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5" r:id="rId4"/>
    <p:sldId id="263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310" r:id="rId13"/>
    <p:sldId id="298" r:id="rId14"/>
    <p:sldId id="299" r:id="rId15"/>
    <p:sldId id="300" r:id="rId16"/>
    <p:sldId id="301" r:id="rId17"/>
    <p:sldId id="302" r:id="rId18"/>
    <p:sldId id="303" r:id="rId19"/>
    <p:sldId id="309" r:id="rId20"/>
    <p:sldId id="305" r:id="rId21"/>
    <p:sldId id="306" r:id="rId22"/>
    <p:sldId id="307" r:id="rId23"/>
    <p:sldId id="290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30"/>
      <p:bold r:id="rId31"/>
      <p:italic r:id="rId32"/>
      <p:boldItalic r:id="rId33"/>
    </p:embeddedFont>
    <p:embeddedFont>
      <p:font typeface="Noto Sans Bold" panose="020B0502040504020204" pitchFamily="34" charset="0"/>
      <p:bold r:id="rId34"/>
      <p:italic r:id="rId35"/>
      <p:boldItalic r:id="rId36"/>
    </p:embeddedFont>
    <p:embeddedFont>
      <p:font typeface="Noto Serif" panose="02020600060500020200" pitchFamily="18" charset="0"/>
      <p:regular r:id="rId37"/>
      <p:bold r:id="rId38"/>
      <p:italic r:id="rId39"/>
      <p:boldItalic r:id="rId40"/>
    </p:embeddedFont>
    <p:embeddedFont>
      <p:font typeface="Noto Serif Regular" panose="02020600060500020200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89"/>
            <p14:sldId id="291"/>
            <p14:sldId id="292"/>
            <p14:sldId id="293"/>
            <p14:sldId id="294"/>
            <p14:sldId id="295"/>
            <p14:sldId id="296"/>
            <p14:sldId id="310"/>
            <p14:sldId id="298"/>
            <p14:sldId id="299"/>
            <p14:sldId id="300"/>
            <p14:sldId id="301"/>
            <p14:sldId id="302"/>
            <p14:sldId id="303"/>
            <p14:sldId id="309"/>
            <p14:sldId id="305"/>
            <p14:sldId id="306"/>
            <p14:sldId id="307"/>
            <p14:sldId id="290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7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0" autoAdjust="0"/>
    <p:restoredTop sz="86401" autoAdjust="0"/>
  </p:normalViewPr>
  <p:slideViewPr>
    <p:cSldViewPr snapToGrid="0" snapToObjects="1">
      <p:cViewPr varScale="1">
        <p:scale>
          <a:sx n="192" d="100"/>
          <a:sy n="192" d="100"/>
        </p:scale>
        <p:origin x="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11/10/2018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6627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Hemp cultivated throughout medieval Europe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By 19</a:t>
            </a:r>
            <a:r>
              <a:rPr lang="en-GB" sz="1900" baseline="30000" dirty="0"/>
              <a:t>th</a:t>
            </a:r>
            <a:r>
              <a:rPr lang="en-GB" sz="1900" dirty="0"/>
              <a:t> century 80% of global fabric made from hemp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Marijuana Tax Act (U.S. 1937) caused prices to crash – fibre lost favour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Strong, durable fibres with good thermal value offering protection against UV light </a:t>
            </a:r>
          </a:p>
          <a:p>
            <a:br>
              <a:rPr lang="en-GB" sz="1900" b="1" dirty="0"/>
            </a:b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</p:spTree>
    <p:extLst>
      <p:ext uri="{BB962C8B-B14F-4D97-AF65-F5344CB8AC3E}">
        <p14:creationId xmlns:p14="http://schemas.microsoft.com/office/powerpoint/2010/main" val="200201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25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Hemp production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Industrial hemp has been selectively bred to offer poor levels of THC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Finer fibres produced if plant is harvested before flowering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Retting achieved by mechanical pulping or through bacterial action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</p:spTree>
    <p:extLst>
      <p:ext uri="{BB962C8B-B14F-4D97-AF65-F5344CB8AC3E}">
        <p14:creationId xmlns:p14="http://schemas.microsoft.com/office/powerpoint/2010/main" val="399899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09934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Hemp can be ‘</a:t>
            </a:r>
            <a:r>
              <a:rPr lang="en-GB" sz="1900" dirty="0" err="1"/>
              <a:t>cottonized</a:t>
            </a:r>
            <a:r>
              <a:rPr lang="en-GB" sz="1900" dirty="0"/>
              <a:t>’ by process similar to that used for flax (linen)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Fibres can be made into fabrics from finest lace to heavyweight industrial canvas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Ukraine leads in developing new varieties with improved fibre content and increased yield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Ecologically and sustainable plant – fast growing and does not need pesticides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</p:spTree>
    <p:extLst>
      <p:ext uri="{BB962C8B-B14F-4D97-AF65-F5344CB8AC3E}">
        <p14:creationId xmlns:p14="http://schemas.microsoft.com/office/powerpoint/2010/main" val="316450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14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 err="1"/>
              <a:t>Kenaf</a:t>
            </a:r>
            <a:r>
              <a:rPr lang="en-GB" sz="1900" dirty="0"/>
              <a:t> 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China and India major producers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Minimal use of pesticides and fertilizers needed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Emerging uses include engineering applications, insulation paper and clothing-grade fabric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>
              <a:lnSpc>
                <a:spcPct val="100000"/>
              </a:lnSpc>
            </a:pPr>
            <a:r>
              <a:rPr lang="en-GB" sz="1900" b="1" dirty="0"/>
              <a:t>Nettle</a:t>
            </a:r>
            <a:r>
              <a:rPr lang="en-GB" sz="1900" dirty="0"/>
              <a:t>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Fine long staple fibre that is stronger than cotton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Ecologically sustainable plant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Produces good quality fabric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</p:spTree>
    <p:extLst>
      <p:ext uri="{BB962C8B-B14F-4D97-AF65-F5344CB8AC3E}">
        <p14:creationId xmlns:p14="http://schemas.microsoft.com/office/powerpoint/2010/main" val="326884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900" b="1" dirty="0"/>
              <a:t>Banana</a:t>
            </a:r>
            <a:r>
              <a:rPr lang="en-GB" sz="1900" dirty="0"/>
              <a:t>  </a:t>
            </a:r>
          </a:p>
          <a:p>
            <a:pPr lvl="0">
              <a:lnSpc>
                <a:spcPct val="110000"/>
              </a:lnSpc>
            </a:pPr>
            <a:r>
              <a:rPr lang="en-GB" sz="1900" dirty="0"/>
              <a:t>Strong and versatile </a:t>
            </a:r>
            <a:r>
              <a:rPr lang="en-GB" sz="1900" dirty="0" err="1"/>
              <a:t>bast</a:t>
            </a:r>
            <a:r>
              <a:rPr lang="en-GB" sz="1900" dirty="0"/>
              <a:t> fibre</a:t>
            </a:r>
          </a:p>
          <a:p>
            <a:pPr lvl="0">
              <a:lnSpc>
                <a:spcPct val="110000"/>
              </a:lnSpc>
            </a:pPr>
            <a:r>
              <a:rPr lang="en-GB" sz="1900" dirty="0"/>
              <a:t>History of a quality textile in Japan and Nepal</a:t>
            </a:r>
          </a:p>
          <a:p>
            <a:pPr lvl="0">
              <a:lnSpc>
                <a:spcPct val="110000"/>
              </a:lnSpc>
            </a:pPr>
            <a:r>
              <a:rPr lang="en-GB" sz="1900" dirty="0"/>
              <a:t>Good absorption and drying properties</a:t>
            </a:r>
          </a:p>
          <a:p>
            <a:pPr lvl="0">
              <a:lnSpc>
                <a:spcPct val="110000"/>
              </a:lnSpc>
            </a:pPr>
            <a:r>
              <a:rPr lang="en-GB" sz="1900" dirty="0"/>
              <a:t>Can be processed with chemicals or enzyme retting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2405578"/>
            <a:ext cx="3306762" cy="33067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07323A-C566-3D48-BAA4-29BD7D9A0D6C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9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15880"/>
          </a:xfrm>
        </p:spPr>
        <p:txBody>
          <a:bodyPr>
            <a:normAutofit fontScale="25000" lnSpcReduction="20000"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Bamboo is a stem fibre of the grass family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Great cultural significance in many East Asian countries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Prolific and fast growing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The variety used for the textile industry is </a:t>
            </a:r>
            <a:r>
              <a:rPr lang="en-GB" sz="7600" dirty="0" err="1"/>
              <a:t>moso</a:t>
            </a:r>
            <a:r>
              <a:rPr lang="en-GB" sz="7600" dirty="0"/>
              <a:t> bamboo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China is the primary producer</a:t>
            </a:r>
          </a:p>
          <a:p>
            <a:r>
              <a:rPr lang="en-GB" sz="5800" dirty="0"/>
              <a:t> </a:t>
            </a:r>
          </a:p>
          <a:p>
            <a:r>
              <a:rPr lang="en-GB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Bamboo</a:t>
            </a:r>
          </a:p>
        </p:txBody>
      </p:sp>
    </p:spTree>
    <p:extLst>
      <p:ext uri="{BB962C8B-B14F-4D97-AF65-F5344CB8AC3E}">
        <p14:creationId xmlns:p14="http://schemas.microsoft.com/office/powerpoint/2010/main" val="5666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Bamboo fibre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Durable fibre with high tensile strength, smooth next to skin</a:t>
            </a:r>
          </a:p>
          <a:p>
            <a:pPr>
              <a:lnSpc>
                <a:spcPct val="110000"/>
              </a:lnSpc>
            </a:pPr>
            <a:r>
              <a:rPr lang="en-GB" dirty="0"/>
              <a:t>Wicks away perspiration/moisture quickly</a:t>
            </a:r>
          </a:p>
          <a:p>
            <a:pPr>
              <a:lnSpc>
                <a:spcPct val="110000"/>
              </a:lnSpc>
            </a:pPr>
            <a:r>
              <a:rPr lang="en-GB" dirty="0"/>
              <a:t>Keeps wearer several degrees cooler in summer than other fibres</a:t>
            </a:r>
          </a:p>
          <a:p>
            <a:pPr>
              <a:lnSpc>
                <a:spcPct val="110000"/>
              </a:lnSpc>
            </a:pPr>
            <a:r>
              <a:rPr lang="en-GB" dirty="0"/>
              <a:t>Antistatic properties, ideal fabric for active sportswear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Bamboo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003BE-56CE-584F-8319-1D742B8DABA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9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Bamboo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175" y="2570206"/>
            <a:ext cx="3300413" cy="25628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/>
              <a:t>Bamboo production</a:t>
            </a:r>
            <a:endParaRPr lang="en-GB" sz="1900" dirty="0"/>
          </a:p>
          <a:p>
            <a:pPr marL="0" indent="0">
              <a:buNone/>
            </a:pPr>
            <a:r>
              <a:rPr lang="en-GB" sz="1900" dirty="0"/>
              <a:t> </a:t>
            </a:r>
          </a:p>
          <a:p>
            <a:pPr lvl="0"/>
            <a:r>
              <a:rPr lang="en-GB" sz="1900" dirty="0"/>
              <a:t>Bamboo for commercial use is plantation-grown</a:t>
            </a:r>
          </a:p>
          <a:p>
            <a:pPr lvl="0"/>
            <a:endParaRPr lang="en-GB" sz="1900" dirty="0"/>
          </a:p>
          <a:p>
            <a:pPr lvl="0"/>
            <a:r>
              <a:rPr lang="en-GB" sz="1900" dirty="0"/>
              <a:t>Unlike </a:t>
            </a:r>
            <a:r>
              <a:rPr lang="en-GB" sz="1900" dirty="0" err="1"/>
              <a:t>bast</a:t>
            </a:r>
            <a:r>
              <a:rPr lang="en-GB" sz="1900" dirty="0"/>
              <a:t> fibres the entire stem (culm) is used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858E-D624-DF48-A92D-00C5ABB6FA01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7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623" y="201289"/>
            <a:ext cx="2825578" cy="59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6530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1900" b="1" dirty="0"/>
              <a:t>Processing bamboo fibre</a:t>
            </a:r>
            <a:endParaRPr lang="en-GB" sz="1900" dirty="0"/>
          </a:p>
          <a:p>
            <a:pPr>
              <a:lnSpc>
                <a:spcPct val="110000"/>
              </a:lnSpc>
            </a:pPr>
            <a:r>
              <a:rPr lang="en-GB" sz="1900" dirty="0"/>
              <a:t>Three principal ways to process bamboo into fibre </a:t>
            </a:r>
          </a:p>
          <a:p>
            <a:pPr>
              <a:lnSpc>
                <a:spcPct val="110000"/>
              </a:lnSpc>
            </a:pPr>
            <a:r>
              <a:rPr lang="en-GB" sz="1900" dirty="0"/>
              <a:t> </a:t>
            </a:r>
          </a:p>
          <a:p>
            <a:pPr>
              <a:lnSpc>
                <a:spcPct val="110000"/>
              </a:lnSpc>
            </a:pPr>
            <a:r>
              <a:rPr lang="en-GB" sz="1900" b="1" dirty="0"/>
              <a:t>Bamboo rayon/viscose:</a:t>
            </a: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Processed with chemicals as with other wood pulp celluloses</a:t>
            </a:r>
          </a:p>
          <a:p>
            <a:pPr lvl="0">
              <a:lnSpc>
                <a:spcPct val="110000"/>
              </a:lnSpc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Closed-loop processes used to capture and reprocess solvents, however bamboo’s antibacterial properties and UV protection is lost</a:t>
            </a:r>
          </a:p>
          <a:p>
            <a:pPr>
              <a:lnSpc>
                <a:spcPct val="110000"/>
              </a:lnSpc>
            </a:pPr>
            <a:r>
              <a:rPr lang="en-GB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Bamboo</a:t>
            </a:r>
          </a:p>
        </p:txBody>
      </p:sp>
    </p:spTree>
    <p:extLst>
      <p:ext uri="{BB962C8B-B14F-4D97-AF65-F5344CB8AC3E}">
        <p14:creationId xmlns:p14="http://schemas.microsoft.com/office/powerpoint/2010/main" val="24698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900" b="1" dirty="0"/>
              <a:t>Bamboo linen: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Processed through mechanical crushing, high-pressure steam and natural enzyme retting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>
              <a:lnSpc>
                <a:spcPct val="100000"/>
              </a:lnSpc>
            </a:pPr>
            <a:r>
              <a:rPr lang="en-GB" sz="1900" b="1" dirty="0" err="1"/>
              <a:t>Lyocell</a:t>
            </a:r>
            <a:r>
              <a:rPr lang="en-GB" sz="1900" b="1" dirty="0"/>
              <a:t> bamboo: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Technique where cellulose is obtained through an organic solvent process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Popular in U.S. where labelling is closely monitored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Bamboo</a:t>
            </a:r>
          </a:p>
        </p:txBody>
      </p:sp>
    </p:spTree>
    <p:extLst>
      <p:ext uri="{BB962C8B-B14F-4D97-AF65-F5344CB8AC3E}">
        <p14:creationId xmlns:p14="http://schemas.microsoft.com/office/powerpoint/2010/main" val="172833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31211"/>
          </a:xfrm>
        </p:spPr>
        <p:txBody>
          <a:bodyPr>
            <a:noAutofit/>
          </a:bodyPr>
          <a:lstStyle/>
          <a:p>
            <a:r>
              <a:rPr lang="en-GB" sz="1900" b="1" dirty="0"/>
              <a:t>Ecological sustainability</a:t>
            </a: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Sustainable resource that does not require pesticides or chemicals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Naturally bio degrades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Improves and replenishes soil 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Generates more oxygen than same acreage of trees</a:t>
            </a:r>
          </a:p>
          <a:p>
            <a:r>
              <a:rPr lang="en-GB" sz="19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Garments completely biodegradable at end of life cycle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Bamboo</a:t>
            </a:r>
          </a:p>
        </p:txBody>
      </p:sp>
    </p:spTree>
    <p:extLst>
      <p:ext uri="{BB962C8B-B14F-4D97-AF65-F5344CB8AC3E}">
        <p14:creationId xmlns:p14="http://schemas.microsoft.com/office/powerpoint/2010/main" val="289120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A354-3DF5-5E40-B6DD-2AFD52F4C91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Leaf fibres are ‘hard’ fibres produced from strands that run through the leaf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b="1" dirty="0" err="1"/>
              <a:t>Abacá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The fibre/fabric is known as manila hemp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Currently not used commercially</a:t>
            </a:r>
          </a:p>
          <a:p>
            <a:pPr marL="0" indent="0">
              <a:buNone/>
            </a:pPr>
            <a:endParaRPr lang="en-GB" sz="2000" dirty="0"/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279" y="1921565"/>
            <a:ext cx="3260830" cy="425539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6E2F9A-E1AB-3041-B967-63C892C8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fibres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65A16-88E6-C94F-94B7-E00A20A5422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5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900" b="1" dirty="0"/>
              <a:t>Piña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Piña cloth is a ceremonial fabric used in the Philippines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Made from the leaves of the pineapple plant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Soft, lightweight, easy-care fibres with good translucent lustre in white or ivory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fibres</a:t>
            </a:r>
          </a:p>
        </p:txBody>
      </p:sp>
    </p:spTree>
    <p:extLst>
      <p:ext uri="{BB962C8B-B14F-4D97-AF65-F5344CB8AC3E}">
        <p14:creationId xmlns:p14="http://schemas.microsoft.com/office/powerpoint/2010/main" val="268254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fibres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b="1" dirty="0"/>
              <a:t>Raffia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Generally used for accessories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Fibres dye well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Natural springy quality of weave allows creation of ‘moulded’ garments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448" y="1825625"/>
            <a:ext cx="2897991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5346D8-64F0-5749-99BA-28F95ECF90F0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1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4"/>
            <a:ext cx="6858000" cy="4222974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Fibres are categorized as </a:t>
            </a:r>
            <a:r>
              <a:rPr lang="en-GB" sz="2200" dirty="0" err="1"/>
              <a:t>bast</a:t>
            </a:r>
            <a:r>
              <a:rPr lang="en-GB" sz="2200" dirty="0"/>
              <a:t>, stem or leaf  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 err="1"/>
              <a:t>Bast</a:t>
            </a:r>
            <a:r>
              <a:rPr lang="en-GB" sz="2200" dirty="0"/>
              <a:t> fibres are ‘soft’ fibres obtained from the inner skin of a plant; include jute, ramie, hemp, </a:t>
            </a:r>
            <a:r>
              <a:rPr lang="en-GB" sz="2200" dirty="0" err="1"/>
              <a:t>kenaf</a:t>
            </a:r>
            <a:r>
              <a:rPr lang="en-GB" sz="2200" dirty="0"/>
              <a:t>, nettle and banana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Bamboo is a durable stem fibre with high tensile strength; wicks away perspiration and has antistatic properties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Leaf fibres are ‘hard’ fibres produced from strands that run through the leaf; include </a:t>
            </a:r>
            <a:r>
              <a:rPr lang="en-GB" sz="2200" dirty="0" err="1"/>
              <a:t>abacá</a:t>
            </a:r>
            <a:r>
              <a:rPr lang="en-GB" sz="2200" dirty="0"/>
              <a:t>, piña and raffia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425976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endParaRPr lang="en-GB" sz="2400" b="1" dirty="0">
              <a:solidFill>
                <a:schemeClr val="bg1"/>
              </a:solidFill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Section 2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Plant fibres: Alternative plant fibres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96217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alternative plant groups</a:t>
            </a:r>
          </a:p>
          <a:p>
            <a:pPr lvl="0"/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Describe the key </a:t>
            </a:r>
            <a:r>
              <a:rPr lang="en-GB" sz="1900" dirty="0" err="1"/>
              <a:t>bast</a:t>
            </a:r>
            <a:r>
              <a:rPr lang="en-GB" sz="1900" dirty="0"/>
              <a:t> fibres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the key properties of bamboo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Summarize the different leaf fibres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771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Some have long been part of Asian cultural identity </a:t>
            </a:r>
          </a:p>
          <a:p>
            <a:pPr marL="285750" lvl="0" indent="-28575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Others require modern processing techniques to make them viable</a:t>
            </a:r>
          </a:p>
          <a:p>
            <a:pPr marL="285750" lvl="0" indent="-28575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Categorized as </a:t>
            </a:r>
            <a:r>
              <a:rPr lang="en-GB" sz="1900" dirty="0" err="1"/>
              <a:t>bast</a:t>
            </a:r>
            <a:r>
              <a:rPr lang="en-GB" sz="1900" dirty="0"/>
              <a:t>, stem or leaf fibres 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plant fibres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87EFE-33A6-2A4A-BBC8-0C16EBD043E2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3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Key alternative </a:t>
            </a:r>
            <a:r>
              <a:rPr lang="en-GB" sz="1900" dirty="0" err="1"/>
              <a:t>bast</a:t>
            </a:r>
            <a:r>
              <a:rPr lang="en-GB" sz="1900" dirty="0"/>
              <a:t> fibres are jute, ramie and hemp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Additional alternative </a:t>
            </a:r>
            <a:r>
              <a:rPr lang="en-GB" sz="1900" dirty="0" err="1"/>
              <a:t>bast</a:t>
            </a:r>
            <a:r>
              <a:rPr lang="en-GB" sz="1900" dirty="0"/>
              <a:t> fibres include </a:t>
            </a:r>
            <a:r>
              <a:rPr lang="en-GB" sz="1900" dirty="0" err="1"/>
              <a:t>kenaf</a:t>
            </a:r>
            <a:r>
              <a:rPr lang="en-GB" sz="1900" dirty="0"/>
              <a:t>, nettle and banana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Bamboo is a stem fibre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Leaf fibres are </a:t>
            </a:r>
            <a:r>
              <a:rPr lang="en-GB" sz="1900" dirty="0" err="1"/>
              <a:t>abacá</a:t>
            </a:r>
            <a:r>
              <a:rPr lang="en-GB" sz="1900" dirty="0"/>
              <a:t>, piña and raffia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plant fibres</a:t>
            </a:r>
          </a:p>
        </p:txBody>
      </p:sp>
    </p:spTree>
    <p:extLst>
      <p:ext uri="{BB962C8B-B14F-4D97-AF65-F5344CB8AC3E}">
        <p14:creationId xmlns:p14="http://schemas.microsoft.com/office/powerpoint/2010/main" val="198116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982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2100" dirty="0" err="1"/>
              <a:t>Bast</a:t>
            </a:r>
            <a:r>
              <a:rPr lang="en-GB" sz="2100" dirty="0"/>
              <a:t> fibres are ‘soft’ fibres obtained from the phloem or inner skin of the plant</a:t>
            </a:r>
          </a:p>
          <a:p>
            <a:endParaRPr lang="en-GB" sz="2100" b="1" dirty="0"/>
          </a:p>
          <a:p>
            <a:r>
              <a:rPr lang="en-GB" sz="2100" b="1" dirty="0"/>
              <a:t>Jute</a:t>
            </a:r>
            <a:r>
              <a:rPr lang="en-GB" sz="2100" dirty="0"/>
              <a:t> </a:t>
            </a:r>
            <a:r>
              <a:rPr lang="en-GB" sz="2100" b="1" dirty="0"/>
              <a:t>(burlap)</a:t>
            </a:r>
            <a:r>
              <a:rPr lang="en-GB" sz="21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/>
              <a:t>Second to cotton in global consumption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/>
              <a:t>Good tensile and ductile strength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/>
              <a:t>Excellent environmental credentials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/>
              <a:t>Mostly used in furnishing textile industries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</p:spTree>
    <p:extLst>
      <p:ext uri="{BB962C8B-B14F-4D97-AF65-F5344CB8AC3E}">
        <p14:creationId xmlns:p14="http://schemas.microsoft.com/office/powerpoint/2010/main" val="9825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893458"/>
          </a:xfrm>
        </p:spPr>
        <p:txBody>
          <a:bodyPr/>
          <a:lstStyle/>
          <a:p>
            <a:r>
              <a:rPr lang="en-GB" sz="1900" b="1" dirty="0"/>
              <a:t>Ramie</a:t>
            </a:r>
            <a:r>
              <a:rPr lang="en-GB" sz="19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China largest producer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Inexpensive linen look-a-like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Stronger than linen and cotton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Blends well with cotton and wool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Sustainable plant with long fibre-producing lifespan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</p:spTree>
    <p:extLst>
      <p:ext uri="{BB962C8B-B14F-4D97-AF65-F5344CB8AC3E}">
        <p14:creationId xmlns:p14="http://schemas.microsoft.com/office/powerpoint/2010/main" val="417916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Bast</a:t>
            </a:r>
            <a:r>
              <a:rPr lang="en-GB" dirty="0"/>
              <a:t> fibres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426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/>
              <a:t>Hemp</a:t>
            </a:r>
            <a:r>
              <a:rPr lang="en-GB" sz="1900" dirty="0"/>
              <a:t> </a:t>
            </a:r>
          </a:p>
          <a:p>
            <a:pPr lvl="0">
              <a:lnSpc>
                <a:spcPct val="110000"/>
              </a:lnSpc>
            </a:pPr>
            <a:r>
              <a:rPr lang="en-GB" sz="1900" dirty="0"/>
              <a:t>Hemp is the generic name for the Cannabis family of plants</a:t>
            </a:r>
          </a:p>
          <a:p>
            <a:pPr lvl="0">
              <a:lnSpc>
                <a:spcPct val="110000"/>
              </a:lnSpc>
            </a:pPr>
            <a:endParaRPr lang="en-GB" sz="1900" dirty="0"/>
          </a:p>
          <a:p>
            <a:pPr lvl="0">
              <a:lnSpc>
                <a:spcPct val="110000"/>
              </a:lnSpc>
            </a:pPr>
            <a:r>
              <a:rPr lang="en-GB" sz="1900" dirty="0"/>
              <a:t>Industrial hemp refers to variety grown for fibre and non-drug purposes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10000"/>
              </a:lnSpc>
            </a:pPr>
            <a:r>
              <a:rPr lang="en-GB" sz="1900" dirty="0"/>
              <a:t>China and Japan have long tradition of cultivating hemp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 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19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54" y="1825625"/>
            <a:ext cx="3126367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00AE1-8C8D-3347-B045-E7A7F3FBCEA5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49221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611</Words>
  <Application>Microsoft Macintosh PowerPoint</Application>
  <PresentationFormat>On-screen Show (4:3)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Noto Sans Bold</vt:lpstr>
      <vt:lpstr>Noto Serif</vt:lpstr>
      <vt:lpstr>Arial</vt:lpstr>
      <vt:lpstr>Noto Serif Regular</vt:lpstr>
      <vt:lpstr>Noto Sans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Alternative plant fibres</vt:lpstr>
      <vt:lpstr>Alternative plant fibres</vt:lpstr>
      <vt:lpstr>Bast fibres</vt:lpstr>
      <vt:lpstr>Bast fibres</vt:lpstr>
      <vt:lpstr>Bast fibres</vt:lpstr>
      <vt:lpstr>Bast fibres</vt:lpstr>
      <vt:lpstr>Bast fibres</vt:lpstr>
      <vt:lpstr>Bast fibres</vt:lpstr>
      <vt:lpstr>Bast fibres</vt:lpstr>
      <vt:lpstr>Bast fibres</vt:lpstr>
      <vt:lpstr>Bamboo</vt:lpstr>
      <vt:lpstr>Bamboo</vt:lpstr>
      <vt:lpstr>Bamboo</vt:lpstr>
      <vt:lpstr>PowerPoint Presentation</vt:lpstr>
      <vt:lpstr>Bamboo</vt:lpstr>
      <vt:lpstr>Bamboo</vt:lpstr>
      <vt:lpstr>Bamboo</vt:lpstr>
      <vt:lpstr>Leaf fibres</vt:lpstr>
      <vt:lpstr>Leaf fibres</vt:lpstr>
      <vt:lpstr>Leaf fibres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Alex Coco</cp:lastModifiedBy>
  <cp:revision>91</cp:revision>
  <dcterms:created xsi:type="dcterms:W3CDTF">2018-05-18T09:22:04Z</dcterms:created>
  <dcterms:modified xsi:type="dcterms:W3CDTF">2018-10-11T14:05:16Z</dcterms:modified>
</cp:coreProperties>
</file>