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9" r:id="rId2"/>
  </p:sldMasterIdLst>
  <p:notesMasterIdLst>
    <p:notesMasterId r:id="rId17"/>
  </p:notesMasterIdLst>
  <p:handoutMasterIdLst>
    <p:handoutMasterId r:id="rId18"/>
  </p:handoutMasterIdLst>
  <p:sldIdLst>
    <p:sldId id="257" r:id="rId3"/>
    <p:sldId id="265" r:id="rId4"/>
    <p:sldId id="263" r:id="rId5"/>
    <p:sldId id="266" r:id="rId6"/>
    <p:sldId id="267" r:id="rId7"/>
    <p:sldId id="268" r:id="rId8"/>
    <p:sldId id="278" r:id="rId9"/>
    <p:sldId id="277" r:id="rId10"/>
    <p:sldId id="270" r:id="rId11"/>
    <p:sldId id="271" r:id="rId12"/>
    <p:sldId id="272" r:id="rId13"/>
    <p:sldId id="273" r:id="rId14"/>
    <p:sldId id="279" r:id="rId15"/>
    <p:sldId id="275" r:id="rId16"/>
  </p:sldIdLst>
  <p:sldSz cx="9144000" cy="6858000" type="screen4x3"/>
  <p:notesSz cx="6858000" cy="9144000"/>
  <p:embeddedFontLst>
    <p:embeddedFont>
      <p:font typeface="Noto Sans" panose="020B0502040504020204" pitchFamily="34" charset="0"/>
      <p:regular r:id="rId19"/>
      <p:bold r:id="rId20"/>
      <p:italic r:id="rId21"/>
      <p:boldItalic r:id="rId22"/>
    </p:embeddedFont>
    <p:embeddedFont>
      <p:font typeface="Noto Sans Bold" panose="020B0502040504020204" pitchFamily="34" charset="0"/>
      <p:bold r:id="rId23"/>
      <p:italic r:id="rId24"/>
      <p:boldItalic r:id="rId25"/>
    </p:embeddedFont>
    <p:embeddedFont>
      <p:font typeface="Noto Serif" panose="02020600060500020200" pitchFamily="18" charset="0"/>
      <p:regular r:id="rId26"/>
      <p:bold r:id="rId27"/>
      <p:italic r:id="rId28"/>
      <p:boldItalic r:id="rId29"/>
    </p:embeddedFont>
    <p:embeddedFont>
      <p:font typeface="Noto Serif Regular" panose="02020600060500020200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er" id="{634E0027-A025-B34B-A7D8-FE60DBD4F496}">
          <p14:sldIdLst>
            <p14:sldId id="257"/>
            <p14:sldId id="265"/>
            <p14:sldId id="263"/>
          </p14:sldIdLst>
        </p14:section>
        <p14:section name="Main presentation" id="{06B637CD-49DF-7D41-8727-FB255F7E1D17}">
          <p14:sldIdLst>
            <p14:sldId id="266"/>
            <p14:sldId id="267"/>
            <p14:sldId id="268"/>
            <p14:sldId id="278"/>
            <p14:sldId id="277"/>
            <p14:sldId id="270"/>
            <p14:sldId id="271"/>
            <p14:sldId id="272"/>
            <p14:sldId id="273"/>
            <p14:sldId id="279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5" clrIdx="0">
    <p:extLst>
      <p:ext uri="{19B8F6BF-5375-455C-9EA6-DF929625EA0E}">
        <p15:presenceInfo xmlns:p15="http://schemas.microsoft.com/office/powerpoint/2012/main" userId="Wal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0" autoAdjust="0"/>
    <p:restoredTop sz="86401" autoAdjust="0"/>
  </p:normalViewPr>
  <p:slideViewPr>
    <p:cSldViewPr snapToGrid="0" snapToObjects="1">
      <p:cViewPr varScale="1">
        <p:scale>
          <a:sx n="192" d="100"/>
          <a:sy n="192" d="100"/>
        </p:scale>
        <p:origin x="7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9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1BBD16-9390-E245-B599-DB7805A76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4A5E-51D0-DA47-9267-B00488F3A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BC70-1A8A-924A-9322-E9905D25E45E}" type="datetimeFigureOut">
              <a:rPr lang="en-GB" smtClean="0">
                <a:latin typeface="Noto Serif Regular" panose="02020600060500020200" pitchFamily="18" charset="0"/>
              </a:rPr>
              <a:t>11/10/2018</a:t>
            </a:fld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3C31E-AA60-9B4F-9137-678D6E61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E84A8-9E99-AF4B-849B-7F29D695A6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B425-1EF6-E542-BDB1-09A7975C6C8F}" type="slidenum">
              <a:rPr lang="en-GB" smtClean="0">
                <a:latin typeface="Noto Serif Regular" panose="02020600060500020200" pitchFamily="18" charset="0"/>
              </a:rPr>
              <a:t>‹#›</a:t>
            </a:fld>
            <a:endParaRPr lang="en-GB" dirty="0">
              <a:latin typeface="Noto Serif Regular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0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D324FD79-6B2A-644E-8376-13E9D55BEA79}" type="datetimeFigureOut">
              <a:rPr lang="en-GB" smtClean="0"/>
              <a:pPr/>
              <a:t>11/10/2018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8B24B74A-A0CD-7E4D-8421-FB6C579B2A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6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6B644-1F34-2C42-A8F2-103528404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4753" y="1495618"/>
            <a:ext cx="2234494" cy="2348409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A28B207-9819-459E-8362-DBDC34ECB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81" y="3879319"/>
            <a:ext cx="8240151" cy="1436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6000"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3429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6858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0287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3716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85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CAC7E-E9C7-3A43-8D4C-164579CCE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11492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F47826-711D-E342-943F-80A9BE122F91}"/>
              </a:ext>
            </a:extLst>
          </p:cNvPr>
          <p:cNvCxnSpPr>
            <a:cxnSpLocks/>
          </p:cNvCxnSpPr>
          <p:nvPr userDrawn="1"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C637DC-015D-8744-8A57-162F14DC8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EE80FF-F87E-481E-89F2-64D176B83558}"/>
              </a:ext>
            </a:extLst>
          </p:cNvPr>
          <p:cNvSpPr/>
          <p:nvPr userDrawn="1"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Book Title / 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Author(s)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X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Book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0311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20E1F-9AA7-469C-9563-93A2EB0D7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6B4327-24F0-694A-BFF6-B44719705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37653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EE73CD-B2FA-9A41-9C6B-787A69DB7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AC51A8-6E08-4CA2-BC27-AB65F1DD69F8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CD6B41C-DA7B-4AAE-9A36-34C5016B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6473-5CA7-4A9B-841F-02DA886A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1A425-62DA-4D13-B06F-D89DEACC1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/>
              <a:t>/ CH Chapter name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9CBB8F-98D2-4B75-B05B-D340256E1EE5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4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KP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CC90-CA7E-C240-8E12-BD79C3C3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FEAB-5278-8B44-A4FC-A40E9D0D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279" y="1825625"/>
            <a:ext cx="330021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D6252-6ABE-DB48-A64F-7F73652A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529" y="1825625"/>
            <a:ext cx="330619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BB75C-4A6E-CB43-B4F2-56D7870AF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C2A2DD-6A4D-4D99-9F36-6D56847E4102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K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514B-FFAC-6249-989C-E0119B0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38" y="365126"/>
            <a:ext cx="68355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E352D-41FA-A945-8FD7-89F593AC7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38" y="1857377"/>
            <a:ext cx="3272803" cy="647698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D74FF-C658-6F4C-AADF-C27FEE3C5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738" y="2615783"/>
            <a:ext cx="3272803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311A9-F84C-9C42-971E-359F83C5B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9459" y="1857377"/>
            <a:ext cx="3287794" cy="647697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427A3-357D-DB41-9FA2-3F655E60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9459" y="2615783"/>
            <a:ext cx="3287794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8BEF84-E096-7C4E-B386-8CB3DFB5B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0573A3-EC93-4DDB-B2D2-75707FDCD4CD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5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KP Pic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05EB3D-ED5A-2A44-8872-A71EFEB2B91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B9C84-DA16-E148-8A34-38A8E46CC8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279" y="1825625"/>
            <a:ext cx="3260830" cy="4351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8B7308-591E-1E4D-A325-513A961B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EB9C84-0229-8848-9D58-29AD7D70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EC18E3-BEAE-4B9E-B9DB-BB936B739AB7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1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703" r:id="rId4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2000" b="1" i="0" u="sng" strike="noStrike" kern="1200" cap="none" spc="0" normalizeH="0" baseline="0" noProof="0" dirty="0">
          <a:ln>
            <a:noFill/>
          </a:ln>
          <a:solidFill>
            <a:schemeClr val="accent5"/>
          </a:solidFill>
          <a:effectLst/>
          <a:uLnTx/>
          <a:uFillTx/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D5162-0A53-2747-9B44-F3765301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333F0-FC38-B24D-B40C-EBF0BC8E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279" y="1825625"/>
            <a:ext cx="6851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28AFA-DC20-8149-AED2-86519ACE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CE1DD-89DB-A842-BBD0-A319B20AEF11}"/>
              </a:ext>
            </a:extLst>
          </p:cNvPr>
          <p:cNvCxnSpPr>
            <a:cxnSpLocks/>
          </p:cNvCxnSpPr>
          <p:nvPr/>
        </p:nvCxnSpPr>
        <p:spPr>
          <a:xfrm>
            <a:off x="628650" y="6286500"/>
            <a:ext cx="78867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572696A-F506-F249-8CDB-46EA988B8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0550" y="6356351"/>
            <a:ext cx="304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2" r:id="rId2"/>
    <p:sldLayoutId id="2147483682" r:id="rId3"/>
    <p:sldLayoutId id="2147483683" r:id="rId4"/>
    <p:sldLayoutId id="2147483685" r:id="rId5"/>
    <p:sldLayoutId id="2147483701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i="0" u="none" kern="1200" baseline="0">
          <a:solidFill>
            <a:schemeClr val="tx1"/>
          </a:solidFill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F05D0-7ECA-402E-B50C-8D0EB529C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+</a:t>
            </a:r>
          </a:p>
          <a:p>
            <a:r>
              <a:rPr lang="en-GB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48491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b="1" dirty="0"/>
              <a:t>Properties of linen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Strongest vegetable </a:t>
            </a:r>
            <a:r>
              <a:rPr lang="en-US" sz="1900" dirty="0" err="1"/>
              <a:t>fibre</a:t>
            </a:r>
            <a:endParaRPr lang="en-US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Natural </a:t>
            </a:r>
            <a:r>
              <a:rPr lang="en-US" sz="1900" dirty="0" err="1"/>
              <a:t>colour</a:t>
            </a:r>
            <a:r>
              <a:rPr lang="en-US" sz="1900" dirty="0"/>
              <a:t> ranges between ivory, tan and grey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Hygroscopic (absorbs moisture)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Not </a:t>
            </a:r>
            <a:r>
              <a:rPr lang="en-US" sz="1900" dirty="0" err="1"/>
              <a:t>insulative</a:t>
            </a:r>
            <a:endParaRPr lang="en-US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Thermo-regulating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Fast drying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No give or stretch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Linen fibre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EF4BB7-E107-8049-B5F7-07640673FF69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8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Ecological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Ideal for organic cultivation</a:t>
            </a:r>
          </a:p>
          <a:p>
            <a:r>
              <a:rPr lang="en-US" dirty="0"/>
              <a:t>Sustainable crop</a:t>
            </a:r>
          </a:p>
          <a:p>
            <a:r>
              <a:rPr lang="en-US" dirty="0"/>
              <a:t>Crop production does not strip soil of nutrients</a:t>
            </a:r>
          </a:p>
          <a:p>
            <a:r>
              <a:rPr lang="en-US" dirty="0"/>
              <a:t>Little irrigation needed</a:t>
            </a:r>
          </a:p>
          <a:p>
            <a:r>
              <a:rPr lang="en-US" dirty="0"/>
              <a:t>Little energy needed to process</a:t>
            </a:r>
          </a:p>
          <a:p>
            <a:r>
              <a:rPr lang="en-US" dirty="0"/>
              <a:t>Fully biodegradable</a:t>
            </a:r>
          </a:p>
          <a:p>
            <a:r>
              <a:rPr lang="en-US" dirty="0"/>
              <a:t>No chemical fertilizers or pesticides required</a:t>
            </a:r>
          </a:p>
          <a:p>
            <a:r>
              <a:rPr lang="en-US" dirty="0"/>
              <a:t>Can be sun bleached</a:t>
            </a:r>
          </a:p>
          <a:p>
            <a:endParaRPr lang="en-GB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03AC4DA-545D-FE4E-9614-B0F5E323AE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3183" y="1825625"/>
            <a:ext cx="3302522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D02011-3167-4B48-92ED-71EF5A3F9A24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7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363015"/>
          </a:xfrm>
        </p:spPr>
        <p:txBody>
          <a:bodyPr>
            <a:normAutofit fontScale="92500" lnSpcReduction="20000"/>
          </a:bodyPr>
          <a:lstStyle/>
          <a:p>
            <a:r>
              <a:rPr lang="en-US" sz="2100" b="1" dirty="0"/>
              <a:t>Cultivation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Canada and China produce just over 50% of total global production of flax between them</a:t>
            </a:r>
          </a:p>
          <a:p>
            <a:pPr>
              <a:lnSpc>
                <a:spcPct val="110000"/>
              </a:lnSpc>
            </a:pPr>
            <a:endParaRPr lang="en-US" sz="21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India and U.S. also key producers</a:t>
            </a:r>
          </a:p>
          <a:p>
            <a:pPr>
              <a:lnSpc>
                <a:spcPct val="110000"/>
              </a:lnSpc>
            </a:pPr>
            <a:endParaRPr lang="en-US" sz="21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Egypt and </a:t>
            </a:r>
            <a:r>
              <a:rPr lang="en-US" sz="2100" dirty="0" err="1"/>
              <a:t>Ethopia</a:t>
            </a:r>
            <a:r>
              <a:rPr lang="en-US" sz="2100" dirty="0"/>
              <a:t> are Africa’s main cultivators</a:t>
            </a:r>
          </a:p>
          <a:p>
            <a:pPr>
              <a:lnSpc>
                <a:spcPct val="110000"/>
              </a:lnSpc>
            </a:pPr>
            <a:endParaRPr lang="en-US" sz="21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Russia, Ukraine, Belarus and Baltic countries are expanding their flax production</a:t>
            </a:r>
          </a:p>
          <a:p>
            <a:pPr>
              <a:lnSpc>
                <a:spcPct val="110000"/>
              </a:lnSpc>
            </a:pPr>
            <a:endParaRPr lang="en-US" sz="21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Northern France, Belgium and Netherlands produce the finest premium flax (long-line </a:t>
            </a:r>
            <a:r>
              <a:rPr lang="en-US" sz="2100" dirty="0" err="1"/>
              <a:t>fibres</a:t>
            </a:r>
            <a:r>
              <a:rPr lang="en-US" sz="2100" dirty="0"/>
              <a:t>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Linen production</a:t>
            </a:r>
          </a:p>
        </p:txBody>
      </p:sp>
    </p:spTree>
    <p:extLst>
      <p:ext uri="{BB962C8B-B14F-4D97-AF65-F5344CB8AC3E}">
        <p14:creationId xmlns:p14="http://schemas.microsoft.com/office/powerpoint/2010/main" val="358926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DA19A491-273B-AA4B-B97E-AC4DBAE2B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210" y="1018316"/>
            <a:ext cx="4753773" cy="43513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4330D1-52D3-7C41-B43D-228849F5C4EB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8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9676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Linen oldest textile in world; popularity has risen and fallen as clothing textile; often associated with wealth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Northern Ireland and Flanders of great historical importance in production and manufacturing of linen; Italy largest converter of flax </a:t>
            </a:r>
            <a:r>
              <a:rPr lang="en-US" sz="1900" dirty="0" err="1"/>
              <a:t>fibre</a:t>
            </a:r>
            <a:r>
              <a:rPr lang="en-US" sz="1900" dirty="0"/>
              <a:t> into yarn and fabric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Hygroscopic, thermo-regulating and fast drying fabric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Flax sustainable crop that can be processed in a fully eco-friendly manner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Linen is produced from flax that is harvested, </a:t>
            </a:r>
            <a:r>
              <a:rPr lang="en-GB" sz="1900" dirty="0" err="1"/>
              <a:t>scutched</a:t>
            </a:r>
            <a:r>
              <a:rPr lang="en-GB" sz="1900" dirty="0"/>
              <a:t> and spun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397427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49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76CAE-D4B2-4267-BE42-B36C955F6DBC}"/>
              </a:ext>
            </a:extLst>
          </p:cNvPr>
          <p:cNvSpPr/>
          <p:nvPr/>
        </p:nvSpPr>
        <p:spPr>
          <a:xfrm>
            <a:off x="1325937" y="1882687"/>
            <a:ext cx="645081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Fabric for Fashion</a:t>
            </a: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 / </a:t>
            </a:r>
            <a:r>
              <a:rPr lang="en-GB" sz="1600" dirty="0">
                <a:solidFill>
                  <a:schemeClr val="bg1"/>
                </a:solidFill>
                <a:latin typeface="Noto Serif Regular" panose="02020600060500020200" pitchFamily="18" charset="0"/>
                <a:ea typeface="Noto Sans Bold" panose="020B0502040504020204" pitchFamily="34" charset="0"/>
                <a:cs typeface="Noto Sans Bold" panose="020B0502040504020204" pitchFamily="34" charset="0"/>
              </a:rPr>
              <a:t>Clive Hallett and </a:t>
            </a:r>
          </a:p>
          <a:p>
            <a:pPr>
              <a:spcAft>
                <a:spcPts val="1800"/>
              </a:spcAft>
            </a:pPr>
            <a:r>
              <a:rPr lang="en-GB" sz="1600" dirty="0">
                <a:solidFill>
                  <a:schemeClr val="bg1"/>
                </a:solidFill>
                <a:latin typeface="Noto Serif Regular" panose="02020600060500020200" pitchFamily="18" charset="0"/>
                <a:ea typeface="Noto Sans Bold" panose="020B0502040504020204" pitchFamily="34" charset="0"/>
                <a:cs typeface="Noto Sans Bold" panose="020B0502040504020204" pitchFamily="34" charset="0"/>
              </a:rPr>
              <a:t>Amanda Johnston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Section 2</a:t>
            </a:r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Plant fibres: Linen</a:t>
            </a:r>
            <a:endParaRPr lang="en-GB" sz="2400" b="0" i="0" u="none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320C56-B9C8-4B40-A187-753D3C78A9FA}"/>
              </a:ext>
            </a:extLst>
          </p:cNvPr>
          <p:cNvCxnSpPr>
            <a:cxnSpLocks/>
          </p:cNvCxnSpPr>
          <p:nvPr/>
        </p:nvCxnSpPr>
        <p:spPr>
          <a:xfrm>
            <a:off x="1378131" y="2926827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9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86874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Describe the history of linen</a:t>
            </a:r>
          </a:p>
          <a:p>
            <a:endParaRPr lang="en-GB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Summarize the development of European linen</a:t>
            </a:r>
          </a:p>
          <a:p>
            <a:endParaRPr lang="en-GB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Identify the key fibre properties of linen</a:t>
            </a:r>
          </a:p>
          <a:p>
            <a:endParaRPr lang="en-GB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Outline the ecological and sustainable advantages of linen</a:t>
            </a:r>
          </a:p>
          <a:p>
            <a:endParaRPr lang="en-GB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Explain the process of linen production</a:t>
            </a:r>
          </a:p>
          <a:p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39744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history of linen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b="1" dirty="0"/>
              <a:t>The meaning of linen</a:t>
            </a:r>
          </a:p>
          <a:p>
            <a:pPr marL="285750" indent="-285750">
              <a:lnSpc>
                <a:spcPct val="100000"/>
              </a:lnSpc>
            </a:pPr>
            <a:r>
              <a:rPr lang="en-US" sz="1900" dirty="0"/>
              <a:t>The Latin </a:t>
            </a:r>
            <a:r>
              <a:rPr lang="en-US" sz="1900" i="1" dirty="0" err="1"/>
              <a:t>Linum</a:t>
            </a:r>
            <a:r>
              <a:rPr lang="en-US" sz="1900" i="1" dirty="0"/>
              <a:t> </a:t>
            </a:r>
            <a:r>
              <a:rPr lang="en-US" sz="1900" i="1" dirty="0" err="1"/>
              <a:t>usitatissimum</a:t>
            </a:r>
            <a:r>
              <a:rPr lang="en-US" sz="1900" i="1" dirty="0"/>
              <a:t> </a:t>
            </a:r>
            <a:r>
              <a:rPr lang="en-US" sz="1900" dirty="0"/>
              <a:t>translates literally as ‘useful linen’</a:t>
            </a:r>
          </a:p>
          <a:p>
            <a:pPr marL="285750" indent="-285750">
              <a:lnSpc>
                <a:spcPct val="100000"/>
              </a:lnSpc>
            </a:pPr>
            <a:endParaRPr lang="en-US" sz="1900" dirty="0"/>
          </a:p>
          <a:p>
            <a:pPr marL="285750" indent="-285750">
              <a:lnSpc>
                <a:spcPct val="100000"/>
              </a:lnSpc>
            </a:pPr>
            <a:r>
              <a:rPr lang="en-US" sz="1900" dirty="0"/>
              <a:t>‘Lining’ and ‘lingerie’ are words derived from the same origin </a:t>
            </a:r>
          </a:p>
          <a:p>
            <a:pPr marL="285750" indent="-285750">
              <a:lnSpc>
                <a:spcPct val="100000"/>
              </a:lnSpc>
            </a:pPr>
            <a:endParaRPr lang="en-US" sz="1900" dirty="0"/>
          </a:p>
          <a:p>
            <a:pPr marL="285750" indent="-285750">
              <a:lnSpc>
                <a:spcPct val="100000"/>
              </a:lnSpc>
            </a:pPr>
            <a:r>
              <a:rPr lang="en-US" sz="1900" dirty="0"/>
              <a:t>‘Linen’ is still used generically to denote household textiles </a:t>
            </a:r>
          </a:p>
          <a:p>
            <a:endParaRPr lang="en-GB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EE2AB39F-C673-324E-A0FC-1498E11744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8422" y="1825625"/>
            <a:ext cx="3232043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A2982C-EA3D-5249-BE30-EC68E335911F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6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79460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Linen oldest textile in the world</a:t>
            </a:r>
          </a:p>
          <a:p>
            <a:pPr>
              <a:lnSpc>
                <a:spcPct val="100000"/>
              </a:lnSpc>
            </a:pPr>
            <a:endParaRPr lang="en-US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Flax cultivated by early Middle Eastern civilizations</a:t>
            </a:r>
          </a:p>
          <a:p>
            <a:pPr>
              <a:lnSpc>
                <a:spcPct val="100000"/>
              </a:lnSpc>
            </a:pPr>
            <a:endParaRPr lang="en-US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In Egypt, linen used as display of wealth for the afterlife</a:t>
            </a:r>
          </a:p>
          <a:p>
            <a:pPr>
              <a:lnSpc>
                <a:spcPct val="100000"/>
              </a:lnSpc>
            </a:pPr>
            <a:endParaRPr lang="en-US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Symbolic of purity, linen used for Jewish and Christian vestments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history of linen</a:t>
            </a:r>
          </a:p>
        </p:txBody>
      </p:sp>
    </p:spTree>
    <p:extLst>
      <p:ext uri="{BB962C8B-B14F-4D97-AF65-F5344CB8AC3E}">
        <p14:creationId xmlns:p14="http://schemas.microsoft.com/office/powerpoint/2010/main" val="260916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Renaissance and Baroque courts passed laws to curtail excessive use of linen</a:t>
            </a:r>
          </a:p>
          <a:p>
            <a:pPr>
              <a:lnSpc>
                <a:spcPct val="100000"/>
              </a:lnSpc>
            </a:pPr>
            <a:endParaRPr lang="en-US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19th-century gentlemen judged by the quantity and quality of their linen</a:t>
            </a:r>
          </a:p>
          <a:p>
            <a:pPr>
              <a:lnSpc>
                <a:spcPct val="100000"/>
              </a:lnSpc>
            </a:pPr>
            <a:endParaRPr lang="en-US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Coarse flax was a fabric of everyday village life in 1800s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history of linen</a:t>
            </a:r>
          </a:p>
        </p:txBody>
      </p:sp>
    </p:spTree>
    <p:extLst>
      <p:ext uri="{BB962C8B-B14F-4D97-AF65-F5344CB8AC3E}">
        <p14:creationId xmlns:p14="http://schemas.microsoft.com/office/powerpoint/2010/main" val="210043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96759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Flax vital supply during WWI for tents, ropes and canvas for </a:t>
            </a:r>
            <a:r>
              <a:rPr lang="en-US" sz="1900" dirty="0" err="1"/>
              <a:t>aeroplanes</a:t>
            </a:r>
            <a:endParaRPr lang="en-US" sz="1900" dirty="0"/>
          </a:p>
          <a:p>
            <a:pPr>
              <a:lnSpc>
                <a:spcPct val="100000"/>
              </a:lnSpc>
            </a:pPr>
            <a:endParaRPr lang="en-US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In common with other natural </a:t>
            </a:r>
            <a:r>
              <a:rPr lang="en-US" sz="1900" dirty="0" err="1"/>
              <a:t>fibres</a:t>
            </a:r>
            <a:r>
              <a:rPr lang="en-US" sz="1900" dirty="0"/>
              <a:t>, fell out of fashion after World War II</a:t>
            </a:r>
          </a:p>
          <a:p>
            <a:pPr>
              <a:lnSpc>
                <a:spcPct val="100000"/>
              </a:lnSpc>
            </a:pPr>
            <a:endParaRPr lang="en-US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Technological innovations in 1980s and 1990s led to wrinkle-free and shrink-resistant fabric </a:t>
            </a:r>
          </a:p>
          <a:p>
            <a:pPr>
              <a:lnSpc>
                <a:spcPct val="100000"/>
              </a:lnSpc>
            </a:pPr>
            <a:endParaRPr lang="en-US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Unique appeal is once more appreciated</a:t>
            </a:r>
          </a:p>
          <a:p>
            <a:pPr>
              <a:lnSpc>
                <a:spcPct val="100000"/>
              </a:lnSpc>
            </a:pPr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history of linen</a:t>
            </a:r>
          </a:p>
        </p:txBody>
      </p:sp>
    </p:spTree>
    <p:extLst>
      <p:ext uri="{BB962C8B-B14F-4D97-AF65-F5344CB8AC3E}">
        <p14:creationId xmlns:p14="http://schemas.microsoft.com/office/powerpoint/2010/main" val="162653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Northern Ireland and Flanders of great historical importance in production and manufacturing of linen </a:t>
            </a:r>
          </a:p>
          <a:p>
            <a:pPr>
              <a:lnSpc>
                <a:spcPct val="100000"/>
              </a:lnSpc>
            </a:pPr>
            <a:endParaRPr lang="en-US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Italy largest converter of flax </a:t>
            </a:r>
            <a:r>
              <a:rPr lang="en-US" sz="1900" dirty="0" err="1"/>
              <a:t>fibre</a:t>
            </a:r>
            <a:r>
              <a:rPr lang="en-US" sz="1900" dirty="0"/>
              <a:t> into yarn and fabric for both export and domestic markets</a:t>
            </a:r>
          </a:p>
          <a:p>
            <a:pPr>
              <a:lnSpc>
                <a:spcPct val="100000"/>
              </a:lnSpc>
            </a:pPr>
            <a:endParaRPr lang="en-US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The U.S., Italy, Germany, Japan, France and Great Britain all key end markets for linen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development of </a:t>
            </a:r>
            <a:br>
              <a:rPr lang="en-GB" dirty="0"/>
            </a:br>
            <a:r>
              <a:rPr lang="en-GB" dirty="0"/>
              <a:t>European linen</a:t>
            </a:r>
          </a:p>
        </p:txBody>
      </p:sp>
    </p:spTree>
    <p:extLst>
      <p:ext uri="{BB962C8B-B14F-4D97-AF65-F5344CB8AC3E}">
        <p14:creationId xmlns:p14="http://schemas.microsoft.com/office/powerpoint/2010/main" val="1815914568"/>
      </p:ext>
    </p:extLst>
  </p:cSld>
  <p:clrMapOvr>
    <a:masterClrMapping/>
  </p:clrMapOvr>
</p:sld>
</file>

<file path=ppt/theme/theme1.xml><?xml version="1.0" encoding="utf-8"?>
<a:theme xmlns:a="http://schemas.openxmlformats.org/drawingml/2006/main" name="LKP Opener - blank">
  <a:themeElements>
    <a:clrScheme name="LKP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F2600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LKP">
      <a:majorFont>
        <a:latin typeface="Noto Sans Bold"/>
        <a:ea typeface=""/>
        <a:cs typeface=""/>
      </a:majorFont>
      <a:minorFont>
        <a:latin typeface="Noto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4DFCEF36-CF80-1F46-9CDE-9CE2C245CA39}"/>
    </a:ext>
  </a:extLst>
</a:theme>
</file>

<file path=ppt/theme/theme2.xml><?xml version="1.0" encoding="utf-8"?>
<a:theme xmlns:a="http://schemas.openxmlformats.org/drawingml/2006/main" name="LK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D7222A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7E6DB49D-2E34-2143-8B6F-A49F30623E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555</Words>
  <Application>Microsoft Macintosh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Noto Sans Bold</vt:lpstr>
      <vt:lpstr>Noto Serif</vt:lpstr>
      <vt:lpstr>Arial</vt:lpstr>
      <vt:lpstr>Noto Serif Regular</vt:lpstr>
      <vt:lpstr>Noto Sans</vt:lpstr>
      <vt:lpstr>LKP Opener - blank</vt:lpstr>
      <vt:lpstr>LKP</vt:lpstr>
      <vt:lpstr>PowerPoint Presentation</vt:lpstr>
      <vt:lpstr>PowerPoint Presentation</vt:lpstr>
      <vt:lpstr>PowerPoint Presentation</vt:lpstr>
      <vt:lpstr>Objectives</vt:lpstr>
      <vt:lpstr>The history of linen</vt:lpstr>
      <vt:lpstr>The history of linen</vt:lpstr>
      <vt:lpstr>The history of linen</vt:lpstr>
      <vt:lpstr>The history of linen</vt:lpstr>
      <vt:lpstr>The development of  European linen</vt:lpstr>
      <vt:lpstr>Linen fibre</vt:lpstr>
      <vt:lpstr>Ecological considerations</vt:lpstr>
      <vt:lpstr>Linen production</vt:lpstr>
      <vt:lpstr>PowerPoint Presentation</vt:lpstr>
      <vt:lpstr>Key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Coco</dc:creator>
  <cp:lastModifiedBy>Alex Coco</cp:lastModifiedBy>
  <cp:revision>75</cp:revision>
  <dcterms:created xsi:type="dcterms:W3CDTF">2018-05-18T09:22:04Z</dcterms:created>
  <dcterms:modified xsi:type="dcterms:W3CDTF">2018-10-11T14:07:12Z</dcterms:modified>
</cp:coreProperties>
</file>