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60" r:id="rId1"/>
    <p:sldMasterId id="2147483679" r:id="rId2"/>
  </p:sldMasterIdLst>
  <p:notesMasterIdLst>
    <p:notesMasterId r:id="rId28"/>
  </p:notesMasterIdLst>
  <p:handoutMasterIdLst>
    <p:handoutMasterId r:id="rId29"/>
  </p:handoutMasterIdLst>
  <p:sldIdLst>
    <p:sldId id="257" r:id="rId3"/>
    <p:sldId id="265" r:id="rId4"/>
    <p:sldId id="263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92" r:id="rId13"/>
    <p:sldId id="274" r:id="rId14"/>
    <p:sldId id="275" r:id="rId15"/>
    <p:sldId id="276" r:id="rId16"/>
    <p:sldId id="277" r:id="rId17"/>
    <p:sldId id="278" r:id="rId18"/>
    <p:sldId id="289" r:id="rId19"/>
    <p:sldId id="280" r:id="rId20"/>
    <p:sldId id="281" r:id="rId21"/>
    <p:sldId id="282" r:id="rId22"/>
    <p:sldId id="283" r:id="rId23"/>
    <p:sldId id="285" r:id="rId24"/>
    <p:sldId id="291" r:id="rId25"/>
    <p:sldId id="287" r:id="rId26"/>
    <p:sldId id="288" r:id="rId27"/>
  </p:sldIdLst>
  <p:sldSz cx="9144000" cy="6858000" type="screen4x3"/>
  <p:notesSz cx="6858000" cy="9144000"/>
  <p:embeddedFontLst>
    <p:embeddedFont>
      <p:font typeface="Noto Sans" panose="020B0502040504020204" pitchFamily="34" charset="0"/>
      <p:regular r:id="rId30"/>
      <p:bold r:id="rId31"/>
      <p:italic r:id="rId32"/>
      <p:boldItalic r:id="rId33"/>
    </p:embeddedFont>
    <p:embeddedFont>
      <p:font typeface="Noto Sans Bold" panose="020B0802040504020204" pitchFamily="34" charset="0"/>
      <p:bold r:id="rId34"/>
    </p:embeddedFont>
    <p:embeddedFont>
      <p:font typeface="Noto Serif" panose="02020600060500020200" pitchFamily="18" charset="0"/>
      <p:regular r:id="rId35"/>
      <p:bold r:id="rId36"/>
      <p:italic r:id="rId37"/>
      <p:boldItalic r:id="rId3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pener" id="{634E0027-A025-B34B-A7D8-FE60DBD4F496}">
          <p14:sldIdLst>
            <p14:sldId id="257"/>
            <p14:sldId id="265"/>
            <p14:sldId id="263"/>
          </p14:sldIdLst>
        </p14:section>
        <p14:section name="Main presentation" id="{06B637CD-49DF-7D41-8727-FB255F7E1D17}">
          <p14:sldIdLst>
            <p14:sldId id="266"/>
            <p14:sldId id="267"/>
            <p14:sldId id="268"/>
            <p14:sldId id="269"/>
            <p14:sldId id="270"/>
            <p14:sldId id="271"/>
            <p14:sldId id="272"/>
            <p14:sldId id="292"/>
            <p14:sldId id="274"/>
            <p14:sldId id="275"/>
            <p14:sldId id="276"/>
            <p14:sldId id="277"/>
            <p14:sldId id="278"/>
            <p14:sldId id="289"/>
            <p14:sldId id="280"/>
            <p14:sldId id="281"/>
            <p14:sldId id="282"/>
            <p14:sldId id="283"/>
            <p14:sldId id="285"/>
            <p14:sldId id="291"/>
            <p14:sldId id="287"/>
            <p14:sldId id="28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alker" initials="W" lastIdx="8" clrIdx="0">
    <p:extLst>
      <p:ext uri="{19B8F6BF-5375-455C-9EA6-DF929625EA0E}">
        <p15:presenceInfo xmlns:p15="http://schemas.microsoft.com/office/powerpoint/2012/main" userId="Walk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170" autoAdjust="0"/>
    <p:restoredTop sz="86401" autoAdjust="0"/>
  </p:normalViewPr>
  <p:slideViewPr>
    <p:cSldViewPr snapToGrid="0" snapToObjects="1">
      <p:cViewPr varScale="1">
        <p:scale>
          <a:sx n="116" d="100"/>
          <a:sy n="116" d="100"/>
        </p:scale>
        <p:origin x="189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121" d="100"/>
          <a:sy n="121" d="100"/>
        </p:scale>
        <p:origin x="493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5.fntdata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7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2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661BBD16-9390-E245-B599-DB7805A7609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>
              <a:latin typeface="Noto Serif Regular" panose="02020600060500020200" pitchFamily="18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C0F74A5E-51D0-DA47-9267-B00488F3A55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82BC70-1A8A-924A-9322-E9905D25E45E}" type="datetimeFigureOut">
              <a:rPr lang="en-GB" smtClean="0">
                <a:latin typeface="Noto Serif Regular" panose="02020600060500020200" pitchFamily="18" charset="0"/>
              </a:rPr>
              <a:t>15/10/2018</a:t>
            </a:fld>
            <a:endParaRPr lang="en-GB" dirty="0">
              <a:latin typeface="Noto Serif Regular" panose="02020600060500020200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DA03C31E-AA60-9B4F-9137-678D6E61CC6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>
              <a:latin typeface="Noto Serif Regular" panose="02020600060500020200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991E84A8-9E99-AF4B-849B-7F29D695A6E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92B425-1EF6-E542-BDB1-09A7975C6C8F}" type="slidenum">
              <a:rPr lang="en-GB" smtClean="0">
                <a:latin typeface="Noto Serif Regular" panose="02020600060500020200" pitchFamily="18" charset="0"/>
              </a:rPr>
              <a:t>‹#›</a:t>
            </a:fld>
            <a:endParaRPr lang="en-GB" dirty="0">
              <a:latin typeface="Noto Serif Regular" panose="02020600060500020200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991053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Noto Serif Regular" panose="02020600060500020200" pitchFamily="18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Noto Serif Regular" panose="02020600060500020200" pitchFamily="18" charset="0"/>
              </a:defRPr>
            </a:lvl1pPr>
          </a:lstStyle>
          <a:p>
            <a:fld id="{D324FD79-6B2A-644E-8376-13E9D55BEA79}" type="datetimeFigureOut">
              <a:rPr lang="en-GB" smtClean="0"/>
              <a:pPr/>
              <a:t>15/10/2018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Noto Serif Regular" panose="02020600060500020200" pitchFamily="18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Noto Serif Regular" panose="02020600060500020200" pitchFamily="18" charset="0"/>
              </a:defRPr>
            </a:lvl1pPr>
          </a:lstStyle>
          <a:p>
            <a:fld id="{8B24B74A-A0CD-7E4D-8421-FB6C579B2AF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96861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Noto Serif Regular" panose="02020600060500020200" pitchFamily="18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Noto Serif Regular" panose="02020600060500020200" pitchFamily="18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Noto Serif Regular" panose="02020600060500020200" pitchFamily="18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Noto Serif Regular" panose="02020600060500020200" pitchFamily="18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Noto Serif Regular" panose="02020600060500020200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KP Opener -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AC16B644-1F34-2C42-A8F2-103528404B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54753" y="1495618"/>
            <a:ext cx="2234494" cy="2348409"/>
          </a:xfrm>
          <a:prstGeom prst="rect">
            <a:avLst/>
          </a:prstGeom>
        </p:spPr>
      </p:pic>
      <p:sp>
        <p:nvSpPr>
          <p:cNvPr id="10" name="Text Placeholder 8">
            <a:extLst>
              <a:ext uri="{FF2B5EF4-FFF2-40B4-BE49-F238E27FC236}">
                <a16:creationId xmlns="" xmlns:a16="http://schemas.microsoft.com/office/drawing/2014/main" id="{6A28B207-9819-459E-8362-DBDC34ECBD9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8481" y="3879319"/>
            <a:ext cx="8240151" cy="143668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75000"/>
              </a:lnSpc>
              <a:spcBef>
                <a:spcPts val="0"/>
              </a:spcBef>
              <a:buNone/>
              <a:defRPr sz="6000" b="1" i="0" baseline="0">
                <a:solidFill>
                  <a:schemeClr val="bg1"/>
                </a:solidFill>
                <a:latin typeface="Noto Sans" panose="020B0502040504020204" pitchFamily="34" charset="0"/>
              </a:defRPr>
            </a:lvl1pPr>
            <a:lvl2pPr marL="342900" indent="0">
              <a:buNone/>
              <a:defRPr b="1" i="0" baseline="0">
                <a:solidFill>
                  <a:schemeClr val="bg1"/>
                </a:solidFill>
                <a:latin typeface="Noto Sans" panose="020B0502040504020204" pitchFamily="34" charset="0"/>
              </a:defRPr>
            </a:lvl2pPr>
            <a:lvl3pPr marL="685800" indent="0">
              <a:buNone/>
              <a:defRPr b="1" i="0" baseline="0">
                <a:solidFill>
                  <a:schemeClr val="bg1"/>
                </a:solidFill>
                <a:latin typeface="Noto Sans" panose="020B0502040504020204" pitchFamily="34" charset="0"/>
              </a:defRPr>
            </a:lvl3pPr>
            <a:lvl4pPr marL="1028700" indent="0">
              <a:buNone/>
              <a:defRPr b="1" i="0" baseline="0">
                <a:solidFill>
                  <a:schemeClr val="bg1"/>
                </a:solidFill>
                <a:latin typeface="Noto Sans" panose="020B0502040504020204" pitchFamily="34" charset="0"/>
              </a:defRPr>
            </a:lvl4pPr>
            <a:lvl5pPr marL="1371600" indent="0">
              <a:buNone/>
              <a:defRPr b="1" i="0" baseline="0">
                <a:solidFill>
                  <a:schemeClr val="bg1"/>
                </a:solidFill>
                <a:latin typeface="Noto Sans" panose="020B0502040504020204" pitchFamily="34" charset="0"/>
              </a:defRPr>
            </a:lvl5pPr>
          </a:lstStyle>
          <a:p>
            <a:pPr lvl="0"/>
            <a:r>
              <a:rPr lang="en-US" dirty="0"/>
              <a:t>+</a:t>
            </a:r>
            <a:br>
              <a:rPr lang="en-US" dirty="0"/>
            </a:br>
            <a:r>
              <a:rPr lang="en-US" dirty="0"/>
              <a:t>Master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1853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KP - 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="" xmlns:a16="http://schemas.microsoft.com/office/drawing/2014/main" id="{BA01BE22-836E-E640-910F-49DD60132E8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482021" y="462844"/>
            <a:ext cx="4146101" cy="5446889"/>
          </a:xfrm>
          <a:prstGeom prst="rect">
            <a:avLst/>
          </a:prstGeom>
        </p:spPr>
        <p:txBody>
          <a:bodyPr anchor="ctr" anchorCtr="0"/>
          <a:lstStyle/>
          <a:p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114B39B-D3F1-7B4F-9FD9-0808A3AC29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76550" y="6327948"/>
            <a:ext cx="3390900" cy="165100"/>
          </a:xfrm>
          <a:prstGeom prst="rect">
            <a:avLst/>
          </a:prstGeom>
        </p:spPr>
      </p:pic>
      <p:sp>
        <p:nvSpPr>
          <p:cNvPr id="4" name="Footer Placeholder 4">
            <a:extLst>
              <a:ext uri="{FF2B5EF4-FFF2-40B4-BE49-F238E27FC236}">
                <a16:creationId xmlns="" xmlns:a16="http://schemas.microsoft.com/office/drawing/2014/main" id="{0794863B-50CC-E54A-BEDD-3AEDA8BC6B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1" y="6356352"/>
            <a:ext cx="7505699" cy="26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t">
              <a:defRPr sz="1000" b="0" i="0" baseline="0">
                <a:solidFill>
                  <a:schemeClr val="accent1"/>
                </a:solidFill>
                <a:latin typeface="Noto Serif Regular" panose="02020600060500020200" pitchFamily="18" charset="0"/>
              </a:defRPr>
            </a:lvl1pPr>
          </a:lstStyle>
          <a:p>
            <a:r>
              <a:rPr lang="en-US" b="1" dirty="0">
                <a:latin typeface="Noto Sans Bold" panose="020B0802040504020204" pitchFamily="34" charset="0"/>
                <a:ea typeface="Noto Sans Bold" panose="020B0802040504020204" pitchFamily="34" charset="0"/>
                <a:cs typeface="Noto Sans Bold" panose="020B0802040504020204" pitchFamily="34" charset="0"/>
              </a:rPr>
              <a:t>Book Tile </a:t>
            </a:r>
            <a:r>
              <a:rPr lang="en-US" dirty="0"/>
              <a:t>/ CH Chapter name</a:t>
            </a:r>
          </a:p>
        </p:txBody>
      </p:sp>
    </p:spTree>
    <p:extLst>
      <p:ext uri="{BB962C8B-B14F-4D97-AF65-F5344CB8AC3E}">
        <p14:creationId xmlns:p14="http://schemas.microsoft.com/office/powerpoint/2010/main" val="273032686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KP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DACAC7E-E9C7-3A43-8D4C-164579CCE2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1" y="6356352"/>
            <a:ext cx="7505699" cy="26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t">
              <a:defRPr sz="1000" b="0" i="0" baseline="0">
                <a:solidFill>
                  <a:schemeClr val="accent1"/>
                </a:solidFill>
                <a:latin typeface="Noto Serif Regular" panose="02020600060500020200" pitchFamily="18" charset="0"/>
              </a:defRPr>
            </a:lvl1pPr>
          </a:lstStyle>
          <a:p>
            <a:r>
              <a:rPr lang="en-US" b="1" dirty="0">
                <a:latin typeface="Noto Sans Bold" panose="020B0802040504020204" pitchFamily="34" charset="0"/>
                <a:ea typeface="Noto Sans Bold" panose="020B0802040504020204" pitchFamily="34" charset="0"/>
                <a:cs typeface="Noto Sans Bold" panose="020B0802040504020204" pitchFamily="34" charset="0"/>
              </a:rPr>
              <a:t>Book Tile </a:t>
            </a:r>
            <a:r>
              <a:rPr lang="en-US" dirty="0"/>
              <a:t>/ CH Chapter name</a:t>
            </a:r>
          </a:p>
        </p:txBody>
      </p:sp>
    </p:spTree>
    <p:extLst>
      <p:ext uri="{BB962C8B-B14F-4D97-AF65-F5344CB8AC3E}">
        <p14:creationId xmlns:p14="http://schemas.microsoft.com/office/powerpoint/2010/main" val="1149289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KP Opener -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="" xmlns:a16="http://schemas.microsoft.com/office/drawing/2014/main" id="{BA01BE22-836E-E640-910F-49DD60132E8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482021" y="462844"/>
            <a:ext cx="4146101" cy="5446889"/>
          </a:xfrm>
          <a:prstGeom prst="rect">
            <a:avLst/>
          </a:prstGeom>
        </p:spPr>
        <p:txBody>
          <a:bodyPr anchor="ctr" anchorCtr="0"/>
          <a:lstStyle>
            <a:lvl1pPr>
              <a:defRPr b="0" i="0">
                <a:latin typeface="Noto Serif Regular" panose="02020600060500020200" pitchFamily="18" charset="0"/>
              </a:defRPr>
            </a:lvl1pPr>
          </a:lstStyle>
          <a:p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114B39B-D3F1-7B4F-9FD9-0808A3AC29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76550" y="6327948"/>
            <a:ext cx="3390900" cy="16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063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KP Opener -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B7F47826-711D-E342-943F-80A9BE122F91}"/>
              </a:ext>
            </a:extLst>
          </p:cNvPr>
          <p:cNvCxnSpPr>
            <a:cxnSpLocks/>
          </p:cNvCxnSpPr>
          <p:nvPr userDrawn="1"/>
        </p:nvCxnSpPr>
        <p:spPr>
          <a:xfrm>
            <a:off x="1378131" y="2399606"/>
            <a:ext cx="6398623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CC637DC-015D-8744-8A57-162F14DC89F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76550" y="6327948"/>
            <a:ext cx="3390900" cy="1651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66EE80FF-F87E-481E-89F2-64D176B83558}"/>
              </a:ext>
            </a:extLst>
          </p:cNvPr>
          <p:cNvSpPr/>
          <p:nvPr userDrawn="1"/>
        </p:nvSpPr>
        <p:spPr>
          <a:xfrm>
            <a:off x="1325937" y="1882687"/>
            <a:ext cx="6450817" cy="1800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GB" sz="2400" b="1" i="0" u="none" kern="1200" baseline="0" dirty="0">
                <a:solidFill>
                  <a:schemeClr val="bg1"/>
                </a:solidFill>
                <a:effectLst/>
                <a:latin typeface="Noto Sans Bold" panose="020B0502040504020204" pitchFamily="34" charset="0"/>
                <a:ea typeface="Noto Sans Bold" panose="020B0502040504020204" pitchFamily="34" charset="0"/>
                <a:cs typeface="Noto Sans Bold" panose="020B0502040504020204" pitchFamily="34" charset="0"/>
              </a:rPr>
              <a:t>Book Title / </a:t>
            </a:r>
            <a:r>
              <a:rPr lang="en-GB" sz="1600" b="0" i="0" u="none" kern="1200" baseline="0" dirty="0">
                <a:solidFill>
                  <a:schemeClr val="bg1"/>
                </a:solidFill>
                <a:effectLst/>
                <a:latin typeface="Noto Serif Regular" panose="02020600060500020200" pitchFamily="18" charset="0"/>
                <a:ea typeface="Noto Serif Regular" panose="02020600060500020200" pitchFamily="18" charset="0"/>
                <a:cs typeface="Noto Serif Regular" panose="02020600060500020200" pitchFamily="18" charset="0"/>
              </a:rPr>
              <a:t>Author(s)</a:t>
            </a:r>
            <a:endParaRPr lang="en-GB" sz="1600" b="0" i="0" u="sng" kern="1200" baseline="0" dirty="0">
              <a:solidFill>
                <a:schemeClr val="bg1"/>
              </a:solidFill>
              <a:effectLst/>
              <a:latin typeface="Noto Serif Regular" panose="02020600060500020200" pitchFamily="18" charset="0"/>
              <a:ea typeface="Noto Serif Regular" panose="02020600060500020200" pitchFamily="18" charset="0"/>
              <a:cs typeface="Noto Serif Regular" panose="02020600060500020200" pitchFamily="18" charset="0"/>
            </a:endParaRPr>
          </a:p>
          <a:p>
            <a:r>
              <a:rPr lang="en-GB" sz="2400" b="1" i="0" u="none" kern="1200" baseline="0" dirty="0">
                <a:solidFill>
                  <a:schemeClr val="bg1"/>
                </a:solidFill>
                <a:effectLst/>
                <a:latin typeface="Noto Sans Bold" panose="020B0502040504020204" pitchFamily="34" charset="0"/>
                <a:ea typeface="Noto Sans Bold" panose="020B0502040504020204" pitchFamily="34" charset="0"/>
                <a:cs typeface="Noto Sans Bold" panose="020B0502040504020204" pitchFamily="34" charset="0"/>
              </a:rPr>
              <a:t>Chapter X</a:t>
            </a:r>
          </a:p>
          <a:p>
            <a:endParaRPr lang="en-GB" sz="2400" b="1" i="0" u="none" kern="1200" baseline="0" dirty="0">
              <a:solidFill>
                <a:schemeClr val="bg1"/>
              </a:solidFill>
              <a:effectLst/>
              <a:latin typeface="Noto Sans Bold" panose="020B0502040504020204" pitchFamily="34" charset="0"/>
              <a:ea typeface="Noto Sans Bold" panose="020B0502040504020204" pitchFamily="34" charset="0"/>
              <a:cs typeface="Noto Sans Bold" panose="020B0502040504020204" pitchFamily="34" charset="0"/>
            </a:endParaRPr>
          </a:p>
          <a:p>
            <a:r>
              <a:rPr lang="en-GB" sz="2400" b="0" i="0" u="none" kern="1200" baseline="0" dirty="0">
                <a:solidFill>
                  <a:schemeClr val="bg1"/>
                </a:solidFill>
                <a:effectLst/>
                <a:latin typeface="Noto Serif Regular" panose="02020600060500020200" pitchFamily="18" charset="0"/>
                <a:ea typeface="Noto Serif Regular" panose="02020600060500020200" pitchFamily="18" charset="0"/>
                <a:cs typeface="Noto Serif Regular" panose="02020600060500020200" pitchFamily="18" charset="0"/>
              </a:rPr>
              <a:t>Book chapter title</a:t>
            </a:r>
          </a:p>
        </p:txBody>
      </p:sp>
    </p:spTree>
    <p:extLst>
      <p:ext uri="{BB962C8B-B14F-4D97-AF65-F5344CB8AC3E}">
        <p14:creationId xmlns:p14="http://schemas.microsoft.com/office/powerpoint/2010/main" val="2031113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er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DE820E1F-9AA7-469C-9563-93A2EB0D74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76550" y="6327948"/>
            <a:ext cx="3390900" cy="16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454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KP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6C6B4327-24F0-694A-BFF6-B447197051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1881266"/>
            <a:ext cx="6858000" cy="3376534"/>
          </a:xfrm>
        </p:spPr>
        <p:txBody>
          <a:bodyPr/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="" xmlns:a16="http://schemas.microsoft.com/office/drawing/2014/main" id="{2FEE73CD-B2FA-9A41-9C6B-787A69DB737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 i="0">
                <a:latin typeface="Noto Serif Regular" panose="02020600060500020200" pitchFamily="18" charset="0"/>
              </a:defRPr>
            </a:lvl1pPr>
          </a:lstStyle>
          <a:p>
            <a:r>
              <a:rPr lang="en-US" b="1" dirty="0">
                <a:latin typeface="Noto Sans Bold" panose="020B0802040504020204" pitchFamily="34" charset="0"/>
                <a:ea typeface="Noto Sans Bold" panose="020B0802040504020204" pitchFamily="34" charset="0"/>
                <a:cs typeface="Noto Sans Bold" panose="020B0802040504020204" pitchFamily="34" charset="0"/>
              </a:rPr>
              <a:t>Book Tile </a:t>
            </a:r>
            <a:r>
              <a:rPr lang="en-US" dirty="0"/>
              <a:t>/ CH Chapter name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2DAC51A8-6E08-4CA2-BC27-AB65F1DD69F8}"/>
              </a:ext>
            </a:extLst>
          </p:cNvPr>
          <p:cNvCxnSpPr>
            <a:cxnSpLocks/>
          </p:cNvCxnSpPr>
          <p:nvPr userDrawn="1"/>
        </p:nvCxnSpPr>
        <p:spPr>
          <a:xfrm>
            <a:off x="1146279" y="1753849"/>
            <a:ext cx="685144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0CD6B41C-DA7B-4AAE-9A36-34C5016B7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6279" y="365126"/>
            <a:ext cx="6851442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27004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KP Title al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BAC6473-5CA7-4A9B-841F-02DA886A8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D491A425-62DA-4D13-B06F-D89DEACC1C1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b="1">
                <a:latin typeface="Noto Sans Bold" panose="020B0802040504020204" pitchFamily="34" charset="0"/>
                <a:ea typeface="Noto Sans Bold" panose="020B0802040504020204" pitchFamily="34" charset="0"/>
                <a:cs typeface="Noto Sans Bold" panose="020B0802040504020204" pitchFamily="34" charset="0"/>
              </a:rPr>
              <a:t>Book Tile </a:t>
            </a:r>
            <a:r>
              <a:rPr lang="en-US"/>
              <a:t>/ CH Chapter name</a:t>
            </a: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379CBB8F-98D2-4B75-B05B-D340256E1EE5}"/>
              </a:ext>
            </a:extLst>
          </p:cNvPr>
          <p:cNvCxnSpPr>
            <a:cxnSpLocks/>
          </p:cNvCxnSpPr>
          <p:nvPr userDrawn="1"/>
        </p:nvCxnSpPr>
        <p:spPr>
          <a:xfrm>
            <a:off x="1146279" y="1753849"/>
            <a:ext cx="685144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7340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KP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5D5CC90-CA7E-C240-8E12-BD79C3C3B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671FEAB-5278-8B44-A4FC-A40E9D0DCC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46279" y="1825625"/>
            <a:ext cx="3300216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F94D6252-6ABE-DB48-A64F-7F73652A5E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91529" y="1825625"/>
            <a:ext cx="3306192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EB7BB75C-4A6E-CB43-B4F2-56D7870AF3C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 i="0">
                <a:latin typeface="Noto Serif Regular" panose="02020600060500020200" pitchFamily="18" charset="0"/>
              </a:defRPr>
            </a:lvl1pPr>
          </a:lstStyle>
          <a:p>
            <a:r>
              <a:rPr lang="en-US" b="1" dirty="0">
                <a:latin typeface="Noto Sans Bold" panose="020B0802040504020204" pitchFamily="34" charset="0"/>
                <a:ea typeface="Noto Sans Bold" panose="020B0802040504020204" pitchFamily="34" charset="0"/>
                <a:cs typeface="Noto Sans Bold" panose="020B0802040504020204" pitchFamily="34" charset="0"/>
              </a:rPr>
              <a:t>Book Tile </a:t>
            </a:r>
            <a:r>
              <a:rPr lang="en-US" dirty="0"/>
              <a:t>/ CH Chapter name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30C2A2DD-6A4D-4D99-9F36-6D56847E4102}"/>
              </a:ext>
            </a:extLst>
          </p:cNvPr>
          <p:cNvCxnSpPr>
            <a:cxnSpLocks/>
          </p:cNvCxnSpPr>
          <p:nvPr userDrawn="1"/>
        </p:nvCxnSpPr>
        <p:spPr>
          <a:xfrm>
            <a:off x="1146279" y="1753849"/>
            <a:ext cx="685144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76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KP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C11514B-FFAC-6249-989C-E0119B0DA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1738" y="365126"/>
            <a:ext cx="6835516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AAE352D-41FA-A945-8FD7-89F593AC75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61738" y="1857377"/>
            <a:ext cx="3272803" cy="647698"/>
          </a:xfrm>
        </p:spPr>
        <p:txBody>
          <a:bodyPr anchor="b"/>
          <a:lstStyle>
            <a:lvl1pPr marL="0" indent="0">
              <a:buNone/>
              <a:defRPr sz="1800" b="1">
                <a:latin typeface="Noto Sans Bold" panose="020B0802040504020204" pitchFamily="34" charset="0"/>
                <a:ea typeface="Noto Sans Bold" panose="020B0802040504020204" pitchFamily="34" charset="0"/>
                <a:cs typeface="Noto Sans Bold" panose="020B0802040504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041D74FF-C658-6F4C-AADF-C27FEE3C55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61738" y="2615783"/>
            <a:ext cx="3272803" cy="357387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1BE311A9-F84C-9C42-971E-359F83C5BA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709459" y="1857377"/>
            <a:ext cx="3287794" cy="647697"/>
          </a:xfrm>
        </p:spPr>
        <p:txBody>
          <a:bodyPr anchor="b"/>
          <a:lstStyle>
            <a:lvl1pPr marL="0" indent="0">
              <a:buNone/>
              <a:defRPr sz="1800" b="1">
                <a:latin typeface="Noto Sans Bold" panose="020B0802040504020204" pitchFamily="34" charset="0"/>
                <a:ea typeface="Noto Sans Bold" panose="020B0802040504020204" pitchFamily="34" charset="0"/>
                <a:cs typeface="Noto Sans Bold" panose="020B0802040504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340427A3-357D-DB41-9FA2-3F655E60E8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709459" y="2615783"/>
            <a:ext cx="3287794" cy="357387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="" xmlns:a16="http://schemas.microsoft.com/office/drawing/2014/main" id="{5D8BEF84-E096-7C4E-B386-8CB3DFB5B0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 i="0">
                <a:latin typeface="Noto Serif Regular" panose="02020600060500020200" pitchFamily="18" charset="0"/>
              </a:defRPr>
            </a:lvl1pPr>
          </a:lstStyle>
          <a:p>
            <a:r>
              <a:rPr lang="en-US" b="1" dirty="0">
                <a:latin typeface="Noto Sans Bold" panose="020B0802040504020204" pitchFamily="34" charset="0"/>
                <a:ea typeface="Noto Sans Bold" panose="020B0802040504020204" pitchFamily="34" charset="0"/>
                <a:cs typeface="Noto Sans Bold" panose="020B0802040504020204" pitchFamily="34" charset="0"/>
              </a:rPr>
              <a:t>Book Tile </a:t>
            </a:r>
            <a:r>
              <a:rPr lang="en-US" dirty="0"/>
              <a:t>/ CH Chapter name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440573A3-EC93-4DDB-B2D2-75707FDCD4CD}"/>
              </a:ext>
            </a:extLst>
          </p:cNvPr>
          <p:cNvCxnSpPr>
            <a:cxnSpLocks/>
          </p:cNvCxnSpPr>
          <p:nvPr userDrawn="1"/>
        </p:nvCxnSpPr>
        <p:spPr>
          <a:xfrm>
            <a:off x="1146279" y="1753849"/>
            <a:ext cx="685144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5554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KP Pic /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="" xmlns:a16="http://schemas.microsoft.com/office/drawing/2014/main" id="{3D05EB3D-ED5A-2A44-8872-A71EFEB2B91C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734128" y="1825625"/>
            <a:ext cx="3263593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="" xmlns:a16="http://schemas.microsoft.com/office/drawing/2014/main" id="{097B9C84-DA16-E148-8A34-38A8E46CC83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46279" y="1825625"/>
            <a:ext cx="3260830" cy="435133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8" name="Title 7">
            <a:extLst>
              <a:ext uri="{FF2B5EF4-FFF2-40B4-BE49-F238E27FC236}">
                <a16:creationId xmlns="" xmlns:a16="http://schemas.microsoft.com/office/drawing/2014/main" id="{668B7308-591E-1E4D-A325-513A961B1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Footer Placeholder 4">
            <a:extLst>
              <a:ext uri="{FF2B5EF4-FFF2-40B4-BE49-F238E27FC236}">
                <a16:creationId xmlns="" xmlns:a16="http://schemas.microsoft.com/office/drawing/2014/main" id="{50EB9C84-0229-8848-9D58-29AD7D70C9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1" y="6356352"/>
            <a:ext cx="7505699" cy="26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t">
              <a:defRPr sz="1000" b="0" i="0" baseline="0">
                <a:solidFill>
                  <a:schemeClr val="accent1"/>
                </a:solidFill>
                <a:latin typeface="Noto Serif Regular" panose="02020600060500020200" pitchFamily="18" charset="0"/>
              </a:defRPr>
            </a:lvl1pPr>
          </a:lstStyle>
          <a:p>
            <a:r>
              <a:rPr lang="en-US" b="1" dirty="0">
                <a:latin typeface="Noto Sans Bold" panose="020B0802040504020204" pitchFamily="34" charset="0"/>
                <a:ea typeface="Noto Sans Bold" panose="020B0802040504020204" pitchFamily="34" charset="0"/>
                <a:cs typeface="Noto Sans Bold" panose="020B0802040504020204" pitchFamily="34" charset="0"/>
              </a:rPr>
              <a:t>Book Tile </a:t>
            </a:r>
            <a:r>
              <a:rPr lang="en-US" dirty="0"/>
              <a:t>/ CH Chapter name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91EC18E3-BEAE-4B9E-B9DB-BB936B739AB7}"/>
              </a:ext>
            </a:extLst>
          </p:cNvPr>
          <p:cNvCxnSpPr>
            <a:cxnSpLocks/>
          </p:cNvCxnSpPr>
          <p:nvPr userDrawn="1"/>
        </p:nvCxnSpPr>
        <p:spPr>
          <a:xfrm>
            <a:off x="1146279" y="1753849"/>
            <a:ext cx="685144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4318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Relationship Id="rId9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8777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1" r:id="rId2"/>
    <p:sldLayoutId id="2147483662" r:id="rId3"/>
    <p:sldLayoutId id="2147483703" r:id="rId4"/>
  </p:sldLayoutIdLst>
  <p:txStyles>
    <p:titleStyle>
      <a:lvl1pPr marL="0" marR="0" indent="0" algn="l" defTabSz="685800" rtl="0" eaLnBrk="1" fontAlgn="auto" latinLnBrk="0" hangingPunct="1">
        <a:lnSpc>
          <a:spcPct val="9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kumimoji="0" lang="en-US" sz="2000" b="1" i="0" u="sng" strike="noStrike" kern="1200" cap="none" spc="0" normalizeH="0" baseline="0" noProof="0" dirty="0">
          <a:ln>
            <a:noFill/>
          </a:ln>
          <a:solidFill>
            <a:schemeClr val="accent5"/>
          </a:solidFill>
          <a:effectLst/>
          <a:uLnTx/>
          <a:uFillTx/>
          <a:latin typeface="Noto Sans Bold" panose="020B0502040504020204" pitchFamily="34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2D0D5162-0A53-2747-9B44-F37653018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6279" y="365126"/>
            <a:ext cx="6851442" cy="132556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78333F0-FC38-B24D-B40C-EBF0BC8E5A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6279" y="1825625"/>
            <a:ext cx="685144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3628AFA-DC20-8149-AED2-86519ACEE9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1" y="6356352"/>
            <a:ext cx="7505699" cy="26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t">
              <a:defRPr sz="1000" b="0" i="0" baseline="0">
                <a:solidFill>
                  <a:schemeClr val="accent1"/>
                </a:solidFill>
                <a:latin typeface="Noto Serif Regular" panose="02020600060500020200" pitchFamily="18" charset="0"/>
              </a:defRPr>
            </a:lvl1pPr>
          </a:lstStyle>
          <a:p>
            <a:r>
              <a:rPr lang="en-US" b="1" dirty="0">
                <a:latin typeface="Noto Sans Bold" panose="020B0802040504020204" pitchFamily="34" charset="0"/>
                <a:ea typeface="Noto Sans Bold" panose="020B0802040504020204" pitchFamily="34" charset="0"/>
                <a:cs typeface="Noto Sans Bold" panose="020B0802040504020204" pitchFamily="34" charset="0"/>
              </a:rPr>
              <a:t>Book Tile </a:t>
            </a:r>
            <a:r>
              <a:rPr lang="en-US" dirty="0"/>
              <a:t>/ CH Chapter name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176CE1DD-89DB-A842-BBD0-A319B20AEF11}"/>
              </a:ext>
            </a:extLst>
          </p:cNvPr>
          <p:cNvCxnSpPr>
            <a:cxnSpLocks/>
          </p:cNvCxnSpPr>
          <p:nvPr/>
        </p:nvCxnSpPr>
        <p:spPr>
          <a:xfrm>
            <a:off x="628650" y="6286500"/>
            <a:ext cx="788670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572696A-F506-F249-8CDB-46EA988B879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10550" y="6356351"/>
            <a:ext cx="304800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137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702" r:id="rId2"/>
    <p:sldLayoutId id="2147483682" r:id="rId3"/>
    <p:sldLayoutId id="2147483683" r:id="rId4"/>
    <p:sldLayoutId id="2147483685" r:id="rId5"/>
    <p:sldLayoutId id="2147483700" r:id="rId6"/>
    <p:sldLayoutId id="2147483701" r:id="rId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500" b="1" i="0" u="none" kern="1200" baseline="0">
          <a:solidFill>
            <a:schemeClr val="tx1"/>
          </a:solidFill>
          <a:latin typeface="Noto Sans Bold" panose="020B0502040504020204" pitchFamily="34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b="0" i="0" kern="1200">
          <a:solidFill>
            <a:schemeClr val="tx1"/>
          </a:solidFill>
          <a:latin typeface="Noto Serif" panose="02020600060500020200" pitchFamily="18" charset="0"/>
          <a:ea typeface="Noto Serif" panose="02020600060500020200" pitchFamily="18" charset="0"/>
          <a:cs typeface="Noto Serif" panose="02020600060500020200" pitchFamily="18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Noto Serif" panose="02020600060500020200" pitchFamily="18" charset="0"/>
          <a:ea typeface="Noto Serif" panose="02020600060500020200" pitchFamily="18" charset="0"/>
          <a:cs typeface="Noto Serif" panose="02020600060500020200" pitchFamily="18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b="0" i="0" kern="1200">
          <a:solidFill>
            <a:schemeClr val="tx1"/>
          </a:solidFill>
          <a:latin typeface="Noto Serif Regular" panose="02020600060500020200" pitchFamily="18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chemeClr val="tx1"/>
          </a:solidFill>
          <a:latin typeface="Noto Serif Regular" panose="02020600060500020200" pitchFamily="18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chemeClr val="tx1"/>
          </a:solidFill>
          <a:latin typeface="Noto Serif Regular" panose="02020600060500020200" pitchFamily="18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AB9F05D0-7ECA-402E-B50C-8D0EB529CB7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+</a:t>
            </a:r>
          </a:p>
          <a:p>
            <a:r>
              <a:rPr lang="en-GB" dirty="0"/>
              <a:t>Fashion</a:t>
            </a:r>
          </a:p>
        </p:txBody>
      </p:sp>
    </p:spTree>
    <p:extLst>
      <p:ext uri="{BB962C8B-B14F-4D97-AF65-F5344CB8AC3E}">
        <p14:creationId xmlns:p14="http://schemas.microsoft.com/office/powerpoint/2010/main" val="4849118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900" dirty="0"/>
              <a:t>Polymers are formed by polymerization of monomers (molecules of repeating units bonded together)</a:t>
            </a:r>
          </a:p>
          <a:p>
            <a:pPr>
              <a:lnSpc>
                <a:spcPct val="100000"/>
              </a:lnSpc>
            </a:pPr>
            <a:r>
              <a:rPr lang="en-GB" sz="1900" dirty="0"/>
              <a:t> </a:t>
            </a:r>
          </a:p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900" dirty="0" smtClean="0"/>
              <a:t>Synthesis </a:t>
            </a:r>
            <a:r>
              <a:rPr lang="en-GB" sz="1900" dirty="0"/>
              <a:t>process combines units into a longer polymer chain</a:t>
            </a:r>
          </a:p>
          <a:p>
            <a:pPr>
              <a:lnSpc>
                <a:spcPct val="100000"/>
              </a:lnSpc>
            </a:pPr>
            <a:r>
              <a:rPr lang="en-GB" sz="1900" dirty="0"/>
              <a:t> </a:t>
            </a:r>
          </a:p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900" dirty="0"/>
              <a:t>A mix of different chemicals will produce a range of synthetic fibres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Polymers and polymerization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84839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l="29177" t="54569" r="40475" b="9727"/>
          <a:stretch/>
        </p:blipFill>
        <p:spPr>
          <a:xfrm>
            <a:off x="1063290" y="947351"/>
            <a:ext cx="6696753" cy="458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7735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143000" y="1881266"/>
            <a:ext cx="6858000" cy="4330064"/>
          </a:xfrm>
        </p:spPr>
        <p:txBody>
          <a:bodyPr>
            <a:norm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1900" dirty="0"/>
              <a:t>Non-cellulose synthetics are not biodegradable</a:t>
            </a:r>
          </a:p>
          <a:p>
            <a:r>
              <a:rPr lang="en-GB" sz="1900" dirty="0"/>
              <a:t> 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1900" dirty="0"/>
              <a:t>Synthetics ease strain on agricultural land </a:t>
            </a:r>
            <a:r>
              <a:rPr lang="en-GB" sz="1900" dirty="0" smtClean="0"/>
              <a:t>usage; similar </a:t>
            </a:r>
            <a:r>
              <a:rPr lang="en-GB" sz="1900" dirty="0"/>
              <a:t>volume of wool fibre requires 60 hectares of sheep grazing land</a:t>
            </a:r>
          </a:p>
          <a:p>
            <a:r>
              <a:rPr lang="en-GB" sz="1900" dirty="0"/>
              <a:t> </a:t>
            </a:r>
          </a:p>
          <a:p>
            <a:pPr marL="342900" lvl="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900" dirty="0"/>
              <a:t>Under 1% of petroleum is used for global production of synthetic fibres</a:t>
            </a:r>
          </a:p>
          <a:p>
            <a:r>
              <a:rPr lang="en-GB" sz="1900" dirty="0"/>
              <a:t> 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1900" dirty="0"/>
              <a:t>Production of synthetic fibres requires little </a:t>
            </a:r>
            <a:r>
              <a:rPr lang="en-GB" sz="1900" dirty="0" smtClean="0"/>
              <a:t>water; similar </a:t>
            </a:r>
            <a:r>
              <a:rPr lang="en-GB" sz="1900" dirty="0"/>
              <a:t>weight of cotton requires 20,000 cubic tonnes of water</a:t>
            </a:r>
          </a:p>
          <a:p>
            <a:endParaRPr lang="en-GB" sz="19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Ecological sustainability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63708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143000" y="1881266"/>
            <a:ext cx="6858000" cy="4321826"/>
          </a:xfrm>
        </p:spPr>
        <p:txBody>
          <a:bodyPr>
            <a:normAutofit lnSpcReduction="10000"/>
          </a:bodyPr>
          <a:lstStyle/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900" dirty="0"/>
              <a:t>Most used man-made synthetic fibre; in production </a:t>
            </a:r>
            <a:r>
              <a:rPr lang="en-GB" sz="1900" dirty="0" smtClean="0"/>
              <a:t>since </a:t>
            </a:r>
            <a:r>
              <a:rPr lang="en-GB" sz="1900" dirty="0"/>
              <a:t>mid </a:t>
            </a:r>
            <a:r>
              <a:rPr lang="en-GB" sz="1900" dirty="0" smtClean="0"/>
              <a:t>1950s</a:t>
            </a:r>
          </a:p>
          <a:p>
            <a:pPr lvl="0">
              <a:lnSpc>
                <a:spcPct val="100000"/>
              </a:lnSpc>
            </a:pPr>
            <a:endParaRPr lang="en-GB" sz="1900" dirty="0"/>
          </a:p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900" dirty="0"/>
              <a:t>DACRON® was the trade name for early </a:t>
            </a:r>
            <a:r>
              <a:rPr lang="en-GB" sz="1900" dirty="0" smtClean="0"/>
              <a:t>polyester</a:t>
            </a:r>
            <a:endParaRPr lang="en-GB" sz="1900" dirty="0"/>
          </a:p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sz="1900" dirty="0" smtClean="0"/>
          </a:p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900" dirty="0" smtClean="0"/>
              <a:t>Blended </a:t>
            </a:r>
            <a:r>
              <a:rPr lang="en-GB" sz="1900" dirty="0"/>
              <a:t>with cotton or wool, polyester contributes strength, stability and </a:t>
            </a:r>
            <a:r>
              <a:rPr lang="en-GB" sz="1900" dirty="0" smtClean="0"/>
              <a:t>serviceability</a:t>
            </a:r>
            <a:endParaRPr lang="en-GB" sz="1900" dirty="0"/>
          </a:p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sz="1900" dirty="0" smtClean="0"/>
          </a:p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900" dirty="0" smtClean="0"/>
              <a:t>Most </a:t>
            </a:r>
            <a:r>
              <a:rPr lang="en-GB" sz="1900" dirty="0"/>
              <a:t>commonly used </a:t>
            </a:r>
            <a:r>
              <a:rPr lang="en-GB" sz="1900" dirty="0" err="1"/>
              <a:t>microfibre</a:t>
            </a:r>
            <a:r>
              <a:rPr lang="en-GB" sz="1900" dirty="0"/>
              <a:t> is made from </a:t>
            </a:r>
            <a:r>
              <a:rPr lang="en-GB" sz="1900" dirty="0" smtClean="0"/>
              <a:t>polyester</a:t>
            </a:r>
            <a:endParaRPr lang="en-GB" sz="1900" dirty="0"/>
          </a:p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sz="1900" dirty="0" smtClean="0"/>
          </a:p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900" dirty="0" smtClean="0"/>
              <a:t>Does </a:t>
            </a:r>
            <a:r>
              <a:rPr lang="en-GB" sz="1900" dirty="0"/>
              <a:t>not biodegrade but can be recycled to almost </a:t>
            </a:r>
            <a:r>
              <a:rPr lang="en-GB" sz="1900" dirty="0" smtClean="0"/>
              <a:t>its virgin </a:t>
            </a:r>
            <a:r>
              <a:rPr lang="en-GB" sz="1900" dirty="0"/>
              <a:t>state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Polyester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26566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l="28904" t="12676" r="55441" b="8075"/>
          <a:stretch/>
        </p:blipFill>
        <p:spPr>
          <a:xfrm>
            <a:off x="3468130" y="268089"/>
            <a:ext cx="2042984" cy="5818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9964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143000" y="1881266"/>
            <a:ext cx="6858000" cy="4058216"/>
          </a:xfrm>
        </p:spPr>
        <p:txBody>
          <a:bodyPr>
            <a:noAutofit/>
          </a:bodyPr>
          <a:lstStyle/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900" dirty="0"/>
              <a:t>First commercially successful synthetic </a:t>
            </a:r>
            <a:r>
              <a:rPr lang="en-GB" sz="1900" dirty="0" smtClean="0"/>
              <a:t>polymer</a:t>
            </a:r>
          </a:p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sz="1900" dirty="0"/>
          </a:p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900" dirty="0" smtClean="0"/>
              <a:t>U.S. </a:t>
            </a:r>
            <a:r>
              <a:rPr lang="en-GB" sz="1900" dirty="0"/>
              <a:t>and Germany </a:t>
            </a:r>
            <a:r>
              <a:rPr lang="en-GB" sz="1900" dirty="0" smtClean="0"/>
              <a:t>pioneered </a:t>
            </a:r>
            <a:r>
              <a:rPr lang="en-GB" sz="1900" dirty="0"/>
              <a:t>nylon production in </a:t>
            </a:r>
            <a:r>
              <a:rPr lang="en-GB" sz="1900" dirty="0" smtClean="0"/>
              <a:t>1930s</a:t>
            </a:r>
          </a:p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sz="1900" dirty="0" smtClean="0"/>
          </a:p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900" dirty="0" smtClean="0"/>
              <a:t>Fibres </a:t>
            </a:r>
            <a:r>
              <a:rPr lang="en-GB" sz="1900" dirty="0"/>
              <a:t>are </a:t>
            </a:r>
            <a:r>
              <a:rPr lang="en-GB" sz="1900" dirty="0" smtClean="0"/>
              <a:t>light, durable</a:t>
            </a:r>
            <a:r>
              <a:rPr lang="en-GB" sz="1900" dirty="0"/>
              <a:t> </a:t>
            </a:r>
            <a:r>
              <a:rPr lang="en-GB" sz="1900" dirty="0" smtClean="0"/>
              <a:t>and </a:t>
            </a:r>
            <a:r>
              <a:rPr lang="en-GB" sz="1900" dirty="0"/>
              <a:t>easy to </a:t>
            </a:r>
            <a:r>
              <a:rPr lang="en-GB" sz="1900" dirty="0" smtClean="0"/>
              <a:t>maintain</a:t>
            </a:r>
          </a:p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sz="1900" dirty="0" smtClean="0"/>
          </a:p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900" dirty="0" smtClean="0"/>
              <a:t>GORE-TEX</a:t>
            </a:r>
            <a:r>
              <a:rPr lang="en-GB" sz="1900" dirty="0"/>
              <a:t>®, TACTEL ® and CORDURA® are made from </a:t>
            </a:r>
            <a:r>
              <a:rPr lang="en-GB" sz="1900" dirty="0" smtClean="0"/>
              <a:t>nylon</a:t>
            </a:r>
          </a:p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sz="1900" dirty="0" smtClean="0"/>
          </a:p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900" dirty="0" smtClean="0"/>
              <a:t>Base </a:t>
            </a:r>
            <a:r>
              <a:rPr lang="en-GB" sz="1900" dirty="0"/>
              <a:t>materials are coal and </a:t>
            </a:r>
            <a:r>
              <a:rPr lang="en-GB" sz="1900" dirty="0" smtClean="0"/>
              <a:t>petroleum; </a:t>
            </a:r>
            <a:r>
              <a:rPr lang="en-GB" sz="1900" dirty="0"/>
              <a:t>n</a:t>
            </a:r>
            <a:r>
              <a:rPr lang="en-GB" sz="1900" dirty="0" smtClean="0"/>
              <a:t>ylon </a:t>
            </a:r>
            <a:r>
              <a:rPr lang="en-GB" sz="1900" dirty="0"/>
              <a:t>is not biodegradable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Polyamide (nylon)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19285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143000" y="1881265"/>
            <a:ext cx="6858000" cy="4231211"/>
          </a:xfrm>
        </p:spPr>
        <p:txBody>
          <a:bodyPr>
            <a:normAutofit/>
          </a:bodyPr>
          <a:lstStyle/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900" dirty="0"/>
              <a:t>Fabrics are used in performance and protective clothing </a:t>
            </a:r>
            <a:r>
              <a:rPr lang="en-GB" sz="1900" dirty="0" smtClean="0"/>
              <a:t>industries</a:t>
            </a:r>
          </a:p>
          <a:p>
            <a:pPr lvl="0">
              <a:lnSpc>
                <a:spcPct val="100000"/>
              </a:lnSpc>
            </a:pPr>
            <a:endParaRPr lang="en-GB" sz="1900" dirty="0"/>
          </a:p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900" dirty="0" err="1"/>
              <a:t>Nomex</a:t>
            </a:r>
            <a:r>
              <a:rPr lang="en-GB" sz="1900" dirty="0"/>
              <a:t>® and Kevlar® most commercially used aramid </a:t>
            </a:r>
            <a:r>
              <a:rPr lang="en-GB" sz="1900" dirty="0" smtClean="0"/>
              <a:t>fabrics</a:t>
            </a:r>
          </a:p>
          <a:p>
            <a:pPr lvl="0">
              <a:lnSpc>
                <a:spcPct val="100000"/>
              </a:lnSpc>
            </a:pPr>
            <a:endParaRPr lang="en-GB" sz="1900" dirty="0"/>
          </a:p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900" dirty="0"/>
              <a:t>Both are produced by DuPont in fibre or sheet </a:t>
            </a:r>
            <a:r>
              <a:rPr lang="en-GB" sz="1900" dirty="0" smtClean="0"/>
              <a:t>form</a:t>
            </a:r>
            <a:endParaRPr lang="en-GB" sz="1900" dirty="0"/>
          </a:p>
          <a:p>
            <a:endParaRPr lang="en-GB" sz="19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Aramid fibres (aromatic polyamides)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16200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2"/>
          </p:nvPr>
        </p:nvSpPr>
        <p:spPr/>
        <p:txBody>
          <a:bodyPr>
            <a:normAutofit/>
          </a:bodyPr>
          <a:lstStyle/>
          <a:p>
            <a:pPr marL="285750" lvl="0" indent="-285750">
              <a:lnSpc>
                <a:spcPct val="100000"/>
              </a:lnSpc>
            </a:pPr>
            <a:r>
              <a:rPr lang="en-GB" sz="1900" dirty="0"/>
              <a:t>Fibres have exceptional thermal and fire-resistant properties </a:t>
            </a:r>
          </a:p>
          <a:p>
            <a:pPr marL="0" lvl="0" indent="0">
              <a:lnSpc>
                <a:spcPct val="100000"/>
              </a:lnSpc>
              <a:buNone/>
            </a:pPr>
            <a:endParaRPr lang="en-GB" sz="1900" dirty="0"/>
          </a:p>
          <a:p>
            <a:pPr marL="285750" lvl="0" indent="-285750">
              <a:lnSpc>
                <a:spcPct val="100000"/>
              </a:lnSpc>
            </a:pPr>
            <a:r>
              <a:rPr lang="en-GB" sz="1900" dirty="0"/>
              <a:t>On a weight-for-weight basis Kevlar® is </a:t>
            </a:r>
            <a:r>
              <a:rPr lang="en-GB" sz="1900" dirty="0" smtClean="0"/>
              <a:t>five </a:t>
            </a:r>
            <a:r>
              <a:rPr lang="en-GB" sz="1900" dirty="0"/>
              <a:t>times stronger than steel; it is cut-resistant and bulletproof</a:t>
            </a:r>
          </a:p>
          <a:p>
            <a:endParaRPr lang="en-GB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5588" y="2380735"/>
            <a:ext cx="3731741" cy="3369276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Aramid fibres (aromatic polyamides)</a:t>
            </a:r>
          </a:p>
        </p:txBody>
      </p:sp>
      <p:sp>
        <p:nvSpPr>
          <p:cNvPr id="3" name="Rectangle 2"/>
          <p:cNvSpPr/>
          <p:nvPr/>
        </p:nvSpPr>
        <p:spPr>
          <a:xfrm>
            <a:off x="535458" y="6311899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7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All images in this presentation are subject to copyright. Copyright owners are listed in the book. </a:t>
            </a:r>
          </a:p>
          <a:p>
            <a:r>
              <a:rPr lang="en-US" sz="7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By downloading these presentations you agree that they are for classroom use only.</a:t>
            </a:r>
            <a:endParaRPr lang="en-GB" sz="700" dirty="0">
              <a:solidFill>
                <a:schemeClr val="bg2">
                  <a:lumMod val="90000"/>
                </a:schemeClr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95979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143000" y="1881266"/>
            <a:ext cx="6858000" cy="4297112"/>
          </a:xfrm>
        </p:spPr>
        <p:txBody>
          <a:bodyPr>
            <a:normAutofit/>
          </a:bodyPr>
          <a:lstStyle/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900" dirty="0"/>
              <a:t>Germany and </a:t>
            </a:r>
            <a:r>
              <a:rPr lang="en-GB" sz="1900" dirty="0" smtClean="0"/>
              <a:t>U.S. </a:t>
            </a:r>
            <a:r>
              <a:rPr lang="en-GB" sz="1900" dirty="0"/>
              <a:t>involved in research in </a:t>
            </a:r>
            <a:r>
              <a:rPr lang="en-GB" sz="1900" dirty="0" smtClean="0"/>
              <a:t>1930s</a:t>
            </a:r>
          </a:p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sz="1900" dirty="0" smtClean="0"/>
          </a:p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900" dirty="0" smtClean="0"/>
              <a:t>Commercial </a:t>
            </a:r>
            <a:r>
              <a:rPr lang="en-GB" sz="1900" dirty="0"/>
              <a:t>production commenced in </a:t>
            </a:r>
            <a:r>
              <a:rPr lang="en-GB" sz="1900" dirty="0" smtClean="0"/>
              <a:t>1950s</a:t>
            </a:r>
            <a:r>
              <a:rPr lang="en-GB" sz="2000" dirty="0" smtClean="0"/>
              <a:t> </a:t>
            </a:r>
            <a:endParaRPr lang="en-GB" sz="1900" dirty="0" smtClean="0"/>
          </a:p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sz="1900" dirty="0" smtClean="0"/>
          </a:p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900" dirty="0" smtClean="0"/>
              <a:t>Used </a:t>
            </a:r>
            <a:r>
              <a:rPr lang="en-GB" sz="1900" dirty="0"/>
              <a:t>for knitwear because of </a:t>
            </a:r>
            <a:r>
              <a:rPr lang="en-GB" sz="1900" dirty="0" smtClean="0"/>
              <a:t>wool-like touch</a:t>
            </a:r>
          </a:p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sz="1900" dirty="0" smtClean="0"/>
          </a:p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900" dirty="0" smtClean="0"/>
              <a:t>Acrylic </a:t>
            </a:r>
            <a:r>
              <a:rPr lang="en-GB" sz="1900" dirty="0"/>
              <a:t>brands include </a:t>
            </a:r>
            <a:r>
              <a:rPr lang="en-GB" sz="1900" dirty="0" err="1"/>
              <a:t>Orlon</a:t>
            </a:r>
            <a:r>
              <a:rPr lang="en-GB" sz="1900" dirty="0"/>
              <a:t>®, </a:t>
            </a:r>
            <a:r>
              <a:rPr lang="en-GB" sz="1900" dirty="0" err="1"/>
              <a:t>Acrilan</a:t>
            </a:r>
            <a:r>
              <a:rPr lang="en-GB" sz="1900" dirty="0"/>
              <a:t>®, </a:t>
            </a:r>
            <a:r>
              <a:rPr lang="en-GB" sz="1900" dirty="0" err="1"/>
              <a:t>Dralon</a:t>
            </a:r>
            <a:r>
              <a:rPr lang="en-GB" sz="1900" dirty="0"/>
              <a:t>® and </a:t>
            </a:r>
            <a:r>
              <a:rPr lang="en-GB" sz="1900" dirty="0" smtClean="0"/>
              <a:t>LEACRIL®</a:t>
            </a:r>
          </a:p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sz="1900" dirty="0" smtClean="0"/>
          </a:p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900" dirty="0" smtClean="0"/>
              <a:t>Today </a:t>
            </a:r>
            <a:r>
              <a:rPr lang="en-GB" sz="1900" dirty="0"/>
              <a:t>production centred in Far East, Turkey, India and Mexico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Acrylic fibres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9305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143000" y="1881266"/>
            <a:ext cx="6858000" cy="4313588"/>
          </a:xfrm>
        </p:spPr>
        <p:txBody>
          <a:bodyPr>
            <a:noAutofit/>
          </a:bodyPr>
          <a:lstStyle/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900" dirty="0"/>
              <a:t>Acrylic is a durable, low-maintenance fibre with good shape retention </a:t>
            </a:r>
            <a:endParaRPr lang="en-GB" sz="1900" dirty="0" smtClean="0"/>
          </a:p>
          <a:p>
            <a:pPr lvl="0">
              <a:lnSpc>
                <a:spcPct val="100000"/>
              </a:lnSpc>
            </a:pPr>
            <a:endParaRPr lang="en-GB" sz="1900" dirty="0"/>
          </a:p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900" dirty="0" err="1"/>
              <a:t>Modacrylic</a:t>
            </a:r>
            <a:r>
              <a:rPr lang="en-GB" sz="1900" dirty="0"/>
              <a:t> (</a:t>
            </a:r>
            <a:r>
              <a:rPr lang="en-GB" sz="1900" dirty="0" smtClean="0"/>
              <a:t>MAC) is </a:t>
            </a:r>
            <a:r>
              <a:rPr lang="en-GB" sz="1900" dirty="0"/>
              <a:t>a modified version used for flame-retardant garments, children’s clothing and soft </a:t>
            </a:r>
            <a:r>
              <a:rPr lang="en-GB" sz="1900" dirty="0" smtClean="0"/>
              <a:t>toys</a:t>
            </a:r>
          </a:p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sz="1900" dirty="0"/>
          </a:p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900" dirty="0"/>
              <a:t>Acrylic production can be energy-intensive; fibres do not </a:t>
            </a:r>
            <a:r>
              <a:rPr lang="en-GB" sz="1900" dirty="0" smtClean="0"/>
              <a:t>degrade</a:t>
            </a:r>
          </a:p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sz="1900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900" dirty="0"/>
              <a:t>Research has found acrylic to be least sustainable fibre from a basket of </a:t>
            </a:r>
            <a:r>
              <a:rPr lang="en-GB" sz="1900" dirty="0" smtClean="0"/>
              <a:t>ten </a:t>
            </a:r>
            <a:r>
              <a:rPr lang="en-GB" sz="1900" dirty="0"/>
              <a:t>different textiles (Hong Kong Polytechnic University in China report)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Acrylic fibres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3458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424979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146279" y="1881266"/>
            <a:ext cx="6858000" cy="3662799"/>
          </a:xfrm>
        </p:spPr>
        <p:txBody>
          <a:bodyPr>
            <a:normAutofit fontScale="92500" lnSpcReduction="20000"/>
          </a:bodyPr>
          <a:lstStyle/>
          <a:p>
            <a:pPr marL="285750" lvl="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100" dirty="0"/>
              <a:t>Polyolefin is a lightweight fibre with the lowest specific gravity of all </a:t>
            </a:r>
            <a:r>
              <a:rPr lang="en-GB" sz="2100" dirty="0" smtClean="0"/>
              <a:t>fibres</a:t>
            </a:r>
            <a:endParaRPr lang="en-GB" sz="2100" dirty="0"/>
          </a:p>
          <a:p>
            <a:pPr marL="285750" lvl="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100" dirty="0"/>
              <a:t>Fibres are easy to thermally bond; ideal for competitive swimwear </a:t>
            </a:r>
          </a:p>
          <a:p>
            <a:pPr marL="285750" lvl="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100" dirty="0"/>
              <a:t>DuPont produces Tyvek® used for protective </a:t>
            </a:r>
            <a:r>
              <a:rPr lang="en-GB" sz="2100" dirty="0" smtClean="0"/>
              <a:t>apparel</a:t>
            </a:r>
          </a:p>
          <a:p>
            <a:pPr marL="285750" lvl="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100" dirty="0" smtClean="0"/>
              <a:t>3M </a:t>
            </a:r>
            <a:r>
              <a:rPr lang="en-GB" sz="2100" dirty="0"/>
              <a:t>produces </a:t>
            </a:r>
            <a:r>
              <a:rPr lang="en-GB" sz="2100" dirty="0" err="1"/>
              <a:t>Thinsulate</a:t>
            </a:r>
            <a:r>
              <a:rPr lang="en-GB" sz="2100" dirty="0" smtClean="0"/>
              <a:t>™</a:t>
            </a:r>
            <a:r>
              <a:rPr lang="en-GB" sz="2100" dirty="0"/>
              <a:t> </a:t>
            </a:r>
            <a:r>
              <a:rPr lang="en-GB" sz="2100" dirty="0" smtClean="0"/>
              <a:t>used for skiwear</a:t>
            </a:r>
          </a:p>
          <a:p>
            <a:pPr marL="285750" lvl="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100" dirty="0" smtClean="0"/>
              <a:t>Olefin </a:t>
            </a:r>
            <a:r>
              <a:rPr lang="en-GB" sz="2100" dirty="0"/>
              <a:t>is inexpensive to produce, relatively </a:t>
            </a:r>
            <a:r>
              <a:rPr lang="en-GB" sz="2100" dirty="0" smtClean="0"/>
              <a:t>environ-mentally </a:t>
            </a:r>
            <a:r>
              <a:rPr lang="en-GB" sz="2100" dirty="0"/>
              <a:t>friendly and recyclable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Olefin fibres – polyolefin or </a:t>
            </a:r>
            <a:r>
              <a:rPr lang="en-GB" dirty="0" err="1" smtClean="0"/>
              <a:t>polyalkene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85824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143000" y="1881266"/>
            <a:ext cx="6858000" cy="4132356"/>
          </a:xfrm>
        </p:spPr>
        <p:txBody>
          <a:bodyPr>
            <a:normAutofit/>
          </a:bodyPr>
          <a:lstStyle/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900" dirty="0"/>
              <a:t>Elastane is generic term for yarns and fabrics with exceptional </a:t>
            </a:r>
            <a:r>
              <a:rPr lang="en-GB" sz="1900" dirty="0" smtClean="0"/>
              <a:t>elasticity</a:t>
            </a:r>
          </a:p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900" dirty="0" smtClean="0"/>
              <a:t>In </a:t>
            </a:r>
            <a:r>
              <a:rPr lang="en-GB" sz="1900" dirty="0"/>
              <a:t>North America the term ‘spandex’ is </a:t>
            </a:r>
            <a:r>
              <a:rPr lang="en-GB" sz="1900" dirty="0" smtClean="0"/>
              <a:t>used</a:t>
            </a:r>
          </a:p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900" dirty="0" smtClean="0"/>
              <a:t>LYCRA</a:t>
            </a:r>
            <a:r>
              <a:rPr lang="en-GB" sz="1900" dirty="0"/>
              <a:t>® best known of all elastane </a:t>
            </a:r>
            <a:r>
              <a:rPr lang="en-GB" sz="1900" dirty="0" smtClean="0"/>
              <a:t>yarns</a:t>
            </a:r>
          </a:p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900" dirty="0" smtClean="0"/>
              <a:t>Elastane </a:t>
            </a:r>
            <a:r>
              <a:rPr lang="en-GB" sz="1900" dirty="0"/>
              <a:t>is not a fabric; yarns must be used together with other yarns, natural or man-made, to form fabric with elastomeric </a:t>
            </a:r>
            <a:r>
              <a:rPr lang="en-GB" sz="1900" dirty="0" smtClean="0"/>
              <a:t>qualities</a:t>
            </a:r>
          </a:p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900" dirty="0" smtClean="0"/>
              <a:t>Fabric </a:t>
            </a:r>
            <a:r>
              <a:rPr lang="en-GB" sz="1900" dirty="0"/>
              <a:t>stretch is in the construction; elastane provides the </a:t>
            </a:r>
            <a:r>
              <a:rPr lang="en-GB" sz="1900" dirty="0" smtClean="0"/>
              <a:t>recovery</a:t>
            </a:r>
          </a:p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900" dirty="0" smtClean="0"/>
              <a:t>When </a:t>
            </a:r>
            <a:r>
              <a:rPr lang="en-GB" sz="1900" dirty="0"/>
              <a:t>stretched to </a:t>
            </a:r>
            <a:r>
              <a:rPr lang="en-GB" sz="1900" dirty="0" smtClean="0"/>
              <a:t>three </a:t>
            </a:r>
            <a:r>
              <a:rPr lang="en-GB" sz="1900" dirty="0"/>
              <a:t>times its original length elastane should recover rapidly and substantially to its initial length</a:t>
            </a:r>
          </a:p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sz="1900" dirty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Polyurethane (elastomers)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89721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143000" y="1881266"/>
            <a:ext cx="6858000" cy="4239448"/>
          </a:xfrm>
        </p:spPr>
        <p:txBody>
          <a:bodyPr>
            <a:normAutofit/>
          </a:bodyPr>
          <a:lstStyle/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900" dirty="0"/>
              <a:t>Elastane also used for woven fabrics; referred to as weft- or warp-stretch depending on where the elastane yarn has been used</a:t>
            </a:r>
          </a:p>
          <a:p>
            <a:pPr>
              <a:lnSpc>
                <a:spcPct val="100000"/>
              </a:lnSpc>
            </a:pPr>
            <a:r>
              <a:rPr lang="en-GB" sz="1900" dirty="0"/>
              <a:t> </a:t>
            </a:r>
          </a:p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900" dirty="0"/>
              <a:t>Comfort stretch implies limited stretch and is suited to </a:t>
            </a:r>
            <a:r>
              <a:rPr lang="en-GB" sz="1900" dirty="0" smtClean="0"/>
              <a:t>leisurewear</a:t>
            </a:r>
            <a:endParaRPr lang="en-GB" sz="1900" dirty="0"/>
          </a:p>
          <a:p>
            <a:pPr>
              <a:lnSpc>
                <a:spcPct val="100000"/>
              </a:lnSpc>
            </a:pPr>
            <a:r>
              <a:rPr lang="en-GB" sz="1900" dirty="0"/>
              <a:t> </a:t>
            </a:r>
          </a:p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900" dirty="0"/>
              <a:t>Elastane has been a driving force in the development of performance </a:t>
            </a:r>
            <a:r>
              <a:rPr lang="en-GB" sz="1900" dirty="0" smtClean="0"/>
              <a:t>clothing</a:t>
            </a:r>
            <a:endParaRPr lang="en-GB" sz="1900" dirty="0"/>
          </a:p>
          <a:p>
            <a:pPr>
              <a:lnSpc>
                <a:spcPct val="100000"/>
              </a:lnSpc>
            </a:pPr>
            <a:r>
              <a:rPr lang="en-GB" sz="1900" dirty="0"/>
              <a:t> </a:t>
            </a:r>
          </a:p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900" dirty="0"/>
              <a:t>Elastomeric yarns enhance muscle recovery while reducing muscle fatigue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Polyurethane (elastomers)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76556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900" dirty="0"/>
              <a:t>Principal synthetic rubbers are neoprene and </a:t>
            </a:r>
            <a:r>
              <a:rPr lang="en-GB" sz="1900" dirty="0" err="1"/>
              <a:t>Ariaprene</a:t>
            </a:r>
            <a:r>
              <a:rPr lang="en-GB" sz="1900" dirty="0"/>
              <a:t>™</a:t>
            </a:r>
          </a:p>
          <a:p>
            <a:pPr>
              <a:lnSpc>
                <a:spcPct val="100000"/>
              </a:lnSpc>
            </a:pPr>
            <a:endParaRPr lang="en-GB" sz="1900" dirty="0"/>
          </a:p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900" dirty="0" err="1"/>
              <a:t>Ariaprene</a:t>
            </a:r>
            <a:r>
              <a:rPr lang="en-GB" sz="1900" dirty="0"/>
              <a:t>™ is eco-friendly, non-toxic, and reusable </a:t>
            </a:r>
          </a:p>
          <a:p>
            <a:pPr>
              <a:lnSpc>
                <a:spcPct val="100000"/>
              </a:lnSpc>
            </a:pPr>
            <a:r>
              <a:rPr lang="en-GB" sz="1900" dirty="0"/>
              <a:t> </a:t>
            </a:r>
          </a:p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900" dirty="0"/>
              <a:t>Bonding synthetic rubber to lightweight fabrics adds stability and strength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Synthetic rubber</a:t>
            </a:r>
          </a:p>
        </p:txBody>
      </p:sp>
    </p:spTree>
    <p:extLst>
      <p:ext uri="{BB962C8B-B14F-4D97-AF65-F5344CB8AC3E}">
        <p14:creationId xmlns:p14="http://schemas.microsoft.com/office/powerpoint/2010/main" val="18820224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143000" y="1881265"/>
            <a:ext cx="6858000" cy="4066453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900" dirty="0"/>
              <a:t>Metals are not synthetics but are mined from the ground </a:t>
            </a:r>
          </a:p>
          <a:p>
            <a:pPr>
              <a:lnSpc>
                <a:spcPct val="100000"/>
              </a:lnSpc>
            </a:pPr>
            <a:r>
              <a:rPr lang="en-GB" sz="1900" dirty="0"/>
              <a:t> </a:t>
            </a:r>
          </a:p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900" dirty="0"/>
              <a:t>‘Aluminized’ yarns have replaced gold and silver yarns of the past</a:t>
            </a:r>
          </a:p>
          <a:p>
            <a:pPr>
              <a:lnSpc>
                <a:spcPct val="100000"/>
              </a:lnSpc>
            </a:pPr>
            <a:r>
              <a:rPr lang="en-GB" sz="1900" dirty="0"/>
              <a:t> </a:t>
            </a:r>
          </a:p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900" dirty="0"/>
              <a:t>Metallic yarns are either produced by lamination or by metallizing</a:t>
            </a:r>
          </a:p>
          <a:p>
            <a:pPr>
              <a:lnSpc>
                <a:spcPct val="100000"/>
              </a:lnSpc>
            </a:pPr>
            <a:r>
              <a:rPr lang="en-GB" sz="1900" dirty="0"/>
              <a:t> </a:t>
            </a:r>
          </a:p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900" dirty="0" err="1"/>
              <a:t>Lamé</a:t>
            </a:r>
            <a:r>
              <a:rPr lang="en-GB" sz="1900" dirty="0"/>
              <a:t> and brocade are examples of fabrics using metallic yarns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Metallic yarns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5396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143000" y="1881265"/>
            <a:ext cx="6858000" cy="4272399"/>
          </a:xfrm>
        </p:spPr>
        <p:txBody>
          <a:bodyPr>
            <a:normAutofit fontScale="92500" lnSpcReduction="20000"/>
          </a:bodyPr>
          <a:lstStyle/>
          <a:p>
            <a:pPr marL="285750" lvl="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sz="2100" dirty="0"/>
              <a:t>Synthetic fibres are made from chemicals derived from fossil fuels; </a:t>
            </a:r>
            <a:r>
              <a:rPr lang="en-GB" sz="2100" dirty="0" smtClean="0"/>
              <a:t>artificial </a:t>
            </a:r>
            <a:r>
              <a:rPr lang="en-GB" sz="2100" dirty="0"/>
              <a:t>fibres are either plant cellulose or bio-engineered </a:t>
            </a:r>
          </a:p>
          <a:p>
            <a:pPr marL="285750" lvl="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sz="2100" dirty="0"/>
              <a:t>P</a:t>
            </a:r>
            <a:r>
              <a:rPr lang="en-GB" sz="2100" dirty="0" smtClean="0"/>
              <a:t>olyester</a:t>
            </a:r>
            <a:r>
              <a:rPr lang="en-GB" sz="2100" dirty="0"/>
              <a:t>, nylon, acrylic and </a:t>
            </a:r>
            <a:r>
              <a:rPr lang="en-GB" sz="2100" dirty="0" smtClean="0"/>
              <a:t>polyolefin dominate the synthetic fibres global market</a:t>
            </a:r>
            <a:endParaRPr lang="en-GB" sz="2100" dirty="0"/>
          </a:p>
          <a:p>
            <a:pPr marL="285750" lvl="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sz="2100" dirty="0"/>
              <a:t>The </a:t>
            </a:r>
            <a:r>
              <a:rPr lang="en-GB" sz="2100" dirty="0" smtClean="0"/>
              <a:t>U.S., </a:t>
            </a:r>
            <a:r>
              <a:rPr lang="en-GB" sz="2100" dirty="0"/>
              <a:t>Britain and Germany were at forefront of research into </a:t>
            </a:r>
            <a:r>
              <a:rPr lang="en-GB" sz="2100" dirty="0" smtClean="0"/>
              <a:t>synthetics</a:t>
            </a:r>
            <a:endParaRPr lang="en-GB" sz="2100" dirty="0"/>
          </a:p>
          <a:p>
            <a:pPr marL="285750" lvl="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sz="2100" dirty="0"/>
              <a:t>Polymers are formed by polymerization of monomers (molecules of repeating units bonded together</a:t>
            </a:r>
            <a:r>
              <a:rPr lang="en-GB" sz="2100" dirty="0" smtClean="0"/>
              <a:t>)</a:t>
            </a:r>
            <a:endParaRPr lang="en-GB" sz="2100" dirty="0"/>
          </a:p>
          <a:p>
            <a:pPr marL="285750" lvl="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sz="2100" dirty="0"/>
              <a:t>Non-cellulose synthetics do not biodegrade; however synthetic production requires little water and land </a:t>
            </a:r>
            <a:r>
              <a:rPr lang="en-GB" sz="2100" dirty="0" smtClean="0"/>
              <a:t>use</a:t>
            </a:r>
            <a:endParaRPr lang="en-GB" sz="2100" dirty="0"/>
          </a:p>
          <a:p>
            <a:pPr marL="285750" lvl="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sz="2100" dirty="0"/>
              <a:t>Synthetic fibres are generally durable and strong and make ideal intelligent performance fabrics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Key points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32566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A6276CAE-D4B2-4267-BE42-B36C955F6DBC}"/>
              </a:ext>
            </a:extLst>
          </p:cNvPr>
          <p:cNvSpPr/>
          <p:nvPr/>
        </p:nvSpPr>
        <p:spPr>
          <a:xfrm>
            <a:off x="1325937" y="1882687"/>
            <a:ext cx="6450817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GB" sz="2400" b="1" dirty="0" smtClean="0">
                <a:solidFill>
                  <a:schemeClr val="bg1"/>
                </a:solidFill>
                <a:latin typeface="Noto Sans Bold" panose="020B0502040504020204" pitchFamily="34" charset="0"/>
                <a:ea typeface="Noto Sans Bold" panose="020B0502040504020204" pitchFamily="34" charset="0"/>
                <a:cs typeface="Noto Sans Bold" panose="020B0502040504020204" pitchFamily="34" charset="0"/>
              </a:rPr>
              <a:t>Fabric for Fashion</a:t>
            </a:r>
            <a:r>
              <a:rPr lang="en-GB" sz="2400" b="1" i="0" u="none" kern="1200" baseline="0" dirty="0" smtClean="0">
                <a:solidFill>
                  <a:schemeClr val="bg1"/>
                </a:solidFill>
                <a:effectLst/>
                <a:latin typeface="Noto Sans Bold" panose="020B0502040504020204" pitchFamily="34" charset="0"/>
                <a:ea typeface="Noto Sans Bold" panose="020B0502040504020204" pitchFamily="34" charset="0"/>
                <a:cs typeface="Noto Sans Bold" panose="020B0502040504020204" pitchFamily="34" charset="0"/>
              </a:rPr>
              <a:t> </a:t>
            </a:r>
            <a:r>
              <a:rPr lang="en-GB" sz="2400" b="1" i="0" u="none" kern="1200" baseline="0" dirty="0">
                <a:solidFill>
                  <a:schemeClr val="bg1"/>
                </a:solidFill>
                <a:effectLst/>
                <a:latin typeface="Noto Sans Bold" panose="020B0502040504020204" pitchFamily="34" charset="0"/>
                <a:ea typeface="Noto Sans Bold" panose="020B0502040504020204" pitchFamily="34" charset="0"/>
                <a:cs typeface="Noto Sans Bold" panose="020B0502040504020204" pitchFamily="34" charset="0"/>
              </a:rPr>
              <a:t>/ </a:t>
            </a:r>
            <a:r>
              <a:rPr lang="en-GB" sz="1600" dirty="0" smtClean="0">
                <a:solidFill>
                  <a:schemeClr val="bg1"/>
                </a:solidFill>
                <a:latin typeface="Noto Serif Regular" panose="02020600060500020200" pitchFamily="18" charset="0"/>
                <a:ea typeface="Noto Sans Bold" panose="020B0502040504020204" pitchFamily="34" charset="0"/>
                <a:cs typeface="Noto Sans Bold" panose="020B0502040504020204" pitchFamily="34" charset="0"/>
              </a:rPr>
              <a:t>Clive Hallett and </a:t>
            </a:r>
          </a:p>
          <a:p>
            <a:pPr>
              <a:spcAft>
                <a:spcPts val="1800"/>
              </a:spcAft>
            </a:pPr>
            <a:r>
              <a:rPr lang="en-GB" sz="1600" dirty="0" smtClean="0">
                <a:solidFill>
                  <a:schemeClr val="bg1"/>
                </a:solidFill>
                <a:latin typeface="Noto Serif Regular" panose="02020600060500020200" pitchFamily="18" charset="0"/>
                <a:ea typeface="Noto Sans Bold" panose="020B0502040504020204" pitchFamily="34" charset="0"/>
                <a:cs typeface="Noto Sans Bold" panose="020B0502040504020204" pitchFamily="34" charset="0"/>
              </a:rPr>
              <a:t>Amanda Johnston</a:t>
            </a:r>
            <a:endParaRPr lang="en-GB" sz="1600" b="0" i="0" u="sng" kern="1200" baseline="0" dirty="0">
              <a:solidFill>
                <a:schemeClr val="bg1"/>
              </a:solidFill>
              <a:effectLst/>
              <a:latin typeface="Noto Serif Regular" panose="02020600060500020200" pitchFamily="18" charset="0"/>
              <a:ea typeface="Noto Serif Regular" panose="02020600060500020200" pitchFamily="18" charset="0"/>
              <a:cs typeface="Noto Serif Regular" panose="02020600060500020200" pitchFamily="18" charset="0"/>
            </a:endParaRPr>
          </a:p>
          <a:p>
            <a:endParaRPr lang="en-GB" sz="2400" b="1" i="0" u="none" kern="1200" baseline="0" dirty="0" smtClean="0">
              <a:solidFill>
                <a:schemeClr val="bg1"/>
              </a:solidFill>
              <a:effectLst/>
              <a:latin typeface="Noto Sans Bold" panose="020B0502040504020204" pitchFamily="34" charset="0"/>
              <a:ea typeface="Noto Sans Bold" panose="020B0502040504020204" pitchFamily="34" charset="0"/>
              <a:cs typeface="Noto Sans Bold" panose="020B0502040504020204" pitchFamily="34" charset="0"/>
            </a:endParaRPr>
          </a:p>
          <a:p>
            <a:r>
              <a:rPr lang="en-GB" sz="2400" b="1" dirty="0" smtClean="0">
                <a:solidFill>
                  <a:schemeClr val="bg1"/>
                </a:solidFill>
                <a:latin typeface="Noto Sans Bold" panose="020B0502040504020204" pitchFamily="34" charset="0"/>
                <a:ea typeface="Noto Sans Bold" panose="020B0502040504020204" pitchFamily="34" charset="0"/>
                <a:cs typeface="Noto Sans Bold" panose="020B0502040504020204" pitchFamily="34" charset="0"/>
              </a:rPr>
              <a:t>Section 3</a:t>
            </a:r>
            <a:endParaRPr lang="en-GB" sz="2400" b="1" i="0" u="none" kern="1200" baseline="0" dirty="0">
              <a:solidFill>
                <a:schemeClr val="bg1"/>
              </a:solidFill>
              <a:effectLst/>
              <a:latin typeface="Noto Sans Bold" panose="020B0502040504020204" pitchFamily="34" charset="0"/>
              <a:ea typeface="Noto Sans Bold" panose="020B0502040504020204" pitchFamily="34" charset="0"/>
              <a:cs typeface="Noto Sans Bold" panose="020B0502040504020204" pitchFamily="34" charset="0"/>
            </a:endParaRPr>
          </a:p>
          <a:p>
            <a:endParaRPr lang="en-GB" sz="2400" b="1" i="0" u="none" kern="1200" baseline="0" dirty="0">
              <a:solidFill>
                <a:schemeClr val="bg1"/>
              </a:solidFill>
              <a:effectLst/>
              <a:latin typeface="Noto Sans Bold" panose="020B0502040504020204" pitchFamily="34" charset="0"/>
              <a:ea typeface="Noto Sans Bold" panose="020B0502040504020204" pitchFamily="34" charset="0"/>
              <a:cs typeface="Noto Sans Bold" panose="020B0502040504020204" pitchFamily="34" charset="0"/>
            </a:endParaRPr>
          </a:p>
          <a:p>
            <a:r>
              <a:rPr lang="en-GB" sz="2400" dirty="0" smtClean="0">
                <a:solidFill>
                  <a:schemeClr val="bg1"/>
                </a:solidFill>
                <a:latin typeface="Noto Serif Regular" panose="02020600060500020200" pitchFamily="18" charset="0"/>
                <a:ea typeface="Noto Serif Regular" panose="02020600060500020200" pitchFamily="18" charset="0"/>
                <a:cs typeface="Noto Serif Regular" panose="02020600060500020200" pitchFamily="18" charset="0"/>
              </a:rPr>
              <a:t>Man-made fibres: Synthetic fibres</a:t>
            </a:r>
            <a:endParaRPr lang="en-GB" sz="2400" b="0" i="0" u="none" kern="1200" baseline="0" dirty="0">
              <a:solidFill>
                <a:schemeClr val="bg1"/>
              </a:solidFill>
              <a:effectLst/>
              <a:latin typeface="Noto Serif Regular" panose="02020600060500020200" pitchFamily="18" charset="0"/>
              <a:ea typeface="Noto Serif Regular" panose="02020600060500020200" pitchFamily="18" charset="0"/>
              <a:cs typeface="Noto Serif Regular" panose="02020600060500020200" pitchFamily="18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="" xmlns:a16="http://schemas.microsoft.com/office/drawing/2014/main" id="{97320C56-B9C8-4B40-A187-753D3C78A9FA}"/>
              </a:ext>
            </a:extLst>
          </p:cNvPr>
          <p:cNvCxnSpPr>
            <a:cxnSpLocks/>
          </p:cNvCxnSpPr>
          <p:nvPr/>
        </p:nvCxnSpPr>
        <p:spPr>
          <a:xfrm>
            <a:off x="1378131" y="2943304"/>
            <a:ext cx="6398623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46934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143000" y="1881265"/>
            <a:ext cx="6858000" cy="4206497"/>
          </a:xfrm>
        </p:spPr>
        <p:txBody>
          <a:bodyPr>
            <a:normAutofit fontScale="92500" lnSpcReduction="20000"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/>
              <a:t>Differentiate between synthetic and artificial </a:t>
            </a:r>
            <a:r>
              <a:rPr lang="en-GB" sz="2000" dirty="0" smtClean="0"/>
              <a:t>fibres </a:t>
            </a:r>
            <a:endParaRPr lang="en-GB" sz="2000" dirty="0"/>
          </a:p>
          <a:p>
            <a:r>
              <a:rPr lang="en-GB" sz="2000" dirty="0"/>
              <a:t> 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/>
              <a:t>Identify the main synthetic fibres produced</a:t>
            </a:r>
          </a:p>
          <a:p>
            <a:r>
              <a:rPr lang="en-GB" sz="2000" dirty="0"/>
              <a:t> 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/>
              <a:t>Describe the history of synthetic </a:t>
            </a:r>
            <a:r>
              <a:rPr lang="en-GB" sz="2000" dirty="0" smtClean="0"/>
              <a:t>fibres</a:t>
            </a:r>
            <a:endParaRPr lang="en-GB" sz="2000" dirty="0"/>
          </a:p>
          <a:p>
            <a:r>
              <a:rPr lang="en-GB" sz="2000" dirty="0"/>
              <a:t> 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/>
              <a:t>Explain how polymers are </a:t>
            </a:r>
            <a:r>
              <a:rPr lang="en-GB" sz="2000" dirty="0" smtClean="0"/>
              <a:t>formed</a:t>
            </a:r>
            <a:endParaRPr lang="en-GB" sz="2000" dirty="0"/>
          </a:p>
          <a:p>
            <a:r>
              <a:rPr lang="en-GB" sz="2000" dirty="0"/>
              <a:t> </a:t>
            </a:r>
          </a:p>
          <a:p>
            <a:pPr marL="342900" lvl="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000" dirty="0"/>
              <a:t>Summarize sustainability issues with synthetic fibre </a:t>
            </a:r>
            <a:r>
              <a:rPr lang="en-GB" sz="2000" dirty="0" smtClean="0"/>
              <a:t>production</a:t>
            </a:r>
            <a:endParaRPr lang="en-GB" sz="2000" dirty="0"/>
          </a:p>
          <a:p>
            <a:r>
              <a:rPr lang="en-GB" sz="2000" dirty="0"/>
              <a:t> 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sz="2000" dirty="0"/>
              <a:t>Identify the main characteristics of synthetic fibres and metallic </a:t>
            </a:r>
            <a:r>
              <a:rPr lang="en-GB" sz="2000" dirty="0" smtClean="0"/>
              <a:t>yarn</a:t>
            </a:r>
            <a:endParaRPr lang="en-GB" sz="2000" dirty="0"/>
          </a:p>
          <a:p>
            <a:endParaRPr lang="en-GB" sz="19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Objectives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73371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146279" y="1922454"/>
            <a:ext cx="6858000" cy="4206497"/>
          </a:xfrm>
        </p:spPr>
        <p:txBody>
          <a:bodyPr>
            <a:normAutofit lnSpcReduction="10000"/>
          </a:bodyPr>
          <a:lstStyle/>
          <a:p>
            <a:pPr marL="342900" lvl="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sz="1900" dirty="0"/>
              <a:t>Man-made fibres can be categorized as synthetic or </a:t>
            </a:r>
            <a:r>
              <a:rPr lang="en-GB" sz="1900" dirty="0" smtClean="0"/>
              <a:t>artificial</a:t>
            </a:r>
          </a:p>
          <a:p>
            <a:pPr lvl="0">
              <a:lnSpc>
                <a:spcPct val="110000"/>
              </a:lnSpc>
            </a:pPr>
            <a:endParaRPr lang="en-GB" sz="1900" dirty="0"/>
          </a:p>
          <a:p>
            <a:pPr marL="342900" lvl="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1900" dirty="0"/>
              <a:t>Synthetic fibres </a:t>
            </a:r>
            <a:r>
              <a:rPr lang="en-GB" sz="1900" dirty="0" smtClean="0"/>
              <a:t>are made </a:t>
            </a:r>
            <a:r>
              <a:rPr lang="en-GB" sz="1900" dirty="0"/>
              <a:t>from chemicals derived from fossil fuels </a:t>
            </a:r>
            <a:endParaRPr lang="en-GB" sz="1900" dirty="0" smtClean="0"/>
          </a:p>
          <a:p>
            <a:pPr lvl="0">
              <a:lnSpc>
                <a:spcPct val="120000"/>
              </a:lnSpc>
            </a:pPr>
            <a:endParaRPr lang="en-GB" sz="1900" dirty="0"/>
          </a:p>
          <a:p>
            <a:pPr marL="342900" lvl="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1900" dirty="0"/>
              <a:t>Artificial fibres are either plant cellulose or </a:t>
            </a:r>
            <a:r>
              <a:rPr lang="en-GB" sz="1900" dirty="0" smtClean="0"/>
              <a:t>bio-engineered</a:t>
            </a:r>
          </a:p>
          <a:p>
            <a:pPr lvl="0">
              <a:lnSpc>
                <a:spcPct val="120000"/>
              </a:lnSpc>
            </a:pPr>
            <a:endParaRPr lang="en-GB" sz="1900" dirty="0"/>
          </a:p>
          <a:p>
            <a:pPr marL="342900" lvl="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sz="1900" dirty="0" smtClean="0"/>
              <a:t>Man-made </a:t>
            </a:r>
            <a:r>
              <a:rPr lang="en-GB" sz="1900" dirty="0"/>
              <a:t>fibres represent over 70% of all global fibre production</a:t>
            </a:r>
          </a:p>
          <a:p>
            <a:endParaRPr lang="en-GB" sz="19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Man-made fibres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32586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l="28734" t="13886" r="35872" b="28643"/>
          <a:stretch/>
        </p:blipFill>
        <p:spPr>
          <a:xfrm>
            <a:off x="1618604" y="742987"/>
            <a:ext cx="5778974" cy="5278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1714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143000" y="1881266"/>
            <a:ext cx="6858000" cy="4330064"/>
          </a:xfrm>
        </p:spPr>
        <p:txBody>
          <a:bodyPr>
            <a:normAutofit/>
          </a:bodyPr>
          <a:lstStyle/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900" dirty="0"/>
              <a:t>Group of man-made fibres where synthesis has been chemically carried out </a:t>
            </a:r>
            <a:endParaRPr lang="en-GB" sz="1900" dirty="0" smtClean="0"/>
          </a:p>
          <a:p>
            <a:pPr lvl="0">
              <a:lnSpc>
                <a:spcPct val="100000"/>
              </a:lnSpc>
            </a:pPr>
            <a:endParaRPr lang="en-GB" sz="1900" dirty="0"/>
          </a:p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900" dirty="0"/>
              <a:t>Fibres are composed of chains of small unit hydrocarbons synthesized as polymers; mainly sourced from petroleum processed from crude </a:t>
            </a:r>
            <a:r>
              <a:rPr lang="en-GB" sz="1900" dirty="0" smtClean="0"/>
              <a:t>oil</a:t>
            </a:r>
          </a:p>
          <a:p>
            <a:pPr lvl="0">
              <a:lnSpc>
                <a:spcPct val="100000"/>
              </a:lnSpc>
            </a:pPr>
            <a:endParaRPr lang="en-GB" sz="1900" dirty="0"/>
          </a:p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900" dirty="0"/>
              <a:t>Fibres that dominate market are polyester, nylon, acrylic and </a:t>
            </a:r>
            <a:r>
              <a:rPr lang="en-GB" sz="1900" dirty="0" smtClean="0"/>
              <a:t>polyolefin</a:t>
            </a:r>
          </a:p>
          <a:p>
            <a:pPr lvl="0">
              <a:lnSpc>
                <a:spcPct val="100000"/>
              </a:lnSpc>
            </a:pPr>
            <a:endParaRPr lang="en-GB" sz="1900" dirty="0"/>
          </a:p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900" dirty="0"/>
              <a:t>Additional fibres include aramids, polyurethanes and synthetic rubber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Synthetic fibres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91862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143000" y="1881266"/>
            <a:ext cx="6858000" cy="3811080"/>
          </a:xfrm>
        </p:spPr>
        <p:txBody>
          <a:bodyPr>
            <a:normAutofit/>
          </a:bodyPr>
          <a:lstStyle/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900" dirty="0"/>
              <a:t>Cellulose acetate and artificial silk in 19th century predate </a:t>
            </a:r>
            <a:r>
              <a:rPr lang="en-GB" sz="1900" dirty="0" smtClean="0"/>
              <a:t>synthetics</a:t>
            </a:r>
          </a:p>
          <a:p>
            <a:pPr lvl="0">
              <a:lnSpc>
                <a:spcPct val="100000"/>
              </a:lnSpc>
            </a:pPr>
            <a:endParaRPr lang="en-GB" sz="1900" dirty="0"/>
          </a:p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900" dirty="0"/>
              <a:t>Nylon first commercial synthetic; developed as alternative to </a:t>
            </a:r>
            <a:r>
              <a:rPr lang="en-GB" sz="1900" dirty="0" smtClean="0"/>
              <a:t>silk</a:t>
            </a:r>
          </a:p>
          <a:p>
            <a:pPr lvl="0">
              <a:lnSpc>
                <a:spcPct val="100000"/>
              </a:lnSpc>
            </a:pPr>
            <a:endParaRPr lang="en-GB" sz="1900" dirty="0"/>
          </a:p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900" dirty="0"/>
              <a:t>The </a:t>
            </a:r>
            <a:r>
              <a:rPr lang="en-GB" sz="1900" dirty="0" smtClean="0"/>
              <a:t>U.S., </a:t>
            </a:r>
            <a:r>
              <a:rPr lang="en-GB" sz="1900" dirty="0"/>
              <a:t>Britain and Germany were at forefront of research into </a:t>
            </a:r>
            <a:r>
              <a:rPr lang="en-GB" sz="1900" dirty="0" smtClean="0"/>
              <a:t>synthetics</a:t>
            </a:r>
          </a:p>
          <a:p>
            <a:pPr lvl="0">
              <a:lnSpc>
                <a:spcPct val="100000"/>
              </a:lnSpc>
            </a:pPr>
            <a:endParaRPr lang="en-GB" sz="1900" dirty="0"/>
          </a:p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900" dirty="0"/>
              <a:t>Stockings were the first nylon product in </a:t>
            </a:r>
            <a:r>
              <a:rPr lang="en-GB" sz="1900" dirty="0" smtClean="0"/>
              <a:t>1930s</a:t>
            </a:r>
            <a:endParaRPr lang="en-GB" sz="1900" dirty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history of synthetic fibres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17506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pPr lvl="0">
              <a:lnSpc>
                <a:spcPct val="100000"/>
              </a:lnSpc>
            </a:pPr>
            <a:r>
              <a:rPr lang="en-GB" sz="1900" dirty="0"/>
              <a:t>Chemicals used derive from oil, coal and natural gas (fossil fuels)</a:t>
            </a:r>
          </a:p>
          <a:p>
            <a:pPr marL="0" indent="0">
              <a:lnSpc>
                <a:spcPct val="100000"/>
              </a:lnSpc>
              <a:buNone/>
            </a:pPr>
            <a:endParaRPr lang="en-GB" sz="1900" dirty="0"/>
          </a:p>
          <a:p>
            <a:pPr lvl="0">
              <a:lnSpc>
                <a:spcPct val="100000"/>
              </a:lnSpc>
            </a:pPr>
            <a:r>
              <a:rPr lang="en-GB" sz="1900" dirty="0"/>
              <a:t>Produced from synthesized polymers; many are not </a:t>
            </a:r>
            <a:r>
              <a:rPr lang="en-GB" sz="1900" dirty="0" smtClean="0"/>
              <a:t>biodegradable</a:t>
            </a:r>
            <a:r>
              <a:rPr lang="en-GB" dirty="0"/>
              <a:t> 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Polymers and polymerization</a:t>
            </a:r>
            <a:endParaRPr lang="en-GB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Rectangle 2"/>
          <p:cNvSpPr/>
          <p:nvPr/>
        </p:nvSpPr>
        <p:spPr>
          <a:xfrm>
            <a:off x="556054" y="6297310"/>
            <a:ext cx="4572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All images in this presentation are subject to copyright. Copyright owners are listed in the book. </a:t>
            </a:r>
          </a:p>
          <a:p>
            <a:r>
              <a:rPr lang="en-US" sz="7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By downloading these presentations you agree that they are for classroom use only.</a:t>
            </a:r>
            <a:endParaRPr lang="en-GB" sz="700" dirty="0">
              <a:solidFill>
                <a:schemeClr val="bg2">
                  <a:lumMod val="90000"/>
                </a:schemeClr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98532"/>
      </p:ext>
    </p:extLst>
  </p:cSld>
  <p:clrMapOvr>
    <a:masterClrMapping/>
  </p:clrMapOvr>
</p:sld>
</file>

<file path=ppt/theme/theme1.xml><?xml version="1.0" encoding="utf-8"?>
<a:theme xmlns:a="http://schemas.openxmlformats.org/drawingml/2006/main" name="LKP Opener - blank">
  <a:themeElements>
    <a:clrScheme name="LKP">
      <a:dk1>
        <a:srgbClr val="000000"/>
      </a:dk1>
      <a:lt1>
        <a:srgbClr val="FFFFFF"/>
      </a:lt1>
      <a:dk2>
        <a:srgbClr val="000000"/>
      </a:dk2>
      <a:lt2>
        <a:srgbClr val="E7E6E6"/>
      </a:lt2>
      <a:accent1>
        <a:srgbClr val="FF2600"/>
      </a:accent1>
      <a:accent2>
        <a:srgbClr val="FF2600"/>
      </a:accent2>
      <a:accent3>
        <a:srgbClr val="FF2600"/>
      </a:accent3>
      <a:accent4>
        <a:srgbClr val="FF2600"/>
      </a:accent4>
      <a:accent5>
        <a:srgbClr val="FF2600"/>
      </a:accent5>
      <a:accent6>
        <a:srgbClr val="FF2600"/>
      </a:accent6>
      <a:hlink>
        <a:srgbClr val="919191"/>
      </a:hlink>
      <a:folHlink>
        <a:srgbClr val="CACACA"/>
      </a:folHlink>
    </a:clrScheme>
    <a:fontScheme name="LKP">
      <a:majorFont>
        <a:latin typeface="Noto Sans Bold"/>
        <a:ea typeface=""/>
        <a:cs typeface=""/>
      </a:majorFont>
      <a:minorFont>
        <a:latin typeface="Noto Seri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 Template" id="{32D5E2B8-4FFE-F545-9176-508ADD67CB81}" vid="{4DFCEF36-CF80-1F46-9CDE-9CE2C245CA39}"/>
    </a:ext>
  </a:extLst>
</a:theme>
</file>

<file path=ppt/theme/theme2.xml><?xml version="1.0" encoding="utf-8"?>
<a:theme xmlns:a="http://schemas.openxmlformats.org/drawingml/2006/main" name="LKP">
  <a:themeElements>
    <a:clrScheme name="Custom 2">
      <a:dk1>
        <a:srgbClr val="000000"/>
      </a:dk1>
      <a:lt1>
        <a:srgbClr val="FFFFFF"/>
      </a:lt1>
      <a:dk2>
        <a:srgbClr val="000000"/>
      </a:dk2>
      <a:lt2>
        <a:srgbClr val="E7E6E6"/>
      </a:lt2>
      <a:accent1>
        <a:srgbClr val="D7222A"/>
      </a:accent1>
      <a:accent2>
        <a:srgbClr val="FF2600"/>
      </a:accent2>
      <a:accent3>
        <a:srgbClr val="FF2600"/>
      </a:accent3>
      <a:accent4>
        <a:srgbClr val="FF2600"/>
      </a:accent4>
      <a:accent5>
        <a:srgbClr val="FF2600"/>
      </a:accent5>
      <a:accent6>
        <a:srgbClr val="FF2600"/>
      </a:accent6>
      <a:hlink>
        <a:srgbClr val="919191"/>
      </a:hlink>
      <a:folHlink>
        <a:srgbClr val="CACACA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 Template" id="{32D5E2B8-4FFE-F545-9176-508ADD67CB81}" vid="{7E6DB49D-2E34-2143-8B6F-A49F30623E4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894</TotalTime>
  <Words>853</Words>
  <Application>Microsoft Office PowerPoint</Application>
  <PresentationFormat>On-screen Show (4:3)</PresentationFormat>
  <Paragraphs>156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Noto Sans</vt:lpstr>
      <vt:lpstr>Noto Sans Bold</vt:lpstr>
      <vt:lpstr>Noto Serif Regular</vt:lpstr>
      <vt:lpstr>Noto Serif</vt:lpstr>
      <vt:lpstr>Arial</vt:lpstr>
      <vt:lpstr>LKP Opener - blank</vt:lpstr>
      <vt:lpstr>LKP</vt:lpstr>
      <vt:lpstr>PowerPoint Presentation</vt:lpstr>
      <vt:lpstr>PowerPoint Presentation</vt:lpstr>
      <vt:lpstr>PowerPoint Presentation</vt:lpstr>
      <vt:lpstr>Objectives</vt:lpstr>
      <vt:lpstr>Man-made fibres</vt:lpstr>
      <vt:lpstr>PowerPoint Presentation</vt:lpstr>
      <vt:lpstr>Synthetic fibres</vt:lpstr>
      <vt:lpstr>The history of synthetic fibres</vt:lpstr>
      <vt:lpstr>Polymers and polymerization</vt:lpstr>
      <vt:lpstr>Polymers and polymerization</vt:lpstr>
      <vt:lpstr>PowerPoint Presentation</vt:lpstr>
      <vt:lpstr>Ecological sustainability</vt:lpstr>
      <vt:lpstr>Polyester</vt:lpstr>
      <vt:lpstr>PowerPoint Presentation</vt:lpstr>
      <vt:lpstr>Polyamide (nylon)</vt:lpstr>
      <vt:lpstr>Aramid fibres (aromatic polyamides)</vt:lpstr>
      <vt:lpstr>Aramid fibres (aromatic polyamides)</vt:lpstr>
      <vt:lpstr>Acrylic fibres</vt:lpstr>
      <vt:lpstr>Acrylic fibres</vt:lpstr>
      <vt:lpstr>Olefin fibres – polyolefin or polyalkene</vt:lpstr>
      <vt:lpstr>Polyurethane (elastomers)</vt:lpstr>
      <vt:lpstr>Polyurethane (elastomers)</vt:lpstr>
      <vt:lpstr>Synthetic rubber</vt:lpstr>
      <vt:lpstr>Metallic yarns</vt:lpstr>
      <vt:lpstr>Key points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 Coco</dc:creator>
  <cp:lastModifiedBy>Walker</cp:lastModifiedBy>
  <cp:revision>84</cp:revision>
  <dcterms:created xsi:type="dcterms:W3CDTF">2018-05-18T09:22:04Z</dcterms:created>
  <dcterms:modified xsi:type="dcterms:W3CDTF">2018-10-15T11:47:14Z</dcterms:modified>
</cp:coreProperties>
</file>