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9" r:id="rId2"/>
  </p:sldMasterIdLst>
  <p:notesMasterIdLst>
    <p:notesMasterId r:id="rId31"/>
  </p:notesMasterIdLst>
  <p:handoutMasterIdLst>
    <p:handoutMasterId r:id="rId32"/>
  </p:handoutMasterIdLst>
  <p:sldIdLst>
    <p:sldId id="257" r:id="rId3"/>
    <p:sldId id="295" r:id="rId4"/>
    <p:sldId id="263" r:id="rId5"/>
    <p:sldId id="262" r:id="rId6"/>
    <p:sldId id="264" r:id="rId7"/>
    <p:sldId id="260" r:id="rId8"/>
    <p:sldId id="265" r:id="rId9"/>
    <p:sldId id="274" r:id="rId10"/>
    <p:sldId id="275" r:id="rId11"/>
    <p:sldId id="276" r:id="rId12"/>
    <p:sldId id="277" r:id="rId13"/>
    <p:sldId id="270" r:id="rId14"/>
    <p:sldId id="278" r:id="rId15"/>
    <p:sldId id="279" r:id="rId16"/>
    <p:sldId id="280" r:id="rId17"/>
    <p:sldId id="281" r:id="rId18"/>
    <p:sldId id="282" r:id="rId19"/>
    <p:sldId id="283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er" id="{634E0027-A025-B34B-A7D8-FE60DBD4F496}">
          <p14:sldIdLst>
            <p14:sldId id="257"/>
            <p14:sldId id="295"/>
            <p14:sldId id="263"/>
          </p14:sldIdLst>
        </p14:section>
        <p14:section name="Main presentation" id="{06B637CD-49DF-7D41-8727-FB255F7E1D17}">
          <p14:sldIdLst>
            <p14:sldId id="262"/>
            <p14:sldId id="264"/>
            <p14:sldId id="260"/>
            <p14:sldId id="265"/>
            <p14:sldId id="274"/>
            <p14:sldId id="275"/>
            <p14:sldId id="276"/>
            <p14:sldId id="277"/>
            <p14:sldId id="270"/>
            <p14:sldId id="278"/>
            <p14:sldId id="279"/>
            <p14:sldId id="280"/>
            <p14:sldId id="281"/>
            <p14:sldId id="282"/>
            <p14:sldId id="283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86401" autoAdjust="0"/>
  </p:normalViewPr>
  <p:slideViewPr>
    <p:cSldViewPr snapToGrid="0" snapToObjects="1">
      <p:cViewPr varScale="1">
        <p:scale>
          <a:sx n="131" d="100"/>
          <a:sy n="131" d="100"/>
        </p:scale>
        <p:origin x="22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493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1BBD16-9390-E245-B599-DB7805A760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Noto Serif Regular" panose="02020600060500020200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74A5E-51D0-DA47-9267-B00488F3A5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2BC70-1A8A-924A-9322-E9905D25E45E}" type="datetimeFigureOut">
              <a:rPr lang="en-GB" smtClean="0">
                <a:latin typeface="Noto Serif Regular" panose="02020600060500020200" pitchFamily="18" charset="0"/>
              </a:rPr>
              <a:t>19/11/2018</a:t>
            </a:fld>
            <a:endParaRPr lang="en-GB" dirty="0">
              <a:latin typeface="Noto Serif Regular" panose="02020600060500020200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3C31E-AA60-9B4F-9137-678D6E61CC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Noto Serif Regular" panose="02020600060500020200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E84A8-9E99-AF4B-849B-7F29D695A6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2B425-1EF6-E542-BDB1-09A7975C6C8F}" type="slidenum">
              <a:rPr lang="en-GB" smtClean="0">
                <a:latin typeface="Noto Serif Regular" panose="02020600060500020200" pitchFamily="18" charset="0"/>
              </a:rPr>
              <a:t>‹#›</a:t>
            </a:fld>
            <a:endParaRPr lang="en-GB" dirty="0">
              <a:latin typeface="Noto Serif Regular" panose="020206000605000202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9105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oto Serif Regular" panose="02020600060500020200" pitchFamily="18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oto Serif Regular" panose="02020600060500020200" pitchFamily="18" charset="0"/>
              </a:defRPr>
            </a:lvl1pPr>
          </a:lstStyle>
          <a:p>
            <a:fld id="{D324FD79-6B2A-644E-8376-13E9D55BEA79}" type="datetimeFigureOut">
              <a:rPr lang="en-GB" smtClean="0"/>
              <a:pPr/>
              <a:t>19/11/2018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oto Serif Regular" panose="02020600060500020200" pitchFamily="18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oto Serif Regular" panose="02020600060500020200" pitchFamily="18" charset="0"/>
              </a:defRPr>
            </a:lvl1pPr>
          </a:lstStyle>
          <a:p>
            <a:fld id="{8B24B74A-A0CD-7E4D-8421-FB6C579B2A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686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Opener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6B644-1F34-2C42-A8F2-103528404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4753" y="1495618"/>
            <a:ext cx="2234494" cy="2348409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A28B207-9819-459E-8362-DBDC34ECBD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8481" y="3879319"/>
            <a:ext cx="8240151" cy="14366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6000"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1pPr>
            <a:lvl2pPr marL="3429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2pPr>
            <a:lvl3pPr marL="6858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3pPr>
            <a:lvl4pPr marL="10287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4pPr>
            <a:lvl5pPr marL="13716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+</a:t>
            </a:r>
            <a:br>
              <a:rPr lang="en-US" dirty="0"/>
            </a:br>
            <a:r>
              <a:rPr lang="en-US" dirty="0"/>
              <a:t>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853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KP -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01BE22-836E-E640-910F-49DD60132E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2021" y="462844"/>
            <a:ext cx="4146101" cy="5446889"/>
          </a:xfrm>
          <a:prstGeom prst="rect">
            <a:avLst/>
          </a:prstGeom>
        </p:spPr>
        <p:txBody>
          <a:bodyPr anchor="ctr" anchorCtr="0"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4B39B-D3F1-7B4F-9FD9-0808A3AC2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794863B-50CC-E54A-BEDD-3AEDA8BC6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</p:spTree>
    <p:extLst>
      <p:ext uri="{BB962C8B-B14F-4D97-AF65-F5344CB8AC3E}">
        <p14:creationId xmlns:p14="http://schemas.microsoft.com/office/powerpoint/2010/main" val="27303268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KP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CAC7E-E9C7-3A43-8D4C-164579CCE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</p:spTree>
    <p:extLst>
      <p:ext uri="{BB962C8B-B14F-4D97-AF65-F5344CB8AC3E}">
        <p14:creationId xmlns:p14="http://schemas.microsoft.com/office/powerpoint/2010/main" val="114928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Opener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01BE22-836E-E640-910F-49DD60132E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2021" y="462844"/>
            <a:ext cx="4146101" cy="5446889"/>
          </a:xfrm>
          <a:prstGeom prst="rect">
            <a:avLst/>
          </a:prstGeom>
        </p:spPr>
        <p:txBody>
          <a:bodyPr anchor="ctr" anchorCtr="0"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4B39B-D3F1-7B4F-9FD9-0808A3AC2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6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Opener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F47826-711D-E342-943F-80A9BE122F91}"/>
              </a:ext>
            </a:extLst>
          </p:cNvPr>
          <p:cNvCxnSpPr>
            <a:cxnSpLocks/>
          </p:cNvCxnSpPr>
          <p:nvPr userDrawn="1"/>
        </p:nvCxnSpPr>
        <p:spPr>
          <a:xfrm>
            <a:off x="1378131" y="2399606"/>
            <a:ext cx="639862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C637DC-015D-8744-8A57-162F14DC8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EE80FF-F87E-481E-89F2-64D176B83558}"/>
              </a:ext>
            </a:extLst>
          </p:cNvPr>
          <p:cNvSpPr/>
          <p:nvPr userDrawn="1"/>
        </p:nvSpPr>
        <p:spPr>
          <a:xfrm>
            <a:off x="1325937" y="1882687"/>
            <a:ext cx="645081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Book Title / </a:t>
            </a:r>
            <a:r>
              <a:rPr lang="en-GB" sz="1600" b="0" i="0" u="none" kern="1200" baseline="0" dirty="0">
                <a:solidFill>
                  <a:schemeClr val="bg1"/>
                </a:solidFill>
                <a:effectLst/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Author(s)</a:t>
            </a:r>
            <a:endParaRPr lang="en-GB" sz="1600" b="0" i="0" u="sng" kern="1200" baseline="0" dirty="0">
              <a:solidFill>
                <a:schemeClr val="bg1"/>
              </a:solidFill>
              <a:effectLst/>
              <a:latin typeface="Noto Serif Regular" panose="02020600060500020200" pitchFamily="18" charset="0"/>
              <a:ea typeface="Noto Serif Regular" panose="02020600060500020200" pitchFamily="18" charset="0"/>
              <a:cs typeface="Noto Serif Regular" panose="02020600060500020200" pitchFamily="18" charset="0"/>
            </a:endParaRPr>
          </a:p>
          <a:p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Chapter X</a:t>
            </a:r>
          </a:p>
          <a:p>
            <a:endParaRPr lang="en-GB" sz="2400" b="1" i="0" u="none" kern="1200" baseline="0" dirty="0">
              <a:solidFill>
                <a:schemeClr val="bg1"/>
              </a:solidFill>
              <a:effectLst/>
              <a:latin typeface="Noto Sans Bold" panose="020B0502040504020204" pitchFamily="34" charset="0"/>
              <a:ea typeface="Noto Sans Bold" panose="020B0502040504020204" pitchFamily="34" charset="0"/>
              <a:cs typeface="Noto Sans Bold" panose="020B0502040504020204" pitchFamily="34" charset="0"/>
            </a:endParaRPr>
          </a:p>
          <a:p>
            <a:r>
              <a:rPr lang="en-GB" sz="2400" b="0" i="0" u="none" kern="1200" baseline="0" dirty="0">
                <a:solidFill>
                  <a:schemeClr val="bg1"/>
                </a:solidFill>
                <a:effectLst/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Book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03111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20E1F-9AA7-469C-9563-93A2EB0D7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5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6B4327-24F0-694A-BFF6-B44719705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6"/>
            <a:ext cx="6858000" cy="337653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EE73CD-B2FA-9A41-9C6B-787A69DB73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AC51A8-6E08-4CA2-BC27-AB65F1DD69F8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CD6B41C-DA7B-4AAE-9A36-34C5016B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79" y="365126"/>
            <a:ext cx="685144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00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Title a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6473-5CA7-4A9B-841F-02DA886A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1A425-62DA-4D13-B06F-D89DEACC1C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/>
              <a:t>/ CH Chapter name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9CBB8F-98D2-4B75-B05B-D340256E1EE5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34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KP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CC90-CA7E-C240-8E12-BD79C3C3B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1FEAB-5278-8B44-A4FC-A40E9D0DC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6279" y="1825625"/>
            <a:ext cx="3300216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D6252-6ABE-DB48-A64F-7F73652A5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529" y="1825625"/>
            <a:ext cx="330619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BB75C-4A6E-CB43-B4F2-56D7870AF3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C2A2DD-6A4D-4D99-9F36-6D56847E4102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K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514B-FFAC-6249-989C-E0119B0DA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738" y="365126"/>
            <a:ext cx="683551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E352D-41FA-A945-8FD7-89F593AC7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3272803" cy="647698"/>
          </a:xfrm>
        </p:spPr>
        <p:txBody>
          <a:bodyPr anchor="b"/>
          <a:lstStyle>
            <a:lvl1pPr marL="0" indent="0">
              <a:buNone/>
              <a:defRPr sz="1800" b="1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D74FF-C658-6F4C-AADF-C27FEE3C5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1738" y="2615783"/>
            <a:ext cx="3272803" cy="357387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311A9-F84C-9C42-971E-359F83C5B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09459" y="1857377"/>
            <a:ext cx="3287794" cy="647697"/>
          </a:xfrm>
        </p:spPr>
        <p:txBody>
          <a:bodyPr anchor="b"/>
          <a:lstStyle>
            <a:lvl1pPr marL="0" indent="0">
              <a:buNone/>
              <a:defRPr sz="1800" b="1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427A3-357D-DB41-9FA2-3F655E60E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09459" y="2615783"/>
            <a:ext cx="3287794" cy="357387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D8BEF84-E096-7C4E-B386-8CB3DFB5B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0573A3-EC93-4DDB-B2D2-75707FDCD4CD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55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KP Pic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05EB3D-ED5A-2A44-8872-A71EFEB2B91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34128" y="1825625"/>
            <a:ext cx="326359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7B9C84-DA16-E148-8A34-38A8E46CC8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6279" y="1825625"/>
            <a:ext cx="3260830" cy="43513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8B7308-591E-1E4D-A325-513A961B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EB9C84-0229-8848-9D58-29AD7D70C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EC18E3-BEAE-4B9E-B9DB-BB936B739AB7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31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77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  <p:sldLayoutId id="2147483703" r:id="rId4"/>
  </p:sldLayoutIdLst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kumimoji="0" lang="en-US" sz="2000" b="1" i="0" u="sng" strike="noStrike" kern="1200" cap="none" spc="0" normalizeH="0" baseline="0" noProof="0" dirty="0">
          <a:ln>
            <a:noFill/>
          </a:ln>
          <a:solidFill>
            <a:schemeClr val="accent5"/>
          </a:solidFill>
          <a:effectLst/>
          <a:uLnTx/>
          <a:uFillTx/>
          <a:latin typeface="Noto Sans Bold" panose="020B0502040504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D5162-0A53-2747-9B44-F37653018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79" y="365126"/>
            <a:ext cx="6851442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333F0-FC38-B24D-B40C-EBF0BC8E5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279" y="1825625"/>
            <a:ext cx="68514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28AFA-DC20-8149-AED2-86519ACEE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6CE1DD-89DB-A842-BBD0-A319B20AEF11}"/>
              </a:ext>
            </a:extLst>
          </p:cNvPr>
          <p:cNvCxnSpPr>
            <a:cxnSpLocks/>
          </p:cNvCxnSpPr>
          <p:nvPr/>
        </p:nvCxnSpPr>
        <p:spPr>
          <a:xfrm>
            <a:off x="628650" y="6286500"/>
            <a:ext cx="78867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572696A-F506-F249-8CDB-46EA988B87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550" y="6356351"/>
            <a:ext cx="3048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3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02" r:id="rId2"/>
    <p:sldLayoutId id="2147483682" r:id="rId3"/>
    <p:sldLayoutId id="2147483683" r:id="rId4"/>
    <p:sldLayoutId id="2147483685" r:id="rId5"/>
    <p:sldLayoutId id="2147483700" r:id="rId6"/>
    <p:sldLayoutId id="2147483701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500" b="1" i="0" u="none" kern="1200" baseline="0">
          <a:solidFill>
            <a:schemeClr val="tx1"/>
          </a:solidFill>
          <a:latin typeface="Noto Sans Bold" panose="020B0502040504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Noto Serif Regular" panose="02020600060500020200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Noto Serif Regular" panose="02020600060500020200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Noto Serif Regular" panose="02020600060500020200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9F05D0-7ECA-402E-B50C-8D0EB529C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+</a:t>
            </a:r>
          </a:p>
          <a:p>
            <a:r>
              <a:rPr lang="en-GB" dirty="0"/>
              <a:t>Fashion</a:t>
            </a:r>
          </a:p>
        </p:txBody>
      </p:sp>
    </p:spTree>
    <p:extLst>
      <p:ext uri="{BB962C8B-B14F-4D97-AF65-F5344CB8AC3E}">
        <p14:creationId xmlns:p14="http://schemas.microsoft.com/office/powerpoint/2010/main" val="484911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Profiling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6835515" cy="391706"/>
          </a:xfrm>
        </p:spPr>
        <p:txBody>
          <a:bodyPr/>
          <a:lstStyle/>
          <a:p>
            <a:r>
              <a:rPr lang="en-US" dirty="0"/>
              <a:t>Consumer psychographics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1738" y="2415771"/>
            <a:ext cx="6835515" cy="3773891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VALS 2 is one of the best-known systems of psychographic profiling.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Developed in 1989 by a team of US academics, VALS 2 built on Arnold Mitchell’s original Values and Lifestyles model (1978).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VALS 2 uses lifestyle factors, motivators, attitudes and consumer psychology to predict </a:t>
            </a:r>
            <a:r>
              <a:rPr lang="en-US" sz="1800" dirty="0" err="1"/>
              <a:t>behaviours</a:t>
            </a:r>
            <a:r>
              <a:rPr lang="en-US" sz="1800" dirty="0"/>
              <a:t>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Anyone can take the VALS survey online.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36850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Profiling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6835515" cy="357629"/>
          </a:xfrm>
        </p:spPr>
        <p:txBody>
          <a:bodyPr/>
          <a:lstStyle/>
          <a:p>
            <a:r>
              <a:rPr lang="en-US" dirty="0"/>
              <a:t>Emotive segmentation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1738" y="2300199"/>
            <a:ext cx="6835515" cy="3889463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Developed by </a:t>
            </a:r>
            <a:r>
              <a:rPr lang="en-US" sz="1800" dirty="0" err="1"/>
              <a:t>VisualDNA</a:t>
            </a:r>
            <a:r>
              <a:rPr lang="en-US" sz="1800" dirty="0"/>
              <a:t>, emotive segmentation adds detail to psychographic profiling to help brands target consumers more individually.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The system accepts that location is no longer relevant to online </a:t>
            </a:r>
            <a:r>
              <a:rPr lang="en-US" sz="1800" dirty="0" err="1"/>
              <a:t>behaviour</a:t>
            </a:r>
            <a:r>
              <a:rPr lang="en-US" sz="1800" dirty="0"/>
              <a:t>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Using data gathered by visual quizzes, </a:t>
            </a:r>
            <a:r>
              <a:rPr lang="en-US" sz="1800" dirty="0" err="1"/>
              <a:t>VisualDNA</a:t>
            </a:r>
            <a:r>
              <a:rPr lang="en-US" sz="1800" dirty="0"/>
              <a:t> credits a consumer’s general interests, aspirations and dreams, resourcefulness, state of mind, openness, conscientiousness, extroversion, agreeableness and neuroticism. </a:t>
            </a:r>
          </a:p>
          <a:p>
            <a:pPr marL="0" indent="0">
              <a:spcBef>
                <a:spcPts val="1350"/>
              </a:spcBef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96546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Generational Attitudes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6279" y="1825625"/>
            <a:ext cx="6851442" cy="4351338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Another method of profiling consumers is based on the generation in which a person was born.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Changing attitudes to ageing, in particular to the word ‘old’, are now blurring long-held generational groupings.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Age compression (desire to be older sooner) among young consumers and age expansion (desire to stay younger longer) among older consumers are factors. </a:t>
            </a:r>
          </a:p>
        </p:txBody>
      </p:sp>
    </p:spTree>
    <p:extLst>
      <p:ext uri="{BB962C8B-B14F-4D97-AF65-F5344CB8AC3E}">
        <p14:creationId xmlns:p14="http://schemas.microsoft.com/office/powerpoint/2010/main" val="1311063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Generational Attitudes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738" y="5351328"/>
            <a:ext cx="3272803" cy="838334"/>
          </a:xfrm>
        </p:spPr>
        <p:txBody>
          <a:bodyPr>
            <a:noAutofit/>
          </a:bodyPr>
          <a:lstStyle/>
          <a:p>
            <a:r>
              <a:rPr lang="en-US" sz="1200" b="0" dirty="0"/>
              <a:t>60-year-old model </a:t>
            </a:r>
            <a:r>
              <a:rPr lang="en-US" sz="1200" b="0" dirty="0" err="1"/>
              <a:t>Yasmina</a:t>
            </a:r>
            <a:r>
              <a:rPr lang="en-US" sz="1200" b="0" dirty="0"/>
              <a:t> Rossi </a:t>
            </a:r>
            <a:br>
              <a:rPr lang="en-US" sz="1200" b="0" dirty="0"/>
            </a:br>
            <a:r>
              <a:rPr lang="en-US" sz="1200" b="0" dirty="0"/>
              <a:t>for the </a:t>
            </a:r>
            <a:r>
              <a:rPr lang="en-US" sz="1200" b="0" dirty="0" err="1"/>
              <a:t>Dreslyn</a:t>
            </a:r>
            <a:r>
              <a:rPr lang="en-US" sz="1200" b="0" dirty="0"/>
              <a:t> and Land of Women collaboration, 2016.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06815" y="1857377"/>
            <a:ext cx="2382308" cy="3573463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459" y="1857377"/>
            <a:ext cx="3287794" cy="4332285"/>
          </a:xfrm>
        </p:spPr>
        <p:txBody>
          <a:bodyPr wrap="square">
            <a:no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KGOY (Kids Getting Older Younger).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Tweens (ages 10–14) maturing quickly.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Adolescence lasting until early thirties.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Baby boomers, </a:t>
            </a:r>
            <a:br>
              <a:rPr lang="en-US" sz="1800" dirty="0"/>
            </a:br>
            <a:r>
              <a:rPr lang="en-US" sz="1800" dirty="0"/>
              <a:t>born after WWII, </a:t>
            </a:r>
            <a:br>
              <a:rPr lang="en-US" sz="1800" dirty="0"/>
            </a:br>
            <a:r>
              <a:rPr lang="en-US" sz="1800" dirty="0"/>
              <a:t>not accepting the </a:t>
            </a:r>
            <a:br>
              <a:rPr lang="en-US" sz="1800" dirty="0"/>
            </a:br>
            <a:r>
              <a:rPr lang="en-US" sz="1800" dirty="0"/>
              <a:t>word ‘old’.</a:t>
            </a:r>
          </a:p>
          <a:p>
            <a:pPr>
              <a:spcBef>
                <a:spcPts val="1350"/>
              </a:spcBef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A347A-ED8B-4EDA-ADD4-251CC1CCA183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777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Generational Attitudes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6835515" cy="346270"/>
          </a:xfrm>
        </p:spPr>
        <p:txBody>
          <a:bodyPr/>
          <a:lstStyle/>
          <a:p>
            <a:r>
              <a:rPr lang="en-US" dirty="0"/>
              <a:t>Brand implications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16296066"/>
              </p:ext>
            </p:extLst>
          </p:nvPr>
        </p:nvGraphicFramePr>
        <p:xfrm>
          <a:off x="1162050" y="2370335"/>
          <a:ext cx="6835205" cy="3552077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67041">
                  <a:extLst>
                    <a:ext uri="{9D8B030D-6E8A-4147-A177-3AD203B41FA5}">
                      <a16:colId xmlns:a16="http://schemas.microsoft.com/office/drawing/2014/main" val="581083456"/>
                    </a:ext>
                  </a:extLst>
                </a:gridCol>
                <a:gridCol w="1367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0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8837">
                <a:tc>
                  <a:txBody>
                    <a:bodyPr/>
                    <a:lstStyle/>
                    <a:p>
                      <a:r>
                        <a:rPr lang="en-US" sz="1150" dirty="0">
                          <a:solidFill>
                            <a:schemeClr val="tx2"/>
                          </a:solidFill>
                        </a:rPr>
                        <a:t>Swing Generation</a:t>
                      </a:r>
                    </a:p>
                    <a:p>
                      <a:r>
                        <a:rPr lang="en-US" sz="1150" dirty="0">
                          <a:solidFill>
                            <a:schemeClr val="tx2"/>
                          </a:solidFill>
                        </a:rPr>
                        <a:t>(Silent Generation)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>
                          <a:solidFill>
                            <a:schemeClr val="tx2"/>
                          </a:solidFill>
                        </a:rPr>
                        <a:t>Baby</a:t>
                      </a:r>
                      <a:r>
                        <a:rPr lang="en-US" sz="1150" baseline="0" dirty="0">
                          <a:solidFill>
                            <a:schemeClr val="tx2"/>
                          </a:solidFill>
                        </a:rPr>
                        <a:t> Boomers</a:t>
                      </a:r>
                      <a:endParaRPr lang="en-US" sz="115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>
                          <a:solidFill>
                            <a:schemeClr val="tx2"/>
                          </a:solidFill>
                        </a:rPr>
                        <a:t>Generation X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>
                          <a:solidFill>
                            <a:schemeClr val="tx2"/>
                          </a:solidFill>
                        </a:rPr>
                        <a:t>Generation Y</a:t>
                      </a:r>
                    </a:p>
                    <a:p>
                      <a:r>
                        <a:rPr lang="en-US" sz="1150" dirty="0">
                          <a:solidFill>
                            <a:schemeClr val="tx2"/>
                          </a:solidFill>
                        </a:rPr>
                        <a:t>(Millennials,</a:t>
                      </a:r>
                      <a:r>
                        <a:rPr lang="en-US" sz="115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br>
                        <a:rPr lang="en-US" sz="1150" baseline="0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sz="1150" baseline="0" dirty="0">
                          <a:solidFill>
                            <a:schemeClr val="tx2"/>
                          </a:solidFill>
                        </a:rPr>
                        <a:t>Echo Boomers)</a:t>
                      </a:r>
                      <a:endParaRPr lang="en-US" sz="115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>
                          <a:solidFill>
                            <a:schemeClr val="tx2"/>
                          </a:solidFill>
                        </a:rPr>
                        <a:t>Generation</a:t>
                      </a:r>
                      <a:r>
                        <a:rPr lang="en-US" sz="1150" baseline="0" dirty="0">
                          <a:solidFill>
                            <a:schemeClr val="tx2"/>
                          </a:solidFill>
                        </a:rPr>
                        <a:t> Z</a:t>
                      </a:r>
                    </a:p>
                    <a:p>
                      <a:r>
                        <a:rPr lang="en-US" sz="1150" baseline="0" dirty="0">
                          <a:solidFill>
                            <a:schemeClr val="tx2"/>
                          </a:solidFill>
                        </a:rPr>
                        <a:t>(Centennials, </a:t>
                      </a:r>
                      <a:r>
                        <a:rPr lang="en-US" sz="1150" baseline="0" dirty="0" err="1">
                          <a:solidFill>
                            <a:schemeClr val="tx2"/>
                          </a:solidFill>
                        </a:rPr>
                        <a:t>Boomlets</a:t>
                      </a:r>
                      <a:r>
                        <a:rPr lang="en-US" sz="1150" baseline="0" dirty="0">
                          <a:solidFill>
                            <a:schemeClr val="tx2"/>
                          </a:solidFill>
                        </a:rPr>
                        <a:t>)</a:t>
                      </a:r>
                      <a:endParaRPr lang="en-US" sz="115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304">
                <a:tc>
                  <a:txBody>
                    <a:bodyPr/>
                    <a:lstStyle/>
                    <a:p>
                      <a:r>
                        <a:rPr lang="en-US" sz="1150" dirty="0"/>
                        <a:t>Born pre-1946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Born 1946–64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Born</a:t>
                      </a:r>
                      <a:r>
                        <a:rPr lang="en-US" sz="1150" baseline="0" dirty="0"/>
                        <a:t> 1965–80</a:t>
                      </a:r>
                      <a:endParaRPr lang="en-US" sz="115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Born</a:t>
                      </a:r>
                      <a:r>
                        <a:rPr lang="en-US" sz="1150" baseline="0" dirty="0"/>
                        <a:t> 1981–90</a:t>
                      </a:r>
                      <a:endParaRPr lang="en-US" sz="115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Born</a:t>
                      </a:r>
                      <a:r>
                        <a:rPr lang="en-US" sz="1150" baseline="0" dirty="0"/>
                        <a:t> 1991–2002</a:t>
                      </a:r>
                      <a:endParaRPr lang="en-US" sz="115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360">
                <a:tc>
                  <a:txBody>
                    <a:bodyPr/>
                    <a:lstStyle/>
                    <a:p>
                      <a:r>
                        <a:rPr lang="en-US" sz="1150" dirty="0"/>
                        <a:t>Brands: Trusted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Brands:</a:t>
                      </a:r>
                      <a:r>
                        <a:rPr lang="en-US" sz="1150" baseline="0" dirty="0"/>
                        <a:t> Heritage</a:t>
                      </a:r>
                      <a:endParaRPr lang="en-US" sz="115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Brands: Anti</a:t>
                      </a:r>
                      <a:endParaRPr lang="en-US" sz="115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Brands: Creative</a:t>
                      </a:r>
                      <a:endParaRPr lang="en-US" sz="115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Brands:</a:t>
                      </a:r>
                      <a:r>
                        <a:rPr lang="en-US" sz="1150" baseline="0" dirty="0"/>
                        <a:t> Inventive</a:t>
                      </a:r>
                      <a:endParaRPr lang="en-US" sz="115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947">
                <a:tc>
                  <a:txBody>
                    <a:bodyPr/>
                    <a:lstStyle/>
                    <a:p>
                      <a:r>
                        <a:rPr lang="en-US" sz="1150" dirty="0"/>
                        <a:t>Attitude: Brands should last a lifetime.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Attitude:</a:t>
                      </a:r>
                      <a:r>
                        <a:rPr lang="en-US" sz="1150" baseline="0" dirty="0"/>
                        <a:t> Brands are social badges.</a:t>
                      </a:r>
                    </a:p>
                    <a:p>
                      <a:endParaRPr lang="en-US" sz="1150" baseline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Attitude:</a:t>
                      </a:r>
                      <a:r>
                        <a:rPr lang="en-US" sz="1150" baseline="0" dirty="0"/>
                        <a:t> Branding is a commercial device.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Attitude: Brands should put consumers first.</a:t>
                      </a:r>
                    </a:p>
                    <a:p>
                      <a:endParaRPr lang="en-US" sz="115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Attitude: Want to engage with brands.</a:t>
                      </a:r>
                    </a:p>
                    <a:p>
                      <a:endParaRPr lang="en-US" sz="115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59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/>
                        <a:t>Admire: Quality, longevity, hierarchy.</a:t>
                      </a:r>
                    </a:p>
                    <a:p>
                      <a:endParaRPr lang="en-US" sz="115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/>
                        <a:t>Admire: </a:t>
                      </a:r>
                      <a:r>
                        <a:rPr lang="en-US" sz="1150" baseline="0" dirty="0"/>
                        <a:t>Heritage values.</a:t>
                      </a:r>
                      <a:endParaRPr lang="en-US" sz="1150" dirty="0"/>
                    </a:p>
                    <a:p>
                      <a:endParaRPr lang="en-US" sz="115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/>
                        <a:t>Admire: </a:t>
                      </a:r>
                      <a:r>
                        <a:rPr lang="en-US" sz="1150" baseline="0" dirty="0"/>
                        <a:t>Limited editions.</a:t>
                      </a:r>
                    </a:p>
                    <a:p>
                      <a:endParaRPr lang="en-US" sz="115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/>
                        <a:t>Admire: Being</a:t>
                      </a:r>
                      <a:r>
                        <a:rPr lang="en-US" sz="1150" baseline="0" dirty="0"/>
                        <a:t> engaged with brands.</a:t>
                      </a:r>
                      <a:endParaRPr lang="en-US" sz="1150" dirty="0"/>
                    </a:p>
                    <a:p>
                      <a:endParaRPr lang="en-US" sz="115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/>
                        <a:t>Admire: Being credited</a:t>
                      </a:r>
                      <a:r>
                        <a:rPr lang="en-US" sz="1150" baseline="0" dirty="0"/>
                        <a:t> by inclusive brands.</a:t>
                      </a:r>
                      <a:endParaRPr lang="en-US" sz="1150" dirty="0"/>
                    </a:p>
                    <a:p>
                      <a:endParaRPr lang="en-US" sz="115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696604"/>
                  </a:ext>
                </a:extLst>
              </a:tr>
              <a:tr h="541599">
                <a:tc>
                  <a:txBody>
                    <a:bodyPr/>
                    <a:lstStyle/>
                    <a:p>
                      <a:r>
                        <a:rPr lang="en-US" sz="1150" dirty="0"/>
                        <a:t>Personal focus: Repair, reuse, recycle.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Personal</a:t>
                      </a:r>
                      <a:r>
                        <a:rPr lang="en-US" sz="1150" baseline="0" dirty="0"/>
                        <a:t> f</a:t>
                      </a:r>
                      <a:r>
                        <a:rPr lang="en-US" sz="1150" dirty="0"/>
                        <a:t>ocus: Reinvention.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Personal focus:</a:t>
                      </a:r>
                    </a:p>
                    <a:p>
                      <a:r>
                        <a:rPr lang="en-US" sz="1150" dirty="0"/>
                        <a:t>Being</a:t>
                      </a:r>
                      <a:r>
                        <a:rPr lang="en-US" sz="1150" baseline="0" dirty="0"/>
                        <a:t> cool.</a:t>
                      </a:r>
                      <a:endParaRPr lang="en-US" sz="115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Personal focus:</a:t>
                      </a:r>
                    </a:p>
                    <a:p>
                      <a:r>
                        <a:rPr lang="en-US" sz="1150" dirty="0"/>
                        <a:t>Contribution</a:t>
                      </a:r>
                      <a:r>
                        <a:rPr lang="en-US" sz="1150" baseline="0" dirty="0"/>
                        <a:t>.</a:t>
                      </a:r>
                      <a:endParaRPr lang="en-US" sz="115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Personal focus:</a:t>
                      </a:r>
                    </a:p>
                    <a:p>
                      <a:r>
                        <a:rPr lang="en-US" sz="1150" dirty="0"/>
                        <a:t>Being engaged.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580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BF995-879C-6543-A5BC-3D5AB05B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Generational Attitudes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0D7EF-0B67-8749-895C-E369396F4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6835515" cy="425783"/>
          </a:xfrm>
        </p:spPr>
        <p:txBody>
          <a:bodyPr/>
          <a:lstStyle/>
          <a:p>
            <a:r>
              <a:rPr lang="en-US" dirty="0"/>
              <a:t>The Flat 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9D5C0-4951-E24B-968F-4319DEC1E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1738" y="2449849"/>
            <a:ext cx="6835515" cy="3739814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In 2014 The Future Laboratory predicted a further blurring of generational divides: ‘The Flat Age’.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Technologically engaged baby boomers accounted for 45% of global spend on luxury products.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We are moving away from a youth-driven society to one where age is less relevant. </a:t>
            </a:r>
          </a:p>
        </p:txBody>
      </p:sp>
    </p:spTree>
    <p:extLst>
      <p:ext uri="{BB962C8B-B14F-4D97-AF65-F5344CB8AC3E}">
        <p14:creationId xmlns:p14="http://schemas.microsoft.com/office/powerpoint/2010/main" val="1247294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73163-85DD-3E48-BF7C-CAD395A07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Development of Consumer Trend-watching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EE9F8-ECF6-D24E-A7CC-7AE08C0FF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4895732"/>
            <a:ext cx="3272803" cy="1130220"/>
          </a:xfrm>
        </p:spPr>
        <p:txBody>
          <a:bodyPr>
            <a:normAutofit/>
          </a:bodyPr>
          <a:lstStyle/>
          <a:p>
            <a:r>
              <a:rPr lang="en-US" sz="1600" b="0" dirty="0" err="1"/>
              <a:t>Dirtbox</a:t>
            </a:r>
            <a:r>
              <a:rPr lang="en-US" sz="1600" b="0" dirty="0"/>
              <a:t> rockabillies on King’s Road, London, in the 1980s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5902FB-67A1-7A47-BDEC-4307FBF7A7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703" y="2644181"/>
            <a:ext cx="3271838" cy="214965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A5C81-77F2-0240-9C73-0193CA7B7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09459" y="1857377"/>
            <a:ext cx="3287794" cy="3775393"/>
          </a:xfrm>
        </p:spPr>
        <p:txBody>
          <a:bodyPr>
            <a:no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In 1985 Levi’s established a template for a successful ad. No other jeans brand managed to replicate it.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The </a:t>
            </a:r>
            <a:r>
              <a:rPr lang="en-US" sz="1800" dirty="0" err="1"/>
              <a:t>Dirtbox</a:t>
            </a:r>
            <a:r>
              <a:rPr lang="en-US" sz="1800" dirty="0"/>
              <a:t> look or ‘hard times’ style was a major trend in London.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Innovators were snapping up Levi’s 501s and the brand tapped into this demand.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1AACD-AD8E-428C-B54D-31B4499C6DEE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13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5ED0-2835-A445-95D9-FFEA5063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Development of Consumer Trend-watching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C5DE8-3380-6344-B432-70D5F45A7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6835515" cy="459860"/>
          </a:xfrm>
        </p:spPr>
        <p:txBody>
          <a:bodyPr/>
          <a:lstStyle/>
          <a:p>
            <a:r>
              <a:rPr lang="en-US" dirty="0"/>
              <a:t>The Diffusion of Innovation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C2268D4-6B25-7240-BADB-62F03E92A4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49" y="2483925"/>
            <a:ext cx="6835203" cy="224908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FFA475-3E19-4F2C-A6EE-2C93CFF7268C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26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B9D4-2043-0D4E-916E-0C1251D55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Development of Consumer Trend-watching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BEB2D-58F9-2543-8BCA-C9AAE4B3A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6835515" cy="386027"/>
          </a:xfrm>
        </p:spPr>
        <p:txBody>
          <a:bodyPr/>
          <a:lstStyle/>
          <a:p>
            <a:r>
              <a:rPr lang="en-US" dirty="0"/>
              <a:t>The Diffusion of Innovation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F8CB9-EE08-4B4B-BE92-6DB241C8A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1738" y="2311559"/>
            <a:ext cx="6835515" cy="3878104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Innovators (2.5%) translate an idea to a certain frame of reference.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Early adopters (13.5%) are better connected than innovators and are happy to make an idea more acceptable.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The early majority (34%) observes how a trend fares before adopting it themselves.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The late majority (34%) needs lots of examples of a trend’s success before adopting it.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Laggards (16%) are much more resistant to change.  </a:t>
            </a:r>
          </a:p>
        </p:txBody>
      </p:sp>
    </p:spTree>
    <p:extLst>
      <p:ext uri="{BB962C8B-B14F-4D97-AF65-F5344CB8AC3E}">
        <p14:creationId xmlns:p14="http://schemas.microsoft.com/office/powerpoint/2010/main" val="3254173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B99C8-D97A-A14C-870F-D0BD54E6E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738" y="365126"/>
            <a:ext cx="6835516" cy="1333045"/>
          </a:xfrm>
        </p:spPr>
        <p:txBody>
          <a:bodyPr/>
          <a:lstStyle/>
          <a:p>
            <a:r>
              <a:rPr lang="en-US" dirty="0"/>
              <a:t>Postmodernism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5739-BD74-AF46-99DC-2C57A79C7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1738" y="1936710"/>
            <a:ext cx="6835516" cy="4252951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Since the early 1960s we have been living in a time described as postmodern – a reaction to the progressive, optimistic spirit of the modern era (1900–1960).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Postmodernism represents exhaustion and the questioning of truth.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Postmodernism is under much debate by theorists, as is the idea that we have entered a post-postmodern era. </a:t>
            </a:r>
          </a:p>
        </p:txBody>
      </p:sp>
    </p:spTree>
    <p:extLst>
      <p:ext uri="{BB962C8B-B14F-4D97-AF65-F5344CB8AC3E}">
        <p14:creationId xmlns:p14="http://schemas.microsoft.com/office/powerpoint/2010/main" val="137904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403B069-281A-0E47-A5FC-C99F27B7A0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3617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DBFD3-CA9F-2240-AD79-04635958C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Postmodernism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97BFB-F9F5-3C49-A0FB-D3FE00C7F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3272803" cy="418895"/>
          </a:xfrm>
        </p:spPr>
        <p:txBody>
          <a:bodyPr/>
          <a:lstStyle/>
          <a:p>
            <a:r>
              <a:rPr lang="en-US" dirty="0"/>
              <a:t>Fragmentation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6E9CB-D24F-1243-B4DE-0F0A98288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1738" y="2442960"/>
            <a:ext cx="6835516" cy="3573879"/>
          </a:xfrm>
        </p:spPr>
        <p:txBody>
          <a:bodyPr>
            <a:normAutofit/>
          </a:bodyPr>
          <a:lstStyle/>
          <a:p>
            <a:r>
              <a:rPr lang="en-US" sz="1800" dirty="0"/>
              <a:t>Fragmentation is the breaking down of political stability, economic theories and social organization in tandem with the increasing influence of media opinion. </a:t>
            </a:r>
          </a:p>
          <a:p>
            <a:r>
              <a:rPr lang="en-US" sz="1800" dirty="0"/>
              <a:t>We are unsure what is actual news, what is opinion or what is embellished truth. </a:t>
            </a:r>
          </a:p>
          <a:p>
            <a:r>
              <a:rPr lang="en-US" sz="1800" dirty="0"/>
              <a:t>‘Fragmentation’ is also used to describe the breaking down of segments of consumer groups to almost personal status. </a:t>
            </a:r>
          </a:p>
        </p:txBody>
      </p:sp>
    </p:spTree>
    <p:extLst>
      <p:ext uri="{BB962C8B-B14F-4D97-AF65-F5344CB8AC3E}">
        <p14:creationId xmlns:p14="http://schemas.microsoft.com/office/powerpoint/2010/main" val="3076221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1CBF-FB0C-5A4C-AD2C-52F720FBD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Postmodernism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CDE15-77DD-BC4C-B2EB-FC19BDAE1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1770225"/>
            <a:ext cx="3272803" cy="436240"/>
          </a:xfrm>
        </p:spPr>
        <p:txBody>
          <a:bodyPr>
            <a:normAutofit/>
          </a:bodyPr>
          <a:lstStyle/>
          <a:p>
            <a:r>
              <a:rPr lang="en-US"/>
              <a:t>Dedifferentiation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332BC92-AD18-DD44-AB6F-BE5E2F5828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278619" y="2286002"/>
            <a:ext cx="2526797" cy="357346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D81BE-CECD-1144-A4AF-8784FABAA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09459" y="1857377"/>
            <a:ext cx="3287794" cy="4332285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sz="1800"/>
              <a:t>Dedifferentiation is the  blending of what were once high and low cultures, such as politics and celebrity, or high fashion and gritty urban landscapes.</a:t>
            </a:r>
          </a:p>
          <a:p>
            <a:pPr>
              <a:spcBef>
                <a:spcPts val="1350"/>
              </a:spcBef>
            </a:pPr>
            <a:r>
              <a:rPr lang="en-US" sz="1800"/>
              <a:t>It also refers to the blurring of boundaries such as gender. </a:t>
            </a:r>
          </a:p>
          <a:p>
            <a:pPr>
              <a:spcBef>
                <a:spcPts val="1350"/>
              </a:spcBef>
            </a:pPr>
            <a:endParaRPr lang="en-US" sz="1800"/>
          </a:p>
          <a:p>
            <a:pPr>
              <a:spcBef>
                <a:spcPts val="1350"/>
              </a:spcBef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D0547-B1A7-5E40-B8D6-7C4EEC7B03F0}"/>
              </a:ext>
            </a:extLst>
          </p:cNvPr>
          <p:cNvSpPr txBox="1"/>
          <p:nvPr/>
        </p:nvSpPr>
        <p:spPr>
          <a:xfrm>
            <a:off x="1241234" y="5881440"/>
            <a:ext cx="3113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350"/>
              </a:spcBef>
            </a:pPr>
            <a:r>
              <a:rPr lang="en-US" sz="12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Comme</a:t>
            </a:r>
            <a:r>
              <a:rPr lang="en-US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des </a:t>
            </a:r>
            <a:r>
              <a:rPr lang="en-US" sz="12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Garçons</a:t>
            </a:r>
            <a:r>
              <a:rPr lang="en-US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1995.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45E01D-E453-4A23-93B9-A803724BF4F8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96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7879-143E-E644-88C7-8AEAEFAB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Postmodernism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48706-FCDD-3E48-B9BB-E04656FDD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1857378"/>
            <a:ext cx="3272803" cy="428622"/>
          </a:xfrm>
        </p:spPr>
        <p:txBody>
          <a:bodyPr/>
          <a:lstStyle/>
          <a:p>
            <a:r>
              <a:rPr lang="en-US" dirty="0"/>
              <a:t>Hyper-reality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A0E9106-D3BD-7B41-9A73-EEADC89D0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5885" y="2365140"/>
            <a:ext cx="3272803" cy="3736973"/>
          </a:xfrm>
        </p:spPr>
        <p:txBody>
          <a:bodyPr>
            <a:no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Hyper-reality is the elevation of fantasy worlds and a questioning of what is real and what is simulation.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Has grown to encompass reality TV, virtual worlds and immersive gaming experiences. 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EE68203-7D37-5C4B-AFF2-D756066684D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203" y="1857377"/>
            <a:ext cx="2763468" cy="387065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D30BF-2D47-F845-820E-C91E78A57C6A}"/>
              </a:ext>
            </a:extLst>
          </p:cNvPr>
          <p:cNvSpPr txBox="1"/>
          <p:nvPr/>
        </p:nvSpPr>
        <p:spPr>
          <a:xfrm>
            <a:off x="4805464" y="5728034"/>
            <a:ext cx="3084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Reality TV star ad campaign.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52B9F3-09F5-4E9F-AA52-A2C270834D59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73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5FCC-8FAA-9C41-9F16-36D602C8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Postmodernism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1636-BAD3-ED4F-8212-964C5E184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3272803" cy="414424"/>
          </a:xfrm>
        </p:spPr>
        <p:txBody>
          <a:bodyPr/>
          <a:lstStyle/>
          <a:p>
            <a:r>
              <a:rPr lang="en-US" dirty="0"/>
              <a:t>Pastiche / Bricolage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B1626-56A2-D84F-BE4B-E10E91E1D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1738" y="2438489"/>
            <a:ext cx="3272803" cy="3751173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sz="2000" dirty="0"/>
              <a:t>The use of collages of existing styles and codes, reassembled with a sense of playfulness. </a:t>
            </a:r>
          </a:p>
          <a:p>
            <a:pPr marL="0" indent="0">
              <a:spcBef>
                <a:spcPts val="1350"/>
              </a:spcBef>
              <a:buNone/>
            </a:pPr>
            <a:endParaRPr lang="en-US" sz="2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045B42-A385-FE44-9E04-8D6BD69DFC0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84" t="6155" r="13396" b="6603"/>
          <a:stretch/>
        </p:blipFill>
        <p:spPr>
          <a:xfrm>
            <a:off x="4805464" y="1870132"/>
            <a:ext cx="2730095" cy="39080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CDFF7D-4285-364E-88CC-CCF9B8E857C7}"/>
              </a:ext>
            </a:extLst>
          </p:cNvPr>
          <p:cNvSpPr txBox="1"/>
          <p:nvPr/>
        </p:nvSpPr>
        <p:spPr>
          <a:xfrm>
            <a:off x="4698460" y="5874909"/>
            <a:ext cx="3084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350"/>
              </a:spcBef>
            </a:pPr>
            <a:r>
              <a:rPr lang="en-US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John Paul Gaultier, 2014.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63FE1C-D762-4954-8398-2AFAB070D09C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707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BB716-D895-3348-A308-2EE2EFF4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Postmodernism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D8FE9-00AE-A844-8DFD-82E018B18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1774033"/>
            <a:ext cx="3272803" cy="437142"/>
          </a:xfrm>
        </p:spPr>
        <p:txBody>
          <a:bodyPr/>
          <a:lstStyle/>
          <a:p>
            <a:r>
              <a:rPr lang="en-US" dirty="0"/>
              <a:t>Anti-foundationalism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69946D4-9B30-B745-A2C4-89A689DEE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1738" y="2294519"/>
            <a:ext cx="3272803" cy="3728455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The desire to deconstruct; to question what is outerwear and what should be concealed.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The details of construction are respected.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There is a desire to see ‘behind the scenes’.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61539E-DEBB-3A4F-87BA-FA1BEBDDF88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9540" y="1857376"/>
            <a:ext cx="2842626" cy="40175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82191A-89F7-1841-9325-53AA4EB327F7}"/>
              </a:ext>
            </a:extLst>
          </p:cNvPr>
          <p:cNvSpPr txBox="1"/>
          <p:nvPr/>
        </p:nvSpPr>
        <p:spPr>
          <a:xfrm>
            <a:off x="4698460" y="5874909"/>
            <a:ext cx="308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350"/>
              </a:spcBef>
            </a:pPr>
            <a:r>
              <a:rPr lang="en-US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Vivienne Westwood, 2015.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8BD493-6114-4A55-8D83-7D71D354B4ED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534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1798-A1E9-8E45-A23E-4BA1B2D3A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Trend-forecasting Agency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81CE5-425A-BA4E-9B76-70407E313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6279" y="1993505"/>
            <a:ext cx="6851442" cy="4189137"/>
          </a:xfrm>
        </p:spPr>
        <p:txBody>
          <a:bodyPr>
            <a:normAutofit/>
          </a:bodyPr>
          <a:lstStyle/>
          <a:p>
            <a:r>
              <a:rPr lang="en-US" sz="1800" dirty="0"/>
              <a:t>Consumer-watching is an established industry with companies such as </a:t>
            </a:r>
            <a:r>
              <a:rPr lang="en-US" sz="1800" dirty="0" err="1"/>
              <a:t>trendwatching.com</a:t>
            </a:r>
            <a:r>
              <a:rPr lang="en-US" sz="1800" dirty="0"/>
              <a:t>, The Future Laboratory, WGSN and </a:t>
            </a:r>
            <a:r>
              <a:rPr lang="en-US" sz="1800" dirty="0" err="1"/>
              <a:t>trendstop</a:t>
            </a:r>
            <a:r>
              <a:rPr lang="en-US" sz="1800" dirty="0"/>
              <a:t> providing key trends to both fashion and other sectors. </a:t>
            </a:r>
          </a:p>
        </p:txBody>
      </p:sp>
    </p:spTree>
    <p:extLst>
      <p:ext uri="{BB962C8B-B14F-4D97-AF65-F5344CB8AC3E}">
        <p14:creationId xmlns:p14="http://schemas.microsoft.com/office/powerpoint/2010/main" val="1380578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F5F3-A447-344B-AC82-646A7E5E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Trend-forecasting Agency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D4E8F-46A1-8749-B6F3-DBB5F2268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1585003"/>
            <a:ext cx="5044509" cy="64769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trendwatching.com</a:t>
            </a:r>
            <a:r>
              <a:rPr lang="en-US" dirty="0"/>
              <a:t> perspective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A345EC-FEE2-CD4B-9639-AA1ED4836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5067" y="2343409"/>
            <a:ext cx="6835516" cy="3573879"/>
          </a:xfrm>
        </p:spPr>
        <p:txBody>
          <a:bodyPr>
            <a:no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In 2018, </a:t>
            </a:r>
            <a:r>
              <a:rPr lang="en-US" sz="1800" dirty="0" err="1"/>
              <a:t>trendwatching.com</a:t>
            </a:r>
            <a:r>
              <a:rPr lang="en-US" sz="1800" dirty="0"/>
              <a:t> had over 2,000 trend-spotters around the globe.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Anyone with an eye for trends or business innovations can apply to join their trend-spotting network and submit trend ideas.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Offices in New York, S</a:t>
            </a:r>
            <a:r>
              <a:rPr lang="en-GB" sz="1800" dirty="0" err="1"/>
              <a:t>ã</a:t>
            </a:r>
            <a:r>
              <a:rPr lang="en-US" sz="1800" dirty="0"/>
              <a:t>o Paulo, Singapore, London and Lagos manage the potential trends that pour in from their trend-spotting network.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Confirmed trends are synthesized into premium services reports for paying clients and later free bulletins for subscribers. </a:t>
            </a:r>
          </a:p>
        </p:txBody>
      </p:sp>
    </p:spTree>
    <p:extLst>
      <p:ext uri="{BB962C8B-B14F-4D97-AF65-F5344CB8AC3E}">
        <p14:creationId xmlns:p14="http://schemas.microsoft.com/office/powerpoint/2010/main" val="1731236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D7E2ADC-7B4E-1C41-981D-B7FB547417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/>
        </p:blipFill>
        <p:spPr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7DB794-1EE5-6044-B245-71EAA2D84867}"/>
              </a:ext>
            </a:extLst>
          </p:cNvPr>
          <p:cNvSpPr txBox="1"/>
          <p:nvPr/>
        </p:nvSpPr>
        <p:spPr>
          <a:xfrm>
            <a:off x="2672768" y="5909733"/>
            <a:ext cx="3764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report from </a:t>
            </a:r>
            <a:r>
              <a:rPr lang="en-US" sz="12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trendwatching.com</a:t>
            </a:r>
            <a:r>
              <a:rPr lang="en-US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F89E04-9499-41AE-AF4A-081679FADA0A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291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5022-EF6F-9745-B14C-2E3ABBA5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01631-5ECC-9F4A-97EA-48B1D9C52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6279" y="1908313"/>
            <a:ext cx="6851442" cy="4268650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The profiling of consumers has changed from location- and job-based factors to incorporate attitudes, motivations, aspirations, intentions and personality traits.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Long-held generational attitudes are blurring and changing as age slowly becomes less relevant.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The era in which we live dictates that certain types of trends will emerge and be acceptable.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Knowledge of the consumer should be at the heart of all product branding as well as marketing ideas. </a:t>
            </a:r>
          </a:p>
        </p:txBody>
      </p:sp>
    </p:spTree>
    <p:extLst>
      <p:ext uri="{BB962C8B-B14F-4D97-AF65-F5344CB8AC3E}">
        <p14:creationId xmlns:p14="http://schemas.microsoft.com/office/powerpoint/2010/main" val="1781837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276CAE-D4B2-4267-BE42-B36C955F6DBC}"/>
              </a:ext>
            </a:extLst>
          </p:cNvPr>
          <p:cNvSpPr/>
          <p:nvPr/>
        </p:nvSpPr>
        <p:spPr>
          <a:xfrm>
            <a:off x="1325937" y="1882687"/>
            <a:ext cx="645081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400" b="1" dirty="0">
                <a:solidFill>
                  <a:schemeClr val="bg1"/>
                </a:solidFill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Promoting Fashion</a:t>
            </a:r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 / </a:t>
            </a:r>
            <a:r>
              <a:rPr lang="en-GB" sz="1600" dirty="0">
                <a:solidFill>
                  <a:schemeClr val="bg1"/>
                </a:solidFill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Barbara Graham, </a:t>
            </a:r>
            <a:r>
              <a:rPr lang="en-GB" sz="1600" dirty="0" err="1">
                <a:solidFill>
                  <a:schemeClr val="bg1"/>
                </a:solidFill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Caline</a:t>
            </a:r>
            <a:r>
              <a:rPr lang="en-GB" sz="1600" dirty="0">
                <a:solidFill>
                  <a:schemeClr val="bg1"/>
                </a:solidFill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Anouti</a:t>
            </a:r>
            <a:endParaRPr lang="en-GB" sz="1600" b="0" i="0" u="sng" kern="1200" baseline="0" dirty="0">
              <a:solidFill>
                <a:schemeClr val="bg1"/>
              </a:solidFill>
              <a:effectLst/>
              <a:latin typeface="Noto Serif Regular" panose="02020600060500020200" pitchFamily="18" charset="0"/>
              <a:ea typeface="Noto Serif Regular" panose="02020600060500020200" pitchFamily="18" charset="0"/>
              <a:cs typeface="Noto Serif Regular" panose="02020600060500020200" pitchFamily="18" charset="0"/>
            </a:endParaRPr>
          </a:p>
          <a:p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Chapter 1</a:t>
            </a:r>
          </a:p>
          <a:p>
            <a:endParaRPr lang="en-GB" sz="2400" b="1" i="0" u="none" kern="1200" baseline="0" dirty="0">
              <a:solidFill>
                <a:schemeClr val="bg1"/>
              </a:solidFill>
              <a:effectLst/>
              <a:latin typeface="Noto Sans Bold" panose="020B0502040504020204" pitchFamily="34" charset="0"/>
              <a:ea typeface="Noto Sans Bold" panose="020B0502040504020204" pitchFamily="34" charset="0"/>
              <a:cs typeface="Noto Sans Bold" panose="020B0502040504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Consumers and </a:t>
            </a:r>
            <a:br>
              <a:rPr lang="en-GB" sz="2400" dirty="0">
                <a:solidFill>
                  <a:schemeClr val="bg1"/>
                </a:solidFill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</a:br>
            <a:r>
              <a:rPr lang="en-GB" sz="2400" dirty="0">
                <a:solidFill>
                  <a:schemeClr val="bg1"/>
                </a:solidFill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Consumer Trend-forecasting</a:t>
            </a:r>
            <a:endParaRPr lang="en-GB" sz="2400" b="0" i="0" u="none" kern="1200" baseline="0" dirty="0">
              <a:solidFill>
                <a:schemeClr val="bg1"/>
              </a:solidFill>
              <a:effectLst/>
              <a:latin typeface="Noto Serif Regular" panose="02020600060500020200" pitchFamily="18" charset="0"/>
              <a:ea typeface="Noto Serif Regular" panose="02020600060500020200" pitchFamily="18" charset="0"/>
              <a:cs typeface="Noto Serif Regular" panose="02020600060500020200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320C56-B9C8-4B40-A187-753D3C78A9FA}"/>
              </a:ext>
            </a:extLst>
          </p:cNvPr>
          <p:cNvCxnSpPr>
            <a:cxnSpLocks/>
          </p:cNvCxnSpPr>
          <p:nvPr/>
        </p:nvCxnSpPr>
        <p:spPr>
          <a:xfrm>
            <a:off x="1378131" y="2399606"/>
            <a:ext cx="639862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693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04793F-CA98-8945-BD8C-630642C28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E0F4B-B151-E84C-8813-F43A51E73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6279" y="1825625"/>
            <a:ext cx="6851442" cy="4351338"/>
          </a:xfrm>
        </p:spPr>
        <p:txBody>
          <a:bodyPr wrap="square">
            <a:noAutofit/>
          </a:bodyPr>
          <a:lstStyle/>
          <a:p>
            <a:pPr>
              <a:spcBef>
                <a:spcPts val="1350"/>
              </a:spcBef>
            </a:pPr>
            <a:r>
              <a:rPr lang="en-GB" sz="1800" dirty="0"/>
              <a:t>Create a consumer profile using socio-demographic groupings and psychographics.</a:t>
            </a:r>
          </a:p>
          <a:p>
            <a:pPr>
              <a:spcBef>
                <a:spcPts val="1350"/>
              </a:spcBef>
            </a:pPr>
            <a:r>
              <a:rPr lang="en-GB" sz="1800" dirty="0"/>
              <a:t>Differentiate between consumer groups by generation and attitudes.</a:t>
            </a:r>
          </a:p>
          <a:p>
            <a:pPr>
              <a:spcBef>
                <a:spcPts val="1350"/>
              </a:spcBef>
            </a:pPr>
            <a:r>
              <a:rPr lang="en-GB" sz="1800" dirty="0"/>
              <a:t>Understand how different eras influence trends.</a:t>
            </a:r>
          </a:p>
          <a:p>
            <a:pPr>
              <a:spcBef>
                <a:spcPts val="1350"/>
              </a:spcBef>
            </a:pPr>
            <a:r>
              <a:rPr lang="en-GB" sz="1800" dirty="0"/>
              <a:t>Watch how trends develop, grow and fade, both fads and longer-term tendencies.</a:t>
            </a:r>
          </a:p>
          <a:p>
            <a:pPr>
              <a:spcBef>
                <a:spcPts val="1350"/>
              </a:spcBef>
            </a:pPr>
            <a:r>
              <a:rPr lang="en-GB" sz="1800" dirty="0"/>
              <a:t>Create trend predictions by learning how a trend forecasting agency researches and </a:t>
            </a:r>
            <a:r>
              <a:rPr lang="en-GB" sz="1800" dirty="0" err="1"/>
              <a:t>distills</a:t>
            </a:r>
            <a:r>
              <a:rPr lang="en-GB" sz="1800" dirty="0"/>
              <a:t> relevant material.</a:t>
            </a:r>
          </a:p>
        </p:txBody>
      </p:sp>
    </p:spTree>
    <p:extLst>
      <p:ext uri="{BB962C8B-B14F-4D97-AF65-F5344CB8AC3E}">
        <p14:creationId xmlns:p14="http://schemas.microsoft.com/office/powerpoint/2010/main" val="2924619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Theories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6279" y="1825625"/>
            <a:ext cx="6851442" cy="4351338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Diffusion of Innovation model (Rogers).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Postmodern / Post-postmodern theory.</a:t>
            </a:r>
          </a:p>
        </p:txBody>
      </p:sp>
    </p:spTree>
    <p:extLst>
      <p:ext uri="{BB962C8B-B14F-4D97-AF65-F5344CB8AC3E}">
        <p14:creationId xmlns:p14="http://schemas.microsoft.com/office/powerpoint/2010/main" val="1553605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8CA354-3DF5-5E40-B6DD-2AFD52F4C91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Autofit/>
          </a:bodyPr>
          <a:lstStyle/>
          <a:p>
            <a:pPr>
              <a:spcBef>
                <a:spcPts val="1350"/>
              </a:spcBef>
            </a:pPr>
            <a:r>
              <a:rPr lang="en-GB" sz="1800" dirty="0"/>
              <a:t>Customer profile boards are often generated by product designers.</a:t>
            </a:r>
          </a:p>
          <a:p>
            <a:pPr>
              <a:spcBef>
                <a:spcPts val="1350"/>
              </a:spcBef>
            </a:pPr>
            <a:r>
              <a:rPr lang="en-GB" sz="1800" dirty="0"/>
              <a:t>These act as a visual building block for the consumer type.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030"/>
          <a:stretch/>
        </p:blipFill>
        <p:spPr>
          <a:xfrm>
            <a:off x="1146278" y="1389243"/>
            <a:ext cx="3587849" cy="478772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96E2F9A-E1AB-3041-B967-63C892C85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Consumer Profiling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0ADE0A-E0AC-4F97-B75B-85697D00EF7E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27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Profiling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6279" y="1825625"/>
            <a:ext cx="6851442" cy="4351338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The way consumers are profiled has changed since the 1950s, when people were expected to be passive users of product ideas from all-powerful brands.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Promoters of fashion now need the active contribution of consumers.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Today, a more detailed picture is formed to suggest how consumers may behave or what they may aspire to.</a:t>
            </a:r>
          </a:p>
        </p:txBody>
      </p:sp>
    </p:spTree>
    <p:extLst>
      <p:ext uri="{BB962C8B-B14F-4D97-AF65-F5344CB8AC3E}">
        <p14:creationId xmlns:p14="http://schemas.microsoft.com/office/powerpoint/2010/main" val="498071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Profiling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6835515" cy="374668"/>
          </a:xfrm>
        </p:spPr>
        <p:txBody>
          <a:bodyPr/>
          <a:lstStyle/>
          <a:p>
            <a:r>
              <a:rPr lang="en-US" dirty="0"/>
              <a:t>Socio-economic profiling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1738" y="2328597"/>
            <a:ext cx="6835515" cy="3861066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In the UK, the National Readership Survey (NRS) was developed in the mid-1960s to classify types of consumer through social status.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NRS Socio-Economic Groupings or the social grade definition system is still referred to occasionally when dealing with media such as fashion magazines. </a:t>
            </a:r>
          </a:p>
        </p:txBody>
      </p:sp>
    </p:spTree>
    <p:extLst>
      <p:ext uri="{BB962C8B-B14F-4D97-AF65-F5344CB8AC3E}">
        <p14:creationId xmlns:p14="http://schemas.microsoft.com/office/powerpoint/2010/main" val="1094238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Profiling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6835515" cy="374668"/>
          </a:xfrm>
        </p:spPr>
        <p:txBody>
          <a:bodyPr/>
          <a:lstStyle/>
          <a:p>
            <a:r>
              <a:rPr lang="en-US" dirty="0"/>
              <a:t>Geo-demographic profiling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1738" y="2300199"/>
            <a:ext cx="6835515" cy="4145863"/>
          </a:xfrm>
        </p:spPr>
        <p:txBody>
          <a:bodyPr>
            <a:noAutofit/>
          </a:bodyPr>
          <a:lstStyle/>
          <a:p>
            <a:pPr>
              <a:spcBef>
                <a:spcPts val="1350"/>
              </a:spcBef>
            </a:pPr>
            <a:r>
              <a:rPr lang="en-US" sz="1800" dirty="0"/>
              <a:t>Geo-demographic systems such as Mosaic, developed in the 1980s, were introduced on the principle that where a consumer lived would be consistent with certain </a:t>
            </a:r>
            <a:r>
              <a:rPr lang="en-US" sz="1800" dirty="0" err="1"/>
              <a:t>behaviour</a:t>
            </a:r>
            <a:r>
              <a:rPr lang="en-US" sz="1800" dirty="0"/>
              <a:t>. 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As of 2018, Mosaic Global compiled data from 26 million households in 25 of the world’s top economies.</a:t>
            </a:r>
          </a:p>
          <a:p>
            <a:pPr>
              <a:spcBef>
                <a:spcPts val="1350"/>
              </a:spcBef>
            </a:pPr>
            <a:r>
              <a:rPr lang="en-US" sz="1800" dirty="0"/>
              <a:t>The system is based on the belief that there are similarities in enclaves of inhabitants across the globe. </a:t>
            </a:r>
          </a:p>
        </p:txBody>
      </p:sp>
    </p:spTree>
    <p:extLst>
      <p:ext uri="{BB962C8B-B14F-4D97-AF65-F5344CB8AC3E}">
        <p14:creationId xmlns:p14="http://schemas.microsoft.com/office/powerpoint/2010/main" val="1768533470"/>
      </p:ext>
    </p:extLst>
  </p:cSld>
  <p:clrMapOvr>
    <a:masterClrMapping/>
  </p:clrMapOvr>
</p:sld>
</file>

<file path=ppt/theme/theme1.xml><?xml version="1.0" encoding="utf-8"?>
<a:theme xmlns:a="http://schemas.openxmlformats.org/drawingml/2006/main" name="LKP Opener - blank">
  <a:themeElements>
    <a:clrScheme name="LKP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FF2600"/>
      </a:accent1>
      <a:accent2>
        <a:srgbClr val="FF2600"/>
      </a:accent2>
      <a:accent3>
        <a:srgbClr val="FF2600"/>
      </a:accent3>
      <a:accent4>
        <a:srgbClr val="FF2600"/>
      </a:accent4>
      <a:accent5>
        <a:srgbClr val="FF2600"/>
      </a:accent5>
      <a:accent6>
        <a:srgbClr val="FF2600"/>
      </a:accent6>
      <a:hlink>
        <a:srgbClr val="919191"/>
      </a:hlink>
      <a:folHlink>
        <a:srgbClr val="CACACA"/>
      </a:folHlink>
    </a:clrScheme>
    <a:fontScheme name="LKP">
      <a:majorFont>
        <a:latin typeface="Noto Sans Bold"/>
        <a:ea typeface=""/>
        <a:cs typeface=""/>
      </a:majorFont>
      <a:minorFont>
        <a:latin typeface="Noto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" id="{32D5E2B8-4FFE-F545-9176-508ADD67CB81}" vid="{4DFCEF36-CF80-1F46-9CDE-9CE2C245CA39}"/>
    </a:ext>
  </a:extLst>
</a:theme>
</file>

<file path=ppt/theme/theme2.xml><?xml version="1.0" encoding="utf-8"?>
<a:theme xmlns:a="http://schemas.openxmlformats.org/drawingml/2006/main" name="LKP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D7222A"/>
      </a:accent1>
      <a:accent2>
        <a:srgbClr val="FF2600"/>
      </a:accent2>
      <a:accent3>
        <a:srgbClr val="FF2600"/>
      </a:accent3>
      <a:accent4>
        <a:srgbClr val="FF2600"/>
      </a:accent4>
      <a:accent5>
        <a:srgbClr val="FF2600"/>
      </a:accent5>
      <a:accent6>
        <a:srgbClr val="FF2600"/>
      </a:accent6>
      <a:hlink>
        <a:srgbClr val="919191"/>
      </a:hlink>
      <a:folHlink>
        <a:srgbClr val="CACAC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" id="{32D5E2B8-4FFE-F545-9176-508ADD67CB81}" vid="{7E6DB49D-2E34-2143-8B6F-A49F30623E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1590</TotalTime>
  <Words>1546</Words>
  <Application>Microsoft Macintosh PowerPoint</Application>
  <PresentationFormat>On-screen Show (4:3)</PresentationFormat>
  <Paragraphs>161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Noto Sans</vt:lpstr>
      <vt:lpstr>Noto Sans Bold</vt:lpstr>
      <vt:lpstr>Noto Serif</vt:lpstr>
      <vt:lpstr>Noto Serif Regular</vt:lpstr>
      <vt:lpstr>LKP Opener - blank</vt:lpstr>
      <vt:lpstr>LKP</vt:lpstr>
      <vt:lpstr>PowerPoint Presentation</vt:lpstr>
      <vt:lpstr>PowerPoint Presentation</vt:lpstr>
      <vt:lpstr>PowerPoint Presentation</vt:lpstr>
      <vt:lpstr>Objectives</vt:lpstr>
      <vt:lpstr>Key Theories</vt:lpstr>
      <vt:lpstr>Consumer Profiling</vt:lpstr>
      <vt:lpstr>Consumer Profiling</vt:lpstr>
      <vt:lpstr>Consumer Profiling</vt:lpstr>
      <vt:lpstr>Consumer Profiling</vt:lpstr>
      <vt:lpstr>Consumer Profiling</vt:lpstr>
      <vt:lpstr>Consumer Profiling</vt:lpstr>
      <vt:lpstr>Generational Attitudes</vt:lpstr>
      <vt:lpstr>Generational Attitudes</vt:lpstr>
      <vt:lpstr>Generational Attitudes</vt:lpstr>
      <vt:lpstr>Generational Attitudes</vt:lpstr>
      <vt:lpstr>The Development of Consumer Trend-watching</vt:lpstr>
      <vt:lpstr>The Development of Consumer Trend-watching</vt:lpstr>
      <vt:lpstr>The Development of Consumer Trend-watching</vt:lpstr>
      <vt:lpstr>Postmodernism</vt:lpstr>
      <vt:lpstr>Postmodernism</vt:lpstr>
      <vt:lpstr>Postmodernism</vt:lpstr>
      <vt:lpstr>Postmodernism</vt:lpstr>
      <vt:lpstr>Postmodernism</vt:lpstr>
      <vt:lpstr>Postmodernism</vt:lpstr>
      <vt:lpstr>How a Trend-forecasting Agency Works</vt:lpstr>
      <vt:lpstr>How a Trend-forecasting Agency Works</vt:lpstr>
      <vt:lpstr>PowerPoint Presentation</vt:lpstr>
      <vt:lpstr>Key Points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Coco</dc:creator>
  <cp:lastModifiedBy>Freelance2</cp:lastModifiedBy>
  <cp:revision>129</cp:revision>
  <cp:lastPrinted>2018-06-06T10:51:21Z</cp:lastPrinted>
  <dcterms:created xsi:type="dcterms:W3CDTF">2018-05-18T09:22:04Z</dcterms:created>
  <dcterms:modified xsi:type="dcterms:W3CDTF">2018-11-19T15:55:38Z</dcterms:modified>
</cp:coreProperties>
</file>