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37"/>
  </p:notesMasterIdLst>
  <p:handoutMasterIdLst>
    <p:handoutMasterId r:id="rId38"/>
  </p:handoutMasterIdLst>
  <p:sldIdLst>
    <p:sldId id="257" r:id="rId3"/>
    <p:sldId id="265" r:id="rId4"/>
    <p:sldId id="263" r:id="rId5"/>
    <p:sldId id="260" r:id="rId6"/>
    <p:sldId id="266" r:id="rId7"/>
    <p:sldId id="264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Noto Sans" panose="020B0502040504090204" pitchFamily="34" charset="0"/>
      <p:regular r:id="rId43"/>
      <p:bold r:id="rId44"/>
      <p:italic r:id="rId45"/>
      <p:boldItalic r:id="rId46"/>
    </p:embeddedFont>
    <p:embeddedFont>
      <p:font typeface="Noto Sans Bold" panose="020B0802040504090204" pitchFamily="34" charset="0"/>
      <p:bold r:id="rId47"/>
      <p:italic r:id="rId48"/>
      <p:boldItalic r:id="rId49"/>
    </p:embeddedFont>
    <p:embeddedFont>
      <p:font typeface="Noto Serif" panose="02020600060500020200" pitchFamily="18" charset="0"/>
      <p:regular r:id="rId50"/>
      <p:bold r:id="rId51"/>
      <p:italic r:id="rId52"/>
      <p:boldItalic r:id="rId53"/>
    </p:embeddedFont>
    <p:embeddedFont>
      <p:font typeface="Noto Serif Regular" panose="02020600060500020200" pitchFamily="18" charset="0"/>
      <p:regular r:id="rId54"/>
      <p:bold r:id="rId55"/>
      <p:italic r:id="rId56"/>
      <p:boldItalic r:id="rId5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5"/>
            <p14:sldId id="263"/>
          </p14:sldIdLst>
        </p14:section>
        <p14:section name="Main presentation" id="{06B637CD-49DF-7D41-8727-FB255F7E1D17}">
          <p14:sldIdLst>
            <p14:sldId id="260"/>
            <p14:sldId id="266"/>
            <p14:sldId id="264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31" autoAdjust="0"/>
    <p:restoredTop sz="86418" autoAdjust="0"/>
  </p:normalViewPr>
  <p:slideViewPr>
    <p:cSldViewPr snapToGrid="0" snapToObjects="1">
      <p:cViewPr varScale="1">
        <p:scale>
          <a:sx n="131" d="100"/>
          <a:sy n="131" d="100"/>
        </p:scale>
        <p:origin x="197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font" Target="fonts/font1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19/11/2018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19/11/2018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CAC7E-E9C7-3A43-8D4C-164579CCE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114928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1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B760794-2CF6-6844-868F-1B9B1E5F24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Just as humans have characteristics, personality traits and a personal story, which combine to form our identities, so too do brands.</a:t>
            </a:r>
          </a:p>
          <a:p>
            <a:pPr marL="285750" indent="-28575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We recognize these human qualities, and maybe even love brands that we identity with fully.</a:t>
            </a:r>
          </a:p>
          <a:p>
            <a:pPr marL="285750" indent="-28575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Building on the tangible and intangible features of a brand, distinct characteristics help consumers differentiate between similar brands.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AAA64E-F8F2-2145-B240-5D76CBE56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Brand Characteristics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342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F370D-1D7E-394E-A0EA-D6F410C32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Brand Characteristics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B149F5F-AA9F-8048-9226-984D03CDAD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John Egan’s brand characteristic model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A0C652-F516-964E-A040-7DB25DEDF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479" y="2268572"/>
            <a:ext cx="6865836" cy="379074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BE8F03-1E15-4C65-BC7E-B274A7FB7EF7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670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B886FC0-1620-3B42-9B7D-4927926C9E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072062"/>
          </a:xfrm>
        </p:spPr>
        <p:txBody>
          <a:bodyPr lIns="90000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Egan illustrates brand characteristics with concentric circles.</a:t>
            </a: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Core </a:t>
            </a:r>
            <a:r>
              <a:rPr lang="en-GB" dirty="0"/>
              <a:t>Functional characteristics such as product, shape, texture and performance.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Augmented</a:t>
            </a:r>
            <a:r>
              <a:rPr lang="en-GB" dirty="0"/>
              <a:t> External elements: Packaging, price, guarantees, extras and after-sales support.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Halo</a:t>
            </a:r>
            <a:r>
              <a:rPr lang="en-GB" dirty="0"/>
              <a:t> Through which we perceive the brand as distinct from others, via marketing communications. 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1F919E-60B1-AB44-999E-22728AD6A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Brand Characteristics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331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B886FC0-1620-3B42-9B7D-4927926C9E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As our job titles can help define us, so a name can help associate a brand with what it does.</a:t>
            </a:r>
          </a:p>
          <a:p>
            <a:pPr marL="285750" indent="-28575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According to </a:t>
            </a:r>
            <a:r>
              <a:rPr lang="en-GB" dirty="0" err="1"/>
              <a:t>Dahlén</a:t>
            </a:r>
            <a:r>
              <a:rPr lang="en-GB" dirty="0"/>
              <a:t> et al. (2010), brand names that suggest the product they manufacture help consumers recall the brand. </a:t>
            </a:r>
          </a:p>
          <a:p>
            <a:pPr marL="285750" indent="-28575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A metaphor or powerful word can help make strong associations. It’s hard to argue with Supreme!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9BCA91-9799-BB4D-8352-FCA55AA65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Brand Characteristics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075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2ACC0B7-8F74-F743-9136-4932515327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brand’s narrative is the story of its creation.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Narratives can draw on historical references, the brand’s origins, the founder’s influences and opinions, or its significance in the current market.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The more credible and real a narrative is, the more likely that it will be a convincing inspiration for marketing communications.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9099D0-A761-F541-8AF3-A0957C46B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Narratives</a:t>
            </a:r>
          </a:p>
        </p:txBody>
      </p:sp>
    </p:spTree>
    <p:extLst>
      <p:ext uri="{BB962C8B-B14F-4D97-AF65-F5344CB8AC3E}">
        <p14:creationId xmlns:p14="http://schemas.microsoft.com/office/powerpoint/2010/main" val="3346735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5">
            <a:extLst>
              <a:ext uri="{FF2B5EF4-FFF2-40B4-BE49-F238E27FC236}">
                <a16:creationId xmlns:a16="http://schemas.microsoft.com/office/drawing/2014/main" id="{875F5D94-8BB9-9B46-9448-E11521E2E9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5"/>
          <a:stretch/>
        </p:blipFill>
        <p:spPr>
          <a:xfrm>
            <a:off x="1146279" y="1955260"/>
            <a:ext cx="2501593" cy="39300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175F8A-5F16-C848-8CCB-E1B06BF660F8}"/>
              </a:ext>
            </a:extLst>
          </p:cNvPr>
          <p:cNvSpPr txBox="1"/>
          <p:nvPr/>
        </p:nvSpPr>
        <p:spPr>
          <a:xfrm>
            <a:off x="1146279" y="5917438"/>
            <a:ext cx="25654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Andre the Giant poster, c. 1996.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F1DCBE-CFEA-3443-97DF-CA5F86276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Narratives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9876A1-B3F0-C243-99AF-A621FEFAC716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>
            <a:noAutofit/>
          </a:bodyPr>
          <a:lstStyle/>
          <a:p>
            <a:pPr marL="285750" indent="-285750"/>
            <a:r>
              <a:rPr lang="en-GB" sz="1800" dirty="0"/>
              <a:t>Shepard </a:t>
            </a:r>
            <a:r>
              <a:rPr lang="en-GB" sz="1800" dirty="0" err="1"/>
              <a:t>Fairey’s</a:t>
            </a:r>
            <a:r>
              <a:rPr lang="en-GB" sz="1800" dirty="0"/>
              <a:t> brand Obey began </a:t>
            </a:r>
            <a:br>
              <a:rPr lang="en-GB" sz="1800" dirty="0"/>
            </a:br>
            <a:r>
              <a:rPr lang="en-GB" sz="1800" dirty="0"/>
              <a:t>as street art. </a:t>
            </a:r>
          </a:p>
          <a:p>
            <a:pPr marL="285750" indent="-285750">
              <a:spcBef>
                <a:spcPts val="1350"/>
              </a:spcBef>
            </a:pPr>
            <a:r>
              <a:rPr lang="en-GB" sz="1800" dirty="0" err="1"/>
              <a:t>Fairey</a:t>
            </a:r>
            <a:r>
              <a:rPr lang="en-GB" sz="1800" dirty="0"/>
              <a:t> noticed that his stickers and posters made people stop, notice and question.</a:t>
            </a:r>
          </a:p>
          <a:p>
            <a:pPr marL="285750" indent="-285750">
              <a:spcBef>
                <a:spcPts val="1350"/>
              </a:spcBef>
            </a:pPr>
            <a:r>
              <a:rPr lang="en-GB" sz="1800" dirty="0"/>
              <a:t>The posters made viewers challenge their role in the mindless consumption promoted by advertising.</a:t>
            </a:r>
            <a:endParaRPr lang="en-US" sz="1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4D27B6-99B3-49DF-AC40-74925D9E946D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259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4F30C-C41E-2246-872F-303509107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Brand Personality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EDD202-0C15-7A4C-B110-CA3ECE2F75D6}"/>
              </a:ext>
            </a:extLst>
          </p:cNvPr>
          <p:cNvSpPr txBox="1"/>
          <p:nvPr/>
        </p:nvSpPr>
        <p:spPr>
          <a:xfrm>
            <a:off x="1146279" y="2159540"/>
            <a:ext cx="68514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A brand’s perceived ‘persona’ helps the consumer decide if it is right for them.</a:t>
            </a:r>
          </a:p>
          <a:p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A persona is the attributes that express the brand’s personality, such as determination, honesty, courage or curiosity. </a:t>
            </a:r>
          </a:p>
          <a:p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It is these attributes that are relatable and help us form emotional bonds with brands.</a:t>
            </a:r>
          </a:p>
        </p:txBody>
      </p:sp>
    </p:spTree>
    <p:extLst>
      <p:ext uri="{BB962C8B-B14F-4D97-AF65-F5344CB8AC3E}">
        <p14:creationId xmlns:p14="http://schemas.microsoft.com/office/powerpoint/2010/main" val="1365439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17875FB-DF3C-E847-A77B-292A7B2620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660461"/>
              </p:ext>
            </p:extLst>
          </p:nvPr>
        </p:nvGraphicFramePr>
        <p:xfrm>
          <a:off x="1183605" y="2002563"/>
          <a:ext cx="6567859" cy="1684219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1759739">
                  <a:extLst>
                    <a:ext uri="{9D8B030D-6E8A-4147-A177-3AD203B41FA5}">
                      <a16:colId xmlns:a16="http://schemas.microsoft.com/office/drawing/2014/main" val="957438320"/>
                    </a:ext>
                  </a:extLst>
                </a:gridCol>
                <a:gridCol w="2404060">
                  <a:extLst>
                    <a:ext uri="{9D8B030D-6E8A-4147-A177-3AD203B41FA5}">
                      <a16:colId xmlns:a16="http://schemas.microsoft.com/office/drawing/2014/main" val="2520734899"/>
                    </a:ext>
                  </a:extLst>
                </a:gridCol>
                <a:gridCol w="2404060">
                  <a:extLst>
                    <a:ext uri="{9D8B030D-6E8A-4147-A177-3AD203B41FA5}">
                      <a16:colId xmlns:a16="http://schemas.microsoft.com/office/drawing/2014/main" val="345240155"/>
                    </a:ext>
                  </a:extLst>
                </a:gridCol>
              </a:tblGrid>
              <a:tr h="580744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Brand personality traits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Corresponding human personality traits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Brand traits that do not correspond to human traits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23823"/>
                  </a:ext>
                </a:extLst>
              </a:tr>
              <a:tr h="419426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Sincerity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Openness or agreeableness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Sophistication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97790"/>
                  </a:ext>
                </a:extLst>
              </a:tr>
              <a:tr h="31408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Excitement</a:t>
                      </a:r>
                      <a:endParaRPr lang="en-US" sz="1000" dirty="0">
                        <a:solidFill>
                          <a:schemeClr val="tx1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Extroversion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Ruggedness</a:t>
                      </a:r>
                      <a:endParaRPr lang="en-US" sz="1000" dirty="0">
                        <a:solidFill>
                          <a:schemeClr val="tx1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760407"/>
                  </a:ext>
                </a:extLst>
              </a:tr>
              <a:tr h="369961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Competence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Conscientious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37444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7D2DCEB-8CE7-1346-A9D9-67A565E51959}"/>
              </a:ext>
            </a:extLst>
          </p:cNvPr>
          <p:cNvSpPr txBox="1"/>
          <p:nvPr/>
        </p:nvSpPr>
        <p:spPr>
          <a:xfrm>
            <a:off x="1146279" y="3901379"/>
            <a:ext cx="68514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Based on Jennifer Aaker (1997).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The three on the left are similar to three of the big five human personality traits.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Research suggests that the two on the right may appeal to us in marketing messages.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6DBD46-38B2-5B4E-BCD5-6CE99E170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Brand Personality</a:t>
            </a:r>
          </a:p>
        </p:txBody>
      </p:sp>
    </p:spTree>
    <p:extLst>
      <p:ext uri="{BB962C8B-B14F-4D97-AF65-F5344CB8AC3E}">
        <p14:creationId xmlns:p14="http://schemas.microsoft.com/office/powerpoint/2010/main" val="788042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B254729-9C7D-AA40-9E79-284637862274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A brand’s tone of </a:t>
            </a:r>
            <a:br>
              <a:rPr lang="en-GB" sz="1800" dirty="0"/>
            </a:br>
            <a:r>
              <a:rPr lang="en-GB" sz="1800" dirty="0"/>
              <a:t>voice embodies </a:t>
            </a:r>
            <a:br>
              <a:rPr lang="en-GB" sz="1800" dirty="0"/>
            </a:br>
            <a:r>
              <a:rPr lang="en-GB" sz="1800" dirty="0"/>
              <a:t>and expresses its personality.</a:t>
            </a:r>
          </a:p>
          <a:p>
            <a:r>
              <a:rPr lang="en-GB" sz="1800" dirty="0"/>
              <a:t>The way a brand </a:t>
            </a:r>
            <a:br>
              <a:rPr lang="en-GB" sz="1800" dirty="0"/>
            </a:br>
            <a:r>
              <a:rPr lang="en-GB" sz="1800" dirty="0"/>
              <a:t>‘speaks’ should be consistent whenever it communicates with the consumer.</a:t>
            </a:r>
            <a:endParaRPr lang="en-US" sz="1800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EFCB500B-2077-8D47-8531-3F0A8AA79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Tone of Voice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3292AA-384A-E540-BC43-0A5CBB792C61}"/>
              </a:ext>
            </a:extLst>
          </p:cNvPr>
          <p:cNvSpPr txBox="1"/>
          <p:nvPr/>
        </p:nvSpPr>
        <p:spPr>
          <a:xfrm>
            <a:off x="1146175" y="4629115"/>
            <a:ext cx="3257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The Alice’s Pig brand was built around Jung’s archetypes of the Jester and the Explorer. All communications reflect these core values.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474AB575-E42D-DD41-A3C1-20E55807F84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6175" y="1825625"/>
            <a:ext cx="2882785" cy="2668554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43C484D-98F1-4698-9C23-E523FF9FBB7B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5660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4EFFBE5-D823-A845-87B4-9C19C246BF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Brand identity is a combination of tangible and intangible components, narrative, characteristics and personality. 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Strong brands stick very closely to their established identity and become defined by it in the minds of their consumers. 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Their logos, trademarks, products and messages all communicate the brand identity to the consumer.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BA8C702-44EE-864D-960D-E11D44E9B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Identity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885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A626AF30-AF05-BB4A-8F1C-BB43FA241E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2497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3AA486C-90A1-2E4C-AE48-29D63CDA4157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Colour</a:t>
            </a:r>
            <a:r>
              <a:rPr lang="en-US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palettes</a:t>
            </a:r>
          </a:p>
          <a:p>
            <a:r>
              <a:rPr lang="en-GB" sz="1800" dirty="0"/>
              <a:t>Colour palettes help convey brand identity.</a:t>
            </a:r>
          </a:p>
          <a:p>
            <a:r>
              <a:rPr lang="en-GB" sz="1800" dirty="0"/>
              <a:t>This palette of fun, feminine colours is imagined for a lingerie brand extension of make-up company Benefit. </a:t>
            </a:r>
            <a:endParaRPr lang="en-US" sz="1800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A0B5095-5DFE-C349-AA92-7110B5B3B33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75" y="2065625"/>
            <a:ext cx="3594100" cy="254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F393DC-986F-0749-B8F3-932872DE8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Identity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5D3BD6-41C8-FF4C-90CD-064FBCDBDF86}"/>
              </a:ext>
            </a:extLst>
          </p:cNvPr>
          <p:cNvSpPr txBox="1"/>
          <p:nvPr/>
        </p:nvSpPr>
        <p:spPr>
          <a:xfrm>
            <a:off x="1146279" y="4980562"/>
            <a:ext cx="3503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colour palette for Benefit lingerie by Rea </a:t>
            </a:r>
            <a:r>
              <a:rPr lang="en-GB" sz="16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Dea</a:t>
            </a:r>
            <a:r>
              <a:rPr lang="en-GB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GB" sz="16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Lilliard</a:t>
            </a:r>
            <a:r>
              <a:rPr lang="en-GB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  <a:endParaRPr lang="en-US" sz="16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CA9817-0E10-4484-847F-CC2ACEFF2A2B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468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97BC61-DBB9-8C4C-BC6F-F6BD0F9F914F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Logos</a:t>
            </a:r>
          </a:p>
          <a:p>
            <a:r>
              <a:rPr lang="en-GB" sz="1800" dirty="0"/>
              <a:t>Can take the form of the brand’s name in a stylised font, e.g. Diesel.</a:t>
            </a:r>
          </a:p>
          <a:p>
            <a:r>
              <a:rPr lang="en-GB" sz="1800" dirty="0"/>
              <a:t>Can be a designed symbol, e.g. the Nike swoosh.</a:t>
            </a:r>
          </a:p>
          <a:p>
            <a:r>
              <a:rPr lang="en-GB" sz="1800" dirty="0"/>
              <a:t>Can combine the two elements, e.g. CK/Calvin Klein.</a:t>
            </a:r>
          </a:p>
          <a:p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2B7E66E-7B24-5D4B-A1C3-1CD725DFD69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4094" y="1952084"/>
            <a:ext cx="2364596" cy="129509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54D7820-50F1-C140-B96D-8E8F33543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Identity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A5B9FC-A81B-734A-9D30-B91B0C0BCB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225" y="3508712"/>
            <a:ext cx="2848479" cy="10206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C96238-9A70-784F-A73A-172CD196BF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129" y="4639314"/>
            <a:ext cx="3268223" cy="145228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01963C-8379-454E-B20F-F8671D7A11AE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6108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97BC61-DBB9-8C4C-BC6F-F6BD0F9F914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87630" y="2140085"/>
            <a:ext cx="3263593" cy="3475581"/>
          </a:xfrm>
        </p:spPr>
        <p:txBody>
          <a:bodyPr>
            <a:normAutofit/>
          </a:bodyPr>
          <a:lstStyle/>
          <a:p>
            <a:r>
              <a:rPr lang="en-GB" sz="1800" dirty="0"/>
              <a:t>According to </a:t>
            </a:r>
            <a:r>
              <a:rPr lang="en-GB" sz="1800" dirty="0" err="1"/>
              <a:t>Dahlén</a:t>
            </a:r>
            <a:r>
              <a:rPr lang="en-GB" sz="1800" dirty="0"/>
              <a:t> et al (2010), devices that make a brand distinctive, but not unnatural, include:</a:t>
            </a:r>
          </a:p>
          <a:p>
            <a:r>
              <a:rPr lang="en-GB" sz="1800" dirty="0"/>
              <a:t>Departures from symmetry, used by Gas.</a:t>
            </a:r>
          </a:p>
          <a:p>
            <a:r>
              <a:rPr lang="en-GB" sz="1800" dirty="0"/>
              <a:t>Natural elements such as plant life or animals, as used by Timberland. </a:t>
            </a: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578CE0-9501-4F4D-9470-1FC29095B7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177" y="3214164"/>
            <a:ext cx="2794000" cy="990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245138-4D82-494B-98C1-A1A91F6DCE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300" y="4477642"/>
            <a:ext cx="3381309" cy="76806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F2B888C-C94C-934D-B297-B43CC2534ADF}"/>
              </a:ext>
            </a:extLst>
          </p:cNvPr>
          <p:cNvSpPr txBox="1"/>
          <p:nvPr/>
        </p:nvSpPr>
        <p:spPr>
          <a:xfrm>
            <a:off x="1146279" y="1902046"/>
            <a:ext cx="629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Logos</a:t>
            </a:r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B8395B74-07D0-A04C-BD3B-EFEB58B54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Identity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50B3A9-1CD4-448D-9799-125B91A06947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022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888319-4825-A549-8943-2F45207BA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Identity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E924802-9750-D54C-825B-690365D3D4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Logos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Colour is important in a logo. The Gas logo, in blue, could be considered forward-thinking, tranquil, rational and innovative.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Diesel’s use of red is considered warm, emotional and social.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Yellow and white are fresh and pure.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Green conveys nature.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Purple is regal.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Black suggests prominence and seriousness.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265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B561D1-A61C-3A4E-968E-D2FE93FC380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2029295"/>
            <a:ext cx="3476017" cy="4147668"/>
          </a:xfrm>
        </p:spPr>
        <p:txBody>
          <a:bodyPr>
            <a:noAutofit/>
          </a:bodyPr>
          <a:lstStyle/>
          <a:p>
            <a:r>
              <a:rPr lang="en-GB" sz="1800" dirty="0"/>
              <a:t>Henderson, Giese and Cote (2004) looked at the qualities of typefaces.</a:t>
            </a:r>
          </a:p>
          <a:p>
            <a:r>
              <a:rPr lang="en-GB" sz="1800" dirty="0"/>
              <a:t>A </a:t>
            </a:r>
            <a:r>
              <a:rPr lang="en-GB" sz="1800" i="1" dirty="0"/>
              <a:t>pleasing</a:t>
            </a:r>
            <a:r>
              <a:rPr lang="en-GB" sz="1800" dirty="0"/>
              <a:t> logo such as Braintree is harmonious, and not elaborate.</a:t>
            </a:r>
          </a:p>
          <a:p>
            <a:r>
              <a:rPr lang="en-GB" sz="1800" dirty="0"/>
              <a:t>An </a:t>
            </a:r>
            <a:r>
              <a:rPr lang="en-GB" sz="1800" i="1" dirty="0"/>
              <a:t>engaging </a:t>
            </a:r>
            <a:r>
              <a:rPr lang="en-GB" sz="1800" dirty="0"/>
              <a:t>logo such as Salvatore Ferragamo can be elaborate or natural, but not embellished.</a:t>
            </a:r>
          </a:p>
          <a:p>
            <a:r>
              <a:rPr lang="en-GB" sz="1800" dirty="0"/>
              <a:t>A </a:t>
            </a:r>
            <a:r>
              <a:rPr lang="en-GB" sz="1800" i="1" dirty="0"/>
              <a:t>prominent </a:t>
            </a:r>
            <a:r>
              <a:rPr lang="en-GB" sz="1800" dirty="0"/>
              <a:t>logo such </a:t>
            </a:r>
            <a:br>
              <a:rPr lang="en-GB" sz="1800" dirty="0"/>
            </a:br>
            <a:r>
              <a:rPr lang="en-GB" sz="1800" dirty="0"/>
              <a:t>as Norse Projects should emphasize weight.</a:t>
            </a:r>
            <a:endParaRPr lang="en-US" sz="18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6E6DBAC-4535-B049-8F2A-7CFE511EDC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0682" y="2029295"/>
            <a:ext cx="3172679" cy="13256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4FA99F-9531-F14E-95DB-95A434FF0C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82" y="3741263"/>
            <a:ext cx="3790272" cy="7237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8A7F31-8912-C542-AA19-8DA8C5D9A5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909" t="41031" r="13997" b="42612"/>
          <a:stretch/>
        </p:blipFill>
        <p:spPr>
          <a:xfrm>
            <a:off x="844616" y="5108276"/>
            <a:ext cx="3698199" cy="592918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49D9EFBF-0D1A-554C-8506-086EEB230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Identity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9A64DD-F25D-A24D-8EF1-62BB117204B3}"/>
              </a:ext>
            </a:extLst>
          </p:cNvPr>
          <p:cNvSpPr txBox="1"/>
          <p:nvPr/>
        </p:nvSpPr>
        <p:spPr>
          <a:xfrm>
            <a:off x="1146279" y="1902046"/>
            <a:ext cx="629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Logos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A678AF-6D7B-4BCF-BF3E-5AF88712443D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4010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6068FC-E9A1-3741-8471-24554DA7D3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37370" y="1881265"/>
            <a:ext cx="3263629" cy="414015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strength of a brand’s identity can be measured to assess its effectiveness.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Kapferer’s</a:t>
            </a:r>
            <a:r>
              <a:rPr lang="en-GB" dirty="0"/>
              <a:t> (2012) Brand Identity Prism is one method.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offers six aspects of internal and external brand identity for analysis.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396A96-28D5-CB40-B349-DDC965D45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Brand Identity Prism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9944BC-019F-604C-BC17-4028AB5A9C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28"/>
          <a:stretch/>
        </p:blipFill>
        <p:spPr>
          <a:xfrm>
            <a:off x="1146279" y="2244137"/>
            <a:ext cx="3186349" cy="341440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4707CED-6BB7-4666-82A4-9573E67E80B0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8153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4C0440-92D2-2F42-AD64-A1CACE87A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Brand Identity Prism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B40AB46-02F6-0245-A048-9756C95B1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120700"/>
          </a:xfrm>
        </p:spPr>
        <p:txBody>
          <a:bodyPr>
            <a:normAutofit/>
          </a:bodyPr>
          <a:lstStyle/>
          <a:p>
            <a:pPr>
              <a:spcBef>
                <a:spcPts val="1350"/>
              </a:spcBef>
            </a:pPr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Aspects of the brand identity prism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/>
              <a:t>Physique</a:t>
            </a:r>
            <a:r>
              <a:rPr lang="en-GB" dirty="0"/>
              <a:t> The brand’s physical features in the minds of consumers.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/>
              <a:t>Personality</a:t>
            </a:r>
            <a:r>
              <a:rPr lang="en-GB" dirty="0"/>
              <a:t> The characteristics and personality of the brand.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/>
              <a:t>Culture</a:t>
            </a:r>
            <a:r>
              <a:rPr lang="en-GB" dirty="0"/>
              <a:t> The values and principles to which the brand believes it is true.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/>
              <a:t>Relationship</a:t>
            </a:r>
            <a:r>
              <a:rPr lang="en-GB" dirty="0"/>
              <a:t> How the consumer relates to the brand values.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/>
              <a:t>Reflection</a:t>
            </a:r>
            <a:r>
              <a:rPr lang="en-GB" dirty="0"/>
              <a:t> The stereotypical brand user.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/>
              <a:t>Self-image</a:t>
            </a:r>
            <a:r>
              <a:rPr lang="en-GB" dirty="0"/>
              <a:t> How target consumers see themselves.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402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E37A41-D357-0341-BB57-830DB9782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Brand Identity Prism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A6514E1-BEB1-9F4E-A2B0-FC35CA6A9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935874"/>
          </a:xfrm>
        </p:spPr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Aspects of the brand identity prism</a:t>
            </a:r>
          </a:p>
          <a:p>
            <a:r>
              <a:rPr lang="en-GB" dirty="0"/>
              <a:t>The six aspects are divided into four dimensions: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/>
              <a:t>A picture of the sender </a:t>
            </a:r>
            <a:r>
              <a:rPr lang="en-GB" dirty="0"/>
              <a:t>A constructed image of the brand, by the brand.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/>
              <a:t>A picture of the receiver </a:t>
            </a:r>
            <a:r>
              <a:rPr lang="en-GB" dirty="0"/>
              <a:t>A typical buyer of the brand.</a:t>
            </a:r>
          </a:p>
          <a:p>
            <a:pPr marL="285750" indent="-28575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 </a:t>
            </a:r>
            <a:r>
              <a:rPr lang="en-GB" b="1" dirty="0"/>
              <a:t>External aspects </a:t>
            </a:r>
            <a:r>
              <a:rPr lang="en-GB" dirty="0"/>
              <a:t>The brand’s physique and relationship, seen by the buyer.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/>
              <a:t>Internal aspects </a:t>
            </a:r>
            <a:r>
              <a:rPr lang="en-GB" dirty="0"/>
              <a:t>A brand’s own view of its personality, culture and customers.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0491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5110DA-A37B-E24D-9F56-551EC0BEA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Brand Identity Prism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ACEA55C-59DB-E449-A133-096C775BA0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994240"/>
          </a:xfrm>
        </p:spPr>
        <p:txBody>
          <a:bodyPr/>
          <a:lstStyle/>
          <a:p>
            <a: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Aspects of the brand identity prism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of this model encourages the expression of identity in human terms.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brand ensures that its identity is analysed from the consumer’s point of view, as well as internally.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brand can then compare its brand image (how </a:t>
            </a:r>
            <a:br>
              <a:rPr lang="en-GB" dirty="0"/>
            </a:br>
            <a:r>
              <a:rPr lang="en-GB" dirty="0"/>
              <a:t>the consumer sees the brand) to its brand identity (constructed by the brand).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To forge a strong brand identity, the two should match or be very similar.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476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4FF7FB-0C42-424D-875C-11A40D190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Brand Identity Prism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2125C71-EFE7-F04C-9D7A-07E9D4C729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positioning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Brand positioning is important when considering a viewer’s relationship to the brand.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A positioning exercise helps a brand decide what will differentiate it in the minds of the consumers.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Positioning also forces an examination of what the competitors are up to; this is vital in the fashion industry.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269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Promoting Fashion / </a:t>
            </a:r>
            <a:r>
              <a:rPr lang="en-GB" sz="1600" dirty="0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Barbara Graham, </a:t>
            </a:r>
            <a:r>
              <a:rPr lang="en-GB" sz="1600" dirty="0" err="1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Caline</a:t>
            </a:r>
            <a:r>
              <a:rPr lang="en-GB" sz="1600" dirty="0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 </a:t>
            </a:r>
            <a:r>
              <a:rPr lang="en-GB" sz="1600" dirty="0" err="1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Anouti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2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Branding for Fashion </a:t>
            </a:r>
            <a:br>
              <a:rPr lang="en-GB" sz="24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sz="24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Marketing Communications</a:t>
            </a:r>
            <a:endParaRPr lang="en-GB" sz="2400" u="none" kern="1200" baseline="0" dirty="0">
              <a:solidFill>
                <a:schemeClr val="bg1"/>
              </a:solidFill>
              <a:effectLst/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693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16A247-5D5E-5446-B693-1B242D5FC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Brand Identity Prism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29E848A-01D2-254F-8A06-CDAF6BC642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positioning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Keller (2008) proposes a system of examining points of parity (POP) and points of difference (POD).</a:t>
            </a:r>
          </a:p>
          <a:p>
            <a:r>
              <a:rPr lang="en-GB" dirty="0"/>
              <a:t> </a:t>
            </a:r>
          </a:p>
          <a:p>
            <a:r>
              <a:rPr lang="en-GB" b="1" dirty="0"/>
              <a:t>POP</a:t>
            </a:r>
            <a:r>
              <a:rPr lang="en-GB" dirty="0"/>
              <a:t>  How the brand is the same as others.</a:t>
            </a:r>
          </a:p>
          <a:p>
            <a:endParaRPr lang="en-GB" dirty="0"/>
          </a:p>
          <a:p>
            <a:r>
              <a:rPr lang="en-GB" b="1" dirty="0"/>
              <a:t>POD</a:t>
            </a:r>
            <a:r>
              <a:rPr lang="en-GB" dirty="0"/>
              <a:t> What the brand can do to be different.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7433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C85D57E-2F59-4049-B450-6C289DA1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Brand Identity Prism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DA4B151-9AC9-3B45-BED8-49744385BA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Brand positioning</a:t>
            </a:r>
          </a:p>
          <a:p>
            <a:r>
              <a:rPr lang="en-GB" dirty="0"/>
              <a:t>For example, look at Christmas TV ads by retailers. </a:t>
            </a:r>
          </a:p>
          <a:p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POP</a:t>
            </a:r>
            <a:r>
              <a:rPr lang="en-GB" dirty="0"/>
              <a:t> Viewers will expect a statement of what Christmas means to the brand, and will notice if it is missing.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POD</a:t>
            </a:r>
            <a:r>
              <a:rPr lang="en-GB" dirty="0"/>
              <a:t> What theme can the brand use to stand out from the other retailers? Nostalgia? Poignancy?</a:t>
            </a:r>
          </a:p>
          <a:p>
            <a:pPr lvl="1" algn="l"/>
            <a:r>
              <a:rPr lang="en-GB" sz="1800" dirty="0"/>
              <a:t>Revelry?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907201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464323-AA4E-5F44-AEFB-34A80FEAF2D6}"/>
              </a:ext>
            </a:extLst>
          </p:cNvPr>
          <p:cNvSpPr txBox="1"/>
          <p:nvPr/>
        </p:nvSpPr>
        <p:spPr>
          <a:xfrm>
            <a:off x="710120" y="5058383"/>
            <a:ext cx="37175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House of Fraser’s 2015 Christmas ad used cutting-edge choreography and a distinctive soundtrack as PODs. The ad was shoppable on the store’s site and achieved 100,000 likes on Twitter in the first week of release. 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2FF06E-AFB7-6740-8AE4-2027E0A4B60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19" y="587186"/>
            <a:ext cx="7575140" cy="425718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7617175-2A36-4B86-B594-CEEBC0164FFE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1193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257564E-9499-1146-87C1-F6FAFCFCA4A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>
            <a:noAutofit/>
          </a:bodyPr>
          <a:lstStyle/>
          <a:p>
            <a:r>
              <a:rPr lang="en-GB" sz="1800" dirty="0"/>
              <a:t>A strong brand encourages consistency of the brand message, aiding consumer recall, recognition and emotional connection with the brand.</a:t>
            </a:r>
          </a:p>
          <a:p>
            <a:r>
              <a:rPr lang="en-GB" sz="1800" dirty="0"/>
              <a:t>Strong branding acts </a:t>
            </a:r>
            <a:br>
              <a:rPr lang="en-GB" sz="1800" dirty="0"/>
            </a:br>
            <a:r>
              <a:rPr lang="en-GB" sz="1800" dirty="0"/>
              <a:t>as a launchpad for the brand’s appearance across PR and social media, ad campaigns and sales activities. </a:t>
            </a:r>
            <a:endParaRPr lang="en-US" sz="18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13AF502-B741-B84C-90C1-D57831388B0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042" y="2071991"/>
            <a:ext cx="3502332" cy="232491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A544C58-B5CE-FE47-B147-71659236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Branding and Marketing Communications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ACF2DA-A4D5-BE4D-A0AA-F53B4D7C59AE}"/>
              </a:ext>
            </a:extLst>
          </p:cNvPr>
          <p:cNvSpPr txBox="1"/>
          <p:nvPr/>
        </p:nvSpPr>
        <p:spPr>
          <a:xfrm>
            <a:off x="1146279" y="4523361"/>
            <a:ext cx="3562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Havaianas</a:t>
            </a:r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adverts are a riot of colour. Here, sun and beach associations match the brand’s colourful retail appearance.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842F40-831B-449C-8F70-9BEFA4718E29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402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0089E02-22CA-E942-8B3F-7A76830B8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101245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Tangible and intangible characteristics help a consumer identify a brand.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Human characteristics and a story, with a consistent tone of voice, help consumers make an emotional connection to a brand.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A strong identity should be visible in logo design, colours and fonts.  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dirty="0"/>
              <a:t>Examine a brand both from within (brand identity) and through the eyes of the consumer (brand image) to keep it strong and positioned correctly in the market.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B269EE-4B03-004E-BB2F-5AA5AE6AF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2818112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98CA354-3DF5-5E40-B6DD-2AFD52F4C91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146280" y="1825625"/>
            <a:ext cx="6851442" cy="4351338"/>
          </a:xfrm>
        </p:spPr>
        <p:txBody>
          <a:bodyPr>
            <a:noAutofit/>
          </a:bodyPr>
          <a:lstStyle/>
          <a:p>
            <a:r>
              <a:rPr lang="en-GB" sz="1800" dirty="0"/>
              <a:t>Identify the tangible and intangible components </a:t>
            </a:r>
            <a:br>
              <a:rPr lang="en-GB" sz="1800" dirty="0"/>
            </a:br>
            <a:r>
              <a:rPr lang="en-GB" sz="1800" dirty="0"/>
              <a:t>of a brand.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Ascribe human qualities to a brand to appeal to the emotions of consumers. 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Establish a desired brand identity using logos, colour, tone of voice and personality traits.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Measure the effectiveness and strength of brand identity using the Brand Identity Prism.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Consider how establishing a strong brand identity impacts on marketing communications.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96E2F9A-E1AB-3041-B967-63C892C8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93832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98CA354-3DF5-5E40-B6DD-2AFD52F4C91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146280" y="1825625"/>
            <a:ext cx="6851442" cy="4351338"/>
          </a:xfrm>
        </p:spPr>
        <p:txBody>
          <a:bodyPr>
            <a:noAutofit/>
          </a:bodyPr>
          <a:lstStyle/>
          <a:p>
            <a:r>
              <a:rPr lang="en-GB" sz="1800" dirty="0"/>
              <a:t>Brand Components (Smith et al., 2000)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Brand Characteristics Model (The Brand Onion) (Egan, 2015)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The Brand Identity Prism (</a:t>
            </a:r>
            <a:r>
              <a:rPr lang="en-GB" sz="1800" dirty="0" err="1"/>
              <a:t>Kapferer</a:t>
            </a:r>
            <a:r>
              <a:rPr lang="en-GB" sz="1800" dirty="0"/>
              <a:t>, 2012) 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Brand Positioning (Keller, 2008)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96E2F9A-E1AB-3041-B967-63C892C8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Theories</a:t>
            </a:r>
          </a:p>
        </p:txBody>
      </p:sp>
    </p:spTree>
    <p:extLst>
      <p:ext uri="{BB962C8B-B14F-4D97-AF65-F5344CB8AC3E}">
        <p14:creationId xmlns:p14="http://schemas.microsoft.com/office/powerpoint/2010/main" val="2651126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C106994-EC8B-C74B-A4FD-059F4871535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927893"/>
            <a:ext cx="3263593" cy="4249069"/>
          </a:xfrm>
        </p:spPr>
        <p:txBody>
          <a:bodyPr>
            <a:normAutofit/>
          </a:bodyPr>
          <a:lstStyle/>
          <a:p>
            <a:r>
              <a:rPr lang="en-GB" sz="1800" dirty="0"/>
              <a:t>Fashion brands mean more to their followers than is usually acknowledged.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Brands become part </a:t>
            </a:r>
            <a:br>
              <a:rPr lang="en-GB" sz="1800" dirty="0"/>
            </a:br>
            <a:r>
              <a:rPr lang="en-GB" sz="1800" dirty="0"/>
              <a:t>of a consumer’s sense of identity. 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A brand’s attributes </a:t>
            </a:r>
            <a:br>
              <a:rPr lang="en-GB" sz="1800" dirty="0"/>
            </a:br>
            <a:r>
              <a:rPr lang="en-GB" sz="1800" dirty="0"/>
              <a:t>can be measured by examining its tangible and intangible components.</a:t>
            </a:r>
          </a:p>
          <a:p>
            <a:endParaRPr lang="en-GB" sz="1800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FFEFE61-C4AC-DF4E-8730-769E0B2ADA7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6175" y="1927894"/>
            <a:ext cx="3260725" cy="3154363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6B2C5B5-F082-204C-B30B-EB5EA3812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Fashion Brands </a:t>
            </a:r>
            <a:br>
              <a:rPr lang="en-GB" dirty="0"/>
            </a:br>
            <a:r>
              <a:rPr lang="en-GB" dirty="0"/>
              <a:t>and Brand Message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1A9268-007A-E349-83BF-1BF0B47683A3}"/>
              </a:ext>
            </a:extLst>
          </p:cNvPr>
          <p:cNvSpPr txBox="1"/>
          <p:nvPr/>
        </p:nvSpPr>
        <p:spPr>
          <a:xfrm>
            <a:off x="1146175" y="5264197"/>
            <a:ext cx="3260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Is this merely a white T-shirt with a red logo? The Supreme brand adds cool, credibility and rebelliousness. 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98D7E9-A046-48D5-AE94-DC40E4EF168B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988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66FD8-A9DF-244F-B535-5A6172DE7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Tangible and Intangible Components of a Brand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98CA354-3DF5-5E40-B6DD-2AFD52F4C91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164149" y="4008099"/>
            <a:ext cx="7365423" cy="26352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6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Modified from Smith et al., 2000. </a:t>
            </a:r>
            <a:endParaRPr lang="en-GB" sz="2000" dirty="0"/>
          </a:p>
          <a:p>
            <a:r>
              <a:rPr lang="en-GB" sz="1800" dirty="0"/>
              <a:t>Tangible components are physical and measurable.</a:t>
            </a:r>
          </a:p>
          <a:p>
            <a:pPr>
              <a:spcBef>
                <a:spcPts val="1350"/>
              </a:spcBef>
            </a:pPr>
            <a:r>
              <a:rPr lang="en-GB" sz="1800" dirty="0"/>
              <a:t>Intangible components are aspects such as image and credibility – they can be expressed physically, but are part of our wider associations to brands.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309F90-0752-FB4C-A5CE-44BC89D2BB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071411"/>
              </p:ext>
            </p:extLst>
          </p:nvPr>
        </p:nvGraphicFramePr>
        <p:xfrm>
          <a:off x="1271081" y="1922294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51152392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806437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Tangible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Intangible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999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Product itself (entity)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Trust, reliability (perception)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241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Brand name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Added value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921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Brand mark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 promise or idea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972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Distinctive features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Point of difference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368118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EAC07B7-A7B4-4F24-A366-03EFDE78263E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959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7C25E-586C-DF4B-B4F1-F424E0AC9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Tangible and Intangible Components of a Brand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3D10AC-411F-D041-BCD4-448D457600C3}"/>
              </a:ext>
            </a:extLst>
          </p:cNvPr>
          <p:cNvSpPr txBox="1"/>
          <p:nvPr/>
        </p:nvSpPr>
        <p:spPr>
          <a:xfrm>
            <a:off x="1050587" y="1964986"/>
            <a:ext cx="6947134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Tangible components of a brand</a:t>
            </a:r>
          </a:p>
          <a:p>
            <a:endParaRPr lang="en-GB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Entity (product or service) </a:t>
            </a: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The brand’s physical definition. For example, retailer of sunglasses.</a:t>
            </a: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 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Brand name </a:t>
            </a: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Acts to identify the product and differentiate it from those of competing brands.</a:t>
            </a: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 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Brand mark </a:t>
            </a: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The brand’s symbol, a design or type of packaging. </a:t>
            </a:r>
            <a:endParaRPr lang="en-GB" b="1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Distinctive features </a:t>
            </a: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These may be physical and measurable, such as G-Star’s use of riveted denim.</a:t>
            </a:r>
            <a:endParaRPr lang="en-US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690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7C25E-586C-DF4B-B4F1-F424E0AC9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Tangible and Intangible Components of a Brand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3D10AC-411F-D041-BCD4-448D457600C3}"/>
              </a:ext>
            </a:extLst>
          </p:cNvPr>
          <p:cNvSpPr txBox="1"/>
          <p:nvPr/>
        </p:nvSpPr>
        <p:spPr>
          <a:xfrm>
            <a:off x="1060315" y="1887164"/>
            <a:ext cx="6965004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Intangible components of a brand</a:t>
            </a:r>
          </a:p>
          <a:p>
            <a:endParaRPr lang="en-GB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Trust and reliability </a:t>
            </a: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The consumer’s perception of the brand’s integrity. </a:t>
            </a: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 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Added value </a:t>
            </a: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Consumers look to satisfy consumption values, functional or emotional, as they shop. 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Promise </a:t>
            </a: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That the values the customer expects will be delivered to them by the brand.</a:t>
            </a:r>
          </a:p>
          <a:p>
            <a:pPr marL="342900" indent="-3429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Point of difference</a:t>
            </a: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 How consumers perceive the brand in relation to others. </a:t>
            </a:r>
            <a:endParaRPr lang="en-US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712494"/>
      </p:ext>
    </p:extLst>
  </p:cSld>
  <p:clrMapOvr>
    <a:masterClrMapping/>
  </p:clrMapOvr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1798</TotalTime>
  <Words>1576</Words>
  <Application>Microsoft Macintosh PowerPoint</Application>
  <PresentationFormat>On-screen Show (4:3)</PresentationFormat>
  <Paragraphs>201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Arial</vt:lpstr>
      <vt:lpstr>Noto Serif Regular</vt:lpstr>
      <vt:lpstr>Noto Serif</vt:lpstr>
      <vt:lpstr>Noto Sans</vt:lpstr>
      <vt:lpstr>Noto Sans Bold</vt:lpstr>
      <vt:lpstr>Calibri</vt:lpstr>
      <vt:lpstr>LKP Opener - blank</vt:lpstr>
      <vt:lpstr>LKP</vt:lpstr>
      <vt:lpstr>PowerPoint Presentation</vt:lpstr>
      <vt:lpstr>PowerPoint Presentation</vt:lpstr>
      <vt:lpstr>PowerPoint Presentation</vt:lpstr>
      <vt:lpstr>Objectives</vt:lpstr>
      <vt:lpstr>Key Theories</vt:lpstr>
      <vt:lpstr>Fashion Brands  and Brand Message</vt:lpstr>
      <vt:lpstr>The Tangible and Intangible Components of a Brand</vt:lpstr>
      <vt:lpstr>The Tangible and Intangible Components of a Brand</vt:lpstr>
      <vt:lpstr>The Tangible and Intangible Components of a Brand</vt:lpstr>
      <vt:lpstr>Brand Characteristics</vt:lpstr>
      <vt:lpstr>Brand Characteristics</vt:lpstr>
      <vt:lpstr>Brand Characteristics</vt:lpstr>
      <vt:lpstr>Brand Characteristics</vt:lpstr>
      <vt:lpstr>Brand Narratives</vt:lpstr>
      <vt:lpstr>Brand Narratives</vt:lpstr>
      <vt:lpstr>Brand Personality</vt:lpstr>
      <vt:lpstr>Brand Personality</vt:lpstr>
      <vt:lpstr>Tone of Voice</vt:lpstr>
      <vt:lpstr>Brand Identity</vt:lpstr>
      <vt:lpstr>Brand Identity</vt:lpstr>
      <vt:lpstr>Brand Identity</vt:lpstr>
      <vt:lpstr>Brand Identity</vt:lpstr>
      <vt:lpstr>Brand Identity</vt:lpstr>
      <vt:lpstr>Brand Identity</vt:lpstr>
      <vt:lpstr>The Brand Identity Prism</vt:lpstr>
      <vt:lpstr>The Brand Identity Prism</vt:lpstr>
      <vt:lpstr>The Brand Identity Prism</vt:lpstr>
      <vt:lpstr>The Brand Identity Prism</vt:lpstr>
      <vt:lpstr>The Brand Identity Prism</vt:lpstr>
      <vt:lpstr>The Brand Identity Prism</vt:lpstr>
      <vt:lpstr>The Brand Identity Prism</vt:lpstr>
      <vt:lpstr>PowerPoint Presentation</vt:lpstr>
      <vt:lpstr>Branding and Marketing Communications</vt:lpstr>
      <vt:lpstr>Key Points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Freelance2</cp:lastModifiedBy>
  <cp:revision>114</cp:revision>
  <cp:lastPrinted>2018-07-18T10:42:23Z</cp:lastPrinted>
  <dcterms:created xsi:type="dcterms:W3CDTF">2018-05-18T09:22:04Z</dcterms:created>
  <dcterms:modified xsi:type="dcterms:W3CDTF">2018-11-19T15:58:31Z</dcterms:modified>
</cp:coreProperties>
</file>