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79" r:id="rId2"/>
  </p:sldMasterIdLst>
  <p:notesMasterIdLst>
    <p:notesMasterId r:id="rId39"/>
  </p:notesMasterIdLst>
  <p:handoutMasterIdLst>
    <p:handoutMasterId r:id="rId40"/>
  </p:handoutMasterIdLst>
  <p:sldIdLst>
    <p:sldId id="257" r:id="rId3"/>
    <p:sldId id="265" r:id="rId4"/>
    <p:sldId id="263" r:id="rId5"/>
    <p:sldId id="260" r:id="rId6"/>
    <p:sldId id="264" r:id="rId7"/>
    <p:sldId id="258" r:id="rId8"/>
    <p:sldId id="266" r:id="rId9"/>
    <p:sldId id="267" r:id="rId10"/>
    <p:sldId id="275" r:id="rId11"/>
    <p:sldId id="276" r:id="rId12"/>
    <p:sldId id="277" r:id="rId13"/>
    <p:sldId id="278" r:id="rId14"/>
    <p:sldId id="279" r:id="rId15"/>
    <p:sldId id="280" r:id="rId16"/>
    <p:sldId id="281" r:id="rId17"/>
    <p:sldId id="282" r:id="rId18"/>
    <p:sldId id="283" r:id="rId19"/>
    <p:sldId id="284" r:id="rId20"/>
    <p:sldId id="285" r:id="rId21"/>
    <p:sldId id="286" r:id="rId22"/>
    <p:sldId id="287" r:id="rId23"/>
    <p:sldId id="288" r:id="rId24"/>
    <p:sldId id="289" r:id="rId25"/>
    <p:sldId id="290" r:id="rId26"/>
    <p:sldId id="291" r:id="rId27"/>
    <p:sldId id="292" r:id="rId28"/>
    <p:sldId id="293" r:id="rId29"/>
    <p:sldId id="294" r:id="rId30"/>
    <p:sldId id="295" r:id="rId31"/>
    <p:sldId id="296" r:id="rId32"/>
    <p:sldId id="297" r:id="rId33"/>
    <p:sldId id="299" r:id="rId34"/>
    <p:sldId id="300" r:id="rId35"/>
    <p:sldId id="301" r:id="rId36"/>
    <p:sldId id="302" r:id="rId37"/>
    <p:sldId id="303" r:id="rId38"/>
  </p:sldIdLst>
  <p:sldSz cx="9144000" cy="6858000" type="screen4x3"/>
  <p:notesSz cx="6858000" cy="9144000"/>
  <p:embeddedFontLst>
    <p:embeddedFont>
      <p:font typeface="Noto Sans" panose="020B0502040504090204" pitchFamily="34" charset="0"/>
      <p:regular r:id="rId41"/>
      <p:bold r:id="rId42"/>
      <p:italic r:id="rId43"/>
      <p:boldItalic r:id="rId44"/>
    </p:embeddedFont>
    <p:embeddedFont>
      <p:font typeface="Noto Sans Bold" panose="020B0802040504090204" pitchFamily="34" charset="0"/>
      <p:bold r:id="rId45"/>
      <p:italic r:id="rId46"/>
      <p:boldItalic r:id="rId47"/>
    </p:embeddedFont>
    <p:embeddedFont>
      <p:font typeface="Noto Serif" panose="02020600060500020200" pitchFamily="18" charset="0"/>
      <p:regular r:id="rId48"/>
      <p:bold r:id="rId49"/>
      <p:italic r:id="rId50"/>
      <p:boldItalic r:id="rId51"/>
    </p:embeddedFont>
    <p:embeddedFont>
      <p:font typeface="Noto Serif Regular" panose="02020600060500020200" pitchFamily="18" charset="0"/>
      <p:regular r:id="rId52"/>
      <p:bold r:id="rId53"/>
      <p:italic r:id="rId54"/>
      <p:boldItalic r:id="rId55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pener" id="{634E0027-A025-B34B-A7D8-FE60DBD4F496}">
          <p14:sldIdLst>
            <p14:sldId id="257"/>
            <p14:sldId id="265"/>
            <p14:sldId id="263"/>
          </p14:sldIdLst>
        </p14:section>
        <p14:section name="Main presentation" id="{06B637CD-49DF-7D41-8727-FB255F7E1D17}">
          <p14:sldIdLst>
            <p14:sldId id="260"/>
            <p14:sldId id="264"/>
            <p14:sldId id="258"/>
            <p14:sldId id="266"/>
            <p14:sldId id="267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  <p14:sldId id="294"/>
            <p14:sldId id="295"/>
            <p14:sldId id="296"/>
            <p14:sldId id="297"/>
            <p14:sldId id="299"/>
            <p14:sldId id="300"/>
            <p14:sldId id="301"/>
            <p14:sldId id="302"/>
            <p14:sldId id="30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2351" autoAdjust="0"/>
    <p:restoredTop sz="86401" autoAdjust="0"/>
  </p:normalViewPr>
  <p:slideViewPr>
    <p:cSldViewPr snapToGrid="0" snapToObjects="1">
      <p:cViewPr varScale="1">
        <p:scale>
          <a:sx n="131" d="100"/>
          <a:sy n="131" d="100"/>
        </p:scale>
        <p:origin x="1832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1" d="100"/>
          <a:sy n="121" d="100"/>
        </p:scale>
        <p:origin x="493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notesMaster" Target="notesMasters/notes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2.fntdata"/><Relationship Id="rId47" Type="http://schemas.openxmlformats.org/officeDocument/2006/relationships/font" Target="fonts/font7.fntdata"/><Relationship Id="rId50" Type="http://schemas.openxmlformats.org/officeDocument/2006/relationships/font" Target="fonts/font10.fntdata"/><Relationship Id="rId55" Type="http://schemas.openxmlformats.org/officeDocument/2006/relationships/font" Target="fonts/font15.fntdata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handoutMaster" Target="handoutMasters/handoutMaster1.xml"/><Relationship Id="rId45" Type="http://schemas.openxmlformats.org/officeDocument/2006/relationships/font" Target="fonts/font5.fntdata"/><Relationship Id="rId53" Type="http://schemas.openxmlformats.org/officeDocument/2006/relationships/font" Target="fonts/font13.fntdata"/><Relationship Id="rId58" Type="http://schemas.openxmlformats.org/officeDocument/2006/relationships/theme" Target="theme/theme1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3.fntdata"/><Relationship Id="rId48" Type="http://schemas.openxmlformats.org/officeDocument/2006/relationships/font" Target="fonts/font8.fntdata"/><Relationship Id="rId56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font" Target="fonts/font11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font" Target="fonts/font6.fntdata"/><Relationship Id="rId59" Type="http://schemas.openxmlformats.org/officeDocument/2006/relationships/tableStyles" Target="tableStyles.xml"/><Relationship Id="rId20" Type="http://schemas.openxmlformats.org/officeDocument/2006/relationships/slide" Target="slides/slide18.xml"/><Relationship Id="rId41" Type="http://schemas.openxmlformats.org/officeDocument/2006/relationships/font" Target="fonts/font1.fntdata"/><Relationship Id="rId54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9.fntdata"/><Relationship Id="rId57" Type="http://schemas.openxmlformats.org/officeDocument/2006/relationships/viewProps" Target="viewProps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font" Target="fonts/font4.fntdata"/><Relationship Id="rId52" Type="http://schemas.openxmlformats.org/officeDocument/2006/relationships/font" Target="fonts/font12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61BBD16-9390-E245-B599-DB7805A7609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Noto Serif Regular" panose="02020600060500020200" pitchFamily="18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F74A5E-51D0-DA47-9267-B00488F3A55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2BC70-1A8A-924A-9322-E9905D25E45E}" type="datetimeFigureOut">
              <a:rPr lang="en-GB" smtClean="0">
                <a:latin typeface="Noto Serif Regular" panose="02020600060500020200" pitchFamily="18" charset="0"/>
              </a:rPr>
              <a:t>19/11/2018</a:t>
            </a:fld>
            <a:endParaRPr lang="en-GB" dirty="0">
              <a:latin typeface="Noto Serif Regular" panose="02020600060500020200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03C31E-AA60-9B4F-9137-678D6E61CC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Noto Serif Regular" panose="02020600060500020200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1E84A8-9E99-AF4B-849B-7F29D695A6E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2B425-1EF6-E542-BDB1-09A7975C6C8F}" type="slidenum">
              <a:rPr lang="en-GB" smtClean="0">
                <a:latin typeface="Noto Serif Regular" panose="02020600060500020200" pitchFamily="18" charset="0"/>
              </a:rPr>
              <a:t>‹#›</a:t>
            </a:fld>
            <a:endParaRPr lang="en-GB" dirty="0">
              <a:latin typeface="Noto Serif Regular" panose="020206000605000202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91053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Noto Serif Regular" panose="02020600060500020200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Noto Serif Regular" panose="02020600060500020200" pitchFamily="18" charset="0"/>
              </a:defRPr>
            </a:lvl1pPr>
          </a:lstStyle>
          <a:p>
            <a:fld id="{D324FD79-6B2A-644E-8376-13E9D55BEA79}" type="datetimeFigureOut">
              <a:rPr lang="en-GB" smtClean="0"/>
              <a:pPr/>
              <a:t>19/11/2018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Noto Serif Regular" panose="02020600060500020200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Noto Serif Regular" panose="02020600060500020200" pitchFamily="18" charset="0"/>
              </a:defRPr>
            </a:lvl1pPr>
          </a:lstStyle>
          <a:p>
            <a:fld id="{8B24B74A-A0CD-7E4D-8421-FB6C579B2AF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9686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Noto Serif Regular" panose="02020600060500020200" pitchFamily="18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Noto Serif Regular" panose="02020600060500020200" pitchFamily="18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Noto Serif Regular" panose="02020600060500020200" pitchFamily="18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Noto Serif Regular" panose="02020600060500020200" pitchFamily="18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Noto Serif Regular" panose="02020600060500020200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KP Opener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C16B644-1F34-2C42-A8F2-103528404B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54753" y="1495618"/>
            <a:ext cx="2234494" cy="2348409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6A28B207-9819-459E-8362-DBDC34ECBD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81" y="3879319"/>
            <a:ext cx="8240151" cy="143668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75000"/>
              </a:lnSpc>
              <a:spcBef>
                <a:spcPts val="0"/>
              </a:spcBef>
              <a:buNone/>
              <a:defRPr sz="6000" b="1" i="0" baseline="0">
                <a:solidFill>
                  <a:schemeClr val="bg1"/>
                </a:solidFill>
                <a:latin typeface="Noto Sans" panose="020B0502040504020204" pitchFamily="34" charset="0"/>
              </a:defRPr>
            </a:lvl1pPr>
            <a:lvl2pPr marL="342900" indent="0">
              <a:buNone/>
              <a:defRPr b="1" i="0" baseline="0">
                <a:solidFill>
                  <a:schemeClr val="bg1"/>
                </a:solidFill>
                <a:latin typeface="Noto Sans" panose="020B0502040504020204" pitchFamily="34" charset="0"/>
              </a:defRPr>
            </a:lvl2pPr>
            <a:lvl3pPr marL="685800" indent="0">
              <a:buNone/>
              <a:defRPr b="1" i="0" baseline="0">
                <a:solidFill>
                  <a:schemeClr val="bg1"/>
                </a:solidFill>
                <a:latin typeface="Noto Sans" panose="020B0502040504020204" pitchFamily="34" charset="0"/>
              </a:defRPr>
            </a:lvl3pPr>
            <a:lvl4pPr marL="1028700" indent="0">
              <a:buNone/>
              <a:defRPr b="1" i="0" baseline="0">
                <a:solidFill>
                  <a:schemeClr val="bg1"/>
                </a:solidFill>
                <a:latin typeface="Noto Sans" panose="020B0502040504020204" pitchFamily="34" charset="0"/>
              </a:defRPr>
            </a:lvl4pPr>
            <a:lvl5pPr marL="1371600" indent="0">
              <a:buNone/>
              <a:defRPr b="1" i="0" baseline="0">
                <a:solidFill>
                  <a:schemeClr val="bg1"/>
                </a:solidFill>
                <a:latin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+</a:t>
            </a:r>
            <a:br>
              <a:rPr lang="en-US" dirty="0"/>
            </a:br>
            <a:r>
              <a:rPr lang="en-US" dirty="0"/>
              <a:t>Master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1853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KP -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01BE22-836E-E640-910F-49DD60132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82021" y="462844"/>
            <a:ext cx="4146101" cy="5446889"/>
          </a:xfrm>
          <a:prstGeom prst="rect">
            <a:avLst/>
          </a:prstGeom>
        </p:spPr>
        <p:txBody>
          <a:bodyPr anchor="ctr" anchorCtr="0"/>
          <a:lstStyle/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14B39B-D3F1-7B4F-9FD9-0808A3AC29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6550" y="6327948"/>
            <a:ext cx="3390900" cy="165100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794863B-50CC-E54A-BEDD-3AEDA8BC6B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1" y="6356352"/>
            <a:ext cx="7505699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t">
              <a:defRPr sz="1000" b="0" i="0" baseline="0">
                <a:solidFill>
                  <a:schemeClr val="accent1"/>
                </a:solidFill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</p:spTree>
    <p:extLst>
      <p:ext uri="{BB962C8B-B14F-4D97-AF65-F5344CB8AC3E}">
        <p14:creationId xmlns:p14="http://schemas.microsoft.com/office/powerpoint/2010/main" val="27303268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KP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CAC7E-E9C7-3A43-8D4C-164579CCE2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1" y="6356352"/>
            <a:ext cx="7505699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t">
              <a:defRPr sz="1000" b="0" i="0" baseline="0">
                <a:solidFill>
                  <a:schemeClr val="accent1"/>
                </a:solidFill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</p:spTree>
    <p:extLst>
      <p:ext uri="{BB962C8B-B14F-4D97-AF65-F5344CB8AC3E}">
        <p14:creationId xmlns:p14="http://schemas.microsoft.com/office/powerpoint/2010/main" val="114928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KP Opener -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01BE22-836E-E640-910F-49DD60132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82021" y="462844"/>
            <a:ext cx="4146101" cy="5446889"/>
          </a:xfrm>
          <a:prstGeom prst="rect">
            <a:avLst/>
          </a:prstGeom>
        </p:spPr>
        <p:txBody>
          <a:bodyPr anchor="ctr" anchorCtr="0"/>
          <a:lstStyle>
            <a:lvl1pPr>
              <a:defRPr b="0" i="0">
                <a:latin typeface="Noto Serif Regular" panose="02020600060500020200" pitchFamily="18" charset="0"/>
              </a:defRPr>
            </a:lvl1pPr>
          </a:lstStyle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14B39B-D3F1-7B4F-9FD9-0808A3AC29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6550" y="6327948"/>
            <a:ext cx="33909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06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KP Opener -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F47826-711D-E342-943F-80A9BE122F91}"/>
              </a:ext>
            </a:extLst>
          </p:cNvPr>
          <p:cNvCxnSpPr>
            <a:cxnSpLocks/>
          </p:cNvCxnSpPr>
          <p:nvPr userDrawn="1"/>
        </p:nvCxnSpPr>
        <p:spPr>
          <a:xfrm>
            <a:off x="1378131" y="2399606"/>
            <a:ext cx="639862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CC637DC-015D-8744-8A57-162F14DC89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6550" y="6327948"/>
            <a:ext cx="3390900" cy="1651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6EE80FF-F87E-481E-89F2-64D176B83558}"/>
              </a:ext>
            </a:extLst>
          </p:cNvPr>
          <p:cNvSpPr/>
          <p:nvPr userDrawn="1"/>
        </p:nvSpPr>
        <p:spPr>
          <a:xfrm>
            <a:off x="1325937" y="1882687"/>
            <a:ext cx="6450817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GB" sz="2400" b="1" i="0" u="none" kern="1200" baseline="0" dirty="0">
                <a:solidFill>
                  <a:schemeClr val="bg1"/>
                </a:solidFill>
                <a:effectLst/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Book Title / </a:t>
            </a:r>
            <a:r>
              <a:rPr lang="en-GB" sz="1600" b="0" i="0" u="none" kern="1200" baseline="0" dirty="0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Author(s)</a:t>
            </a:r>
            <a:endParaRPr lang="en-GB" sz="1600" b="0" i="0" u="sng" kern="1200" baseline="0" dirty="0">
              <a:solidFill>
                <a:schemeClr val="bg1"/>
              </a:solidFill>
              <a:effectLst/>
              <a:latin typeface="Noto Serif Regular" panose="02020600060500020200" pitchFamily="18" charset="0"/>
              <a:ea typeface="Noto Serif Regular" panose="02020600060500020200" pitchFamily="18" charset="0"/>
              <a:cs typeface="Noto Serif Regular" panose="02020600060500020200" pitchFamily="18" charset="0"/>
            </a:endParaRPr>
          </a:p>
          <a:p>
            <a:r>
              <a:rPr lang="en-GB" sz="2400" b="1" i="0" u="none" kern="1200" baseline="0" dirty="0">
                <a:solidFill>
                  <a:schemeClr val="bg1"/>
                </a:solidFill>
                <a:effectLst/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Chapter X</a:t>
            </a:r>
          </a:p>
          <a:p>
            <a:endParaRPr lang="en-GB" sz="2400" b="1" i="0" u="none" kern="1200" baseline="0" dirty="0">
              <a:solidFill>
                <a:schemeClr val="bg1"/>
              </a:solidFill>
              <a:effectLst/>
              <a:latin typeface="Noto Sans Bold" panose="020B0502040504020204" pitchFamily="34" charset="0"/>
              <a:ea typeface="Noto Sans Bold" panose="020B0502040504020204" pitchFamily="34" charset="0"/>
              <a:cs typeface="Noto Sans Bold" panose="020B0502040504020204" pitchFamily="34" charset="0"/>
            </a:endParaRPr>
          </a:p>
          <a:p>
            <a:r>
              <a:rPr lang="en-GB" sz="2400" b="0" i="0" u="none" kern="1200" baseline="0" dirty="0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Book chapter title</a:t>
            </a:r>
          </a:p>
        </p:txBody>
      </p:sp>
    </p:spTree>
    <p:extLst>
      <p:ext uri="{BB962C8B-B14F-4D97-AF65-F5344CB8AC3E}">
        <p14:creationId xmlns:p14="http://schemas.microsoft.com/office/powerpoint/2010/main" val="2031113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er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820E1F-9AA7-469C-9563-93A2EB0D74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6550" y="6327948"/>
            <a:ext cx="33909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45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KP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C6B4327-24F0-694A-BFF6-B447197051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6"/>
            <a:ext cx="6858000" cy="3376534"/>
          </a:xfrm>
        </p:spPr>
        <p:txBody>
          <a:bodyPr/>
          <a:lstStyle>
            <a:lvl1pPr marL="0" indent="0" algn="l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FEE73CD-B2FA-9A41-9C6B-787A69DB737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DAC51A8-6E08-4CA2-BC27-AB65F1DD69F8}"/>
              </a:ext>
            </a:extLst>
          </p:cNvPr>
          <p:cNvCxnSpPr>
            <a:cxnSpLocks/>
          </p:cNvCxnSpPr>
          <p:nvPr userDrawn="1"/>
        </p:nvCxnSpPr>
        <p:spPr>
          <a:xfrm>
            <a:off x="1146279" y="1753849"/>
            <a:ext cx="68514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0CD6B41C-DA7B-4AAE-9A36-34C5016B7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279" y="365126"/>
            <a:ext cx="6851442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7004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KP Title al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C6473-5CA7-4A9B-841F-02DA886A8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91A425-62DA-4D13-B06F-D89DEACC1C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/>
              <a:t>/ CH Chapter name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9CBB8F-98D2-4B75-B05B-D340256E1EE5}"/>
              </a:ext>
            </a:extLst>
          </p:cNvPr>
          <p:cNvCxnSpPr>
            <a:cxnSpLocks/>
          </p:cNvCxnSpPr>
          <p:nvPr userDrawn="1"/>
        </p:nvCxnSpPr>
        <p:spPr>
          <a:xfrm>
            <a:off x="1146279" y="1753849"/>
            <a:ext cx="68514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340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LKP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5CC90-CA7E-C240-8E12-BD79C3C3B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1FEAB-5278-8B44-A4FC-A40E9D0DCC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6279" y="1825625"/>
            <a:ext cx="3300216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4D6252-6ABE-DB48-A64F-7F73652A5E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91529" y="1825625"/>
            <a:ext cx="330619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7BB75C-4A6E-CB43-B4F2-56D7870AF3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0C2A2DD-6A4D-4D99-9F36-6D56847E4102}"/>
              </a:ext>
            </a:extLst>
          </p:cNvPr>
          <p:cNvCxnSpPr>
            <a:cxnSpLocks/>
          </p:cNvCxnSpPr>
          <p:nvPr userDrawn="1"/>
        </p:nvCxnSpPr>
        <p:spPr>
          <a:xfrm>
            <a:off x="1146279" y="1753849"/>
            <a:ext cx="68514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6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K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1514B-FFAC-6249-989C-E0119B0DA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1738" y="365126"/>
            <a:ext cx="6835516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AE352D-41FA-A945-8FD7-89F593AC7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61738" y="1857377"/>
            <a:ext cx="3272803" cy="647698"/>
          </a:xfrm>
        </p:spPr>
        <p:txBody>
          <a:bodyPr anchor="b"/>
          <a:lstStyle>
            <a:lvl1pPr marL="0" indent="0">
              <a:buNone/>
              <a:defRPr sz="1800" b="1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D74FF-C658-6F4C-AADF-C27FEE3C5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61738" y="2615783"/>
            <a:ext cx="3272803" cy="357387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E311A9-F84C-9C42-971E-359F83C5BA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09459" y="1857377"/>
            <a:ext cx="3287794" cy="647697"/>
          </a:xfrm>
        </p:spPr>
        <p:txBody>
          <a:bodyPr anchor="b"/>
          <a:lstStyle>
            <a:lvl1pPr marL="0" indent="0">
              <a:buNone/>
              <a:defRPr sz="1800" b="1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0427A3-357D-DB41-9FA2-3F655E60E8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09459" y="2615783"/>
            <a:ext cx="3287794" cy="357387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D8BEF84-E096-7C4E-B386-8CB3DFB5B0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40573A3-EC93-4DDB-B2D2-75707FDCD4CD}"/>
              </a:ext>
            </a:extLst>
          </p:cNvPr>
          <p:cNvCxnSpPr>
            <a:cxnSpLocks/>
          </p:cNvCxnSpPr>
          <p:nvPr userDrawn="1"/>
        </p:nvCxnSpPr>
        <p:spPr>
          <a:xfrm>
            <a:off x="1146279" y="1753849"/>
            <a:ext cx="68514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55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KP Pic 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D05EB3D-ED5A-2A44-8872-A71EFEB2B91C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34128" y="1825625"/>
            <a:ext cx="3263593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97B9C84-DA16-E148-8A34-38A8E46CC8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46279" y="1825625"/>
            <a:ext cx="3260830" cy="435133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68B7308-591E-1E4D-A325-513A961B1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0EB9C84-0229-8848-9D58-29AD7D70C9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1" y="6356352"/>
            <a:ext cx="7505699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t">
              <a:defRPr sz="1000" b="0" i="0" baseline="0">
                <a:solidFill>
                  <a:schemeClr val="accent1"/>
                </a:solidFill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1EC18E3-BEAE-4B9E-B9DB-BB936B739AB7}"/>
              </a:ext>
            </a:extLst>
          </p:cNvPr>
          <p:cNvCxnSpPr>
            <a:cxnSpLocks/>
          </p:cNvCxnSpPr>
          <p:nvPr userDrawn="1"/>
        </p:nvCxnSpPr>
        <p:spPr>
          <a:xfrm>
            <a:off x="1146279" y="1753849"/>
            <a:ext cx="68514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4318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8777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62" r:id="rId3"/>
    <p:sldLayoutId id="2147483703" r:id="rId4"/>
  </p:sldLayoutIdLst>
  <p:txStyles>
    <p:titleStyle>
      <a:lvl1pPr marL="0" marR="0" indent="0" algn="l" defTabSz="685800" rtl="0" eaLnBrk="1" fontAlgn="auto" latinLnBrk="0" hangingPunct="1">
        <a:lnSpc>
          <a:spcPct val="9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kumimoji="0" lang="en-US" sz="2000" b="1" i="0" u="sng" strike="noStrike" kern="1200" cap="none" spc="0" normalizeH="0" baseline="0" noProof="0" dirty="0">
          <a:ln>
            <a:noFill/>
          </a:ln>
          <a:solidFill>
            <a:schemeClr val="accent5"/>
          </a:solidFill>
          <a:effectLst/>
          <a:uLnTx/>
          <a:uFillTx/>
          <a:latin typeface="Noto Sans Bold" panose="020B0502040504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0D5162-0A53-2747-9B44-F37653018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279" y="365126"/>
            <a:ext cx="6851442" cy="132556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8333F0-FC38-B24D-B40C-EBF0BC8E5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6279" y="1825625"/>
            <a:ext cx="68514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28AFA-DC20-8149-AED2-86519ACEE9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1" y="6356352"/>
            <a:ext cx="7505699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t">
              <a:defRPr sz="1000" b="0" i="0" baseline="0">
                <a:solidFill>
                  <a:schemeClr val="accent1"/>
                </a:solidFill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76CE1DD-89DB-A842-BBD0-A319B20AEF11}"/>
              </a:ext>
            </a:extLst>
          </p:cNvPr>
          <p:cNvCxnSpPr>
            <a:cxnSpLocks/>
          </p:cNvCxnSpPr>
          <p:nvPr/>
        </p:nvCxnSpPr>
        <p:spPr>
          <a:xfrm>
            <a:off x="628650" y="6286500"/>
            <a:ext cx="78867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3572696A-F506-F249-8CDB-46EA988B87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10550" y="6356351"/>
            <a:ext cx="3048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37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02" r:id="rId2"/>
    <p:sldLayoutId id="2147483682" r:id="rId3"/>
    <p:sldLayoutId id="2147483683" r:id="rId4"/>
    <p:sldLayoutId id="2147483685" r:id="rId5"/>
    <p:sldLayoutId id="2147483700" r:id="rId6"/>
    <p:sldLayoutId id="2147483701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500" b="1" i="0" u="none" kern="1200" baseline="0">
          <a:solidFill>
            <a:schemeClr val="tx1"/>
          </a:solidFill>
          <a:latin typeface="Noto Sans Bold" panose="020B0502040504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b="0" i="0" kern="1200">
          <a:solidFill>
            <a:schemeClr val="tx1"/>
          </a:solidFill>
          <a:latin typeface="Noto Serif" panose="02020600060500020200" pitchFamily="18" charset="0"/>
          <a:ea typeface="Noto Serif" panose="02020600060500020200" pitchFamily="18" charset="0"/>
          <a:cs typeface="Noto Serif" panose="02020600060500020200" pitchFamily="18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Noto Serif" panose="02020600060500020200" pitchFamily="18" charset="0"/>
          <a:ea typeface="Noto Serif" panose="02020600060500020200" pitchFamily="18" charset="0"/>
          <a:cs typeface="Noto Serif" panose="02020600060500020200" pitchFamily="18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b="0" i="0" kern="1200">
          <a:solidFill>
            <a:schemeClr val="tx1"/>
          </a:solidFill>
          <a:latin typeface="Noto Serif Regular" panose="02020600060500020200" pitchFamily="18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tx1"/>
          </a:solidFill>
          <a:latin typeface="Noto Serif Regular" panose="02020600060500020200" pitchFamily="18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tx1"/>
          </a:solidFill>
          <a:latin typeface="Noto Serif Regular" panose="02020600060500020200" pitchFamily="18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9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9F05D0-7ECA-402E-B50C-8D0EB529CB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+</a:t>
            </a:r>
          </a:p>
          <a:p>
            <a:r>
              <a:rPr lang="en-GB" dirty="0"/>
              <a:t>Fashion</a:t>
            </a:r>
          </a:p>
        </p:txBody>
      </p:sp>
    </p:spTree>
    <p:extLst>
      <p:ext uri="{BB962C8B-B14F-4D97-AF65-F5344CB8AC3E}">
        <p14:creationId xmlns:p14="http://schemas.microsoft.com/office/powerpoint/2010/main" val="48491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E33B8B3-1416-8343-B7DC-E7E068D5E9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Advantages of PR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level of credibility afforded by viewers is high.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Editorial in magazines and blogs is free. The cost of events, gifting or publicity stunts can be controlled.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Online coverage allows the reader to comment and interact.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104422-D03C-9C4E-A595-7F7328C9E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 Credibility: Advantages and Disadvantages of PR</a:t>
            </a:r>
          </a:p>
        </p:txBody>
      </p:sp>
    </p:spTree>
    <p:extLst>
      <p:ext uri="{BB962C8B-B14F-4D97-AF65-F5344CB8AC3E}">
        <p14:creationId xmlns:p14="http://schemas.microsoft.com/office/powerpoint/2010/main" val="101264032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E33B8B3-1416-8343-B7DC-E7E068D5E96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Disadvantages of PR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Level of control is low. Publication of PR material is controlled by a third party.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Celebrities may fall in and out of favour.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Wastage can be high – gifting may not achieve the desired publicity, for example.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Monitoring possible publications is labour-intensive.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6104422-D03C-9C4E-A595-7F7328C9E7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 Credibility: Advantages and Disadvantages of PR</a:t>
            </a:r>
          </a:p>
        </p:txBody>
      </p:sp>
    </p:spTree>
    <p:extLst>
      <p:ext uri="{BB962C8B-B14F-4D97-AF65-F5344CB8AC3E}">
        <p14:creationId xmlns:p14="http://schemas.microsoft.com/office/powerpoint/2010/main" val="358693832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370BC86-7530-A547-B55F-CED2A57E2243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Offline or print editorial coverage </a:t>
            </a:r>
          </a:p>
          <a:p>
            <a:r>
              <a:rPr lang="en-GB" sz="1800" dirty="0"/>
              <a:t>In fashion magazines editorial can be achieved on style-spotting pages or similar.</a:t>
            </a:r>
          </a:p>
          <a:p>
            <a:r>
              <a:rPr lang="en-GB" sz="1800" dirty="0"/>
              <a:t>Or by inclusion in a magazine’s own fashion shoot.</a:t>
            </a:r>
          </a:p>
          <a:p>
            <a:endParaRPr lang="en-GB" sz="1800" dirty="0"/>
          </a:p>
          <a:p>
            <a:pPr marL="0" indent="0">
              <a:buNone/>
            </a:pPr>
            <a:endParaRPr lang="en-GB" sz="18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0" indent="0">
              <a:buNone/>
            </a:pPr>
            <a:endParaRPr lang="en-US" sz="18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FB356A8-AFC4-0D49-8A03-4108BA952CC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6279" y="1825625"/>
            <a:ext cx="3007432" cy="4013196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3C992E0-2D20-6043-9835-C35581485B0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Editorial Coverage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FBD5791-6DFF-F940-B77D-CADF58332A4F}"/>
              </a:ext>
            </a:extLst>
          </p:cNvPr>
          <p:cNvSpPr txBox="1"/>
          <p:nvPr/>
        </p:nvSpPr>
        <p:spPr>
          <a:xfrm>
            <a:off x="1146279" y="5887571"/>
            <a:ext cx="33381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From </a:t>
            </a:r>
            <a:r>
              <a:rPr lang="en-GB" sz="1200" b="1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Glamour</a:t>
            </a:r>
            <a:r>
              <a:rPr lang="en-GB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magazine, 2017.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DB04581-B983-49BD-8AF2-5D0C691977D1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159389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ABFDA0A0-C99C-1440-87EA-BB976AA433A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Offline or print editorial coverage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Photo shoots happen in advance of publication (4–6 months for monthlies, and 4–6 weeks for weeklies).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 companies need to know what magazines are planning in order to send relevant product.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Magazines clarify the price and availability prior to publication.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Magazines only include labels that their readers can buy.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D554A5-1B20-BE47-9731-916EFEC5E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Editorial Coverage</a:t>
            </a:r>
          </a:p>
        </p:txBody>
      </p:sp>
    </p:spTree>
    <p:extLst>
      <p:ext uri="{BB962C8B-B14F-4D97-AF65-F5344CB8AC3E}">
        <p14:creationId xmlns:p14="http://schemas.microsoft.com/office/powerpoint/2010/main" val="241595661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ABFDA0A0-C99C-1440-87EA-BB976AA433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5"/>
            <a:ext cx="6858000" cy="4033151"/>
          </a:xfrm>
        </p:spPr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Online editorial coverage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Key influencers will be targeted to provide support through their feeds or blogs.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Includes online magazines, style aggregators and news forums.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term ‘influencer’ means bloggers, vloggers and profiles who are noted for their reach, credibility and audience engagement.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Vlogging provides an intimate view of the presenter.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D554A5-1B20-BE47-9731-916EFEC5E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Editorial Coverage</a:t>
            </a:r>
          </a:p>
        </p:txBody>
      </p:sp>
    </p:spTree>
    <p:extLst>
      <p:ext uri="{BB962C8B-B14F-4D97-AF65-F5344CB8AC3E}">
        <p14:creationId xmlns:p14="http://schemas.microsoft.com/office/powerpoint/2010/main" val="376045422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ABFDA0A0-C99C-1440-87EA-BB976AA433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5"/>
            <a:ext cx="6858000" cy="4033151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This type of exposure is extremely valuable to brands, especially start-ups.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Brands will invest a great deal of effort to attract the attention of fashion editors, journalists, bloggers and influencers.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Brands do this by creating a press pack of information and sending press releases and </a:t>
            </a:r>
            <a:r>
              <a:rPr lang="en-GB" dirty="0" err="1"/>
              <a:t>lookbooks</a:t>
            </a:r>
            <a:r>
              <a:rPr lang="en-GB" dirty="0"/>
              <a:t>.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D554A5-1B20-BE47-9731-916EFEC5E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Brands and Retailers Achieve Editorial Coverage</a:t>
            </a:r>
          </a:p>
        </p:txBody>
      </p:sp>
    </p:spTree>
    <p:extLst>
      <p:ext uri="{BB962C8B-B14F-4D97-AF65-F5344CB8AC3E}">
        <p14:creationId xmlns:p14="http://schemas.microsoft.com/office/powerpoint/2010/main" val="235891660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ABFDA0A0-C99C-1440-87EA-BB976AA433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5"/>
            <a:ext cx="6858000" cy="4033151"/>
          </a:xfrm>
        </p:spPr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Press packs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Press packs contain a written press release and a </a:t>
            </a:r>
            <a:r>
              <a:rPr lang="en-GB" dirty="0" err="1"/>
              <a:t>lookbook</a:t>
            </a:r>
            <a:r>
              <a:rPr lang="en-GB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They often contain an incentive such as a small gift.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Press packs were traditionally physical items, but are now more commonly created digitally.</a:t>
            </a:r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They are sent to staff of desired magazines, newspapers, social media channels and blogs.</a:t>
            </a:r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D554A5-1B20-BE47-9731-916EFEC5E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Brands and Retailers Achieve Editorial Coverage</a:t>
            </a:r>
          </a:p>
        </p:txBody>
      </p:sp>
    </p:spTree>
    <p:extLst>
      <p:ext uri="{BB962C8B-B14F-4D97-AF65-F5344CB8AC3E}">
        <p14:creationId xmlns:p14="http://schemas.microsoft.com/office/powerpoint/2010/main" val="175198155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ABFDA0A0-C99C-1440-87EA-BB976AA433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5"/>
            <a:ext cx="6858000" cy="4033151"/>
          </a:xfrm>
        </p:spPr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Press releases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These inform editors of new collections, store openings, new appointments and other newsworthy information.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They should be eye-catching, descriptive and engaging, while remaining concise and factual.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They are written in the third person so busy journalists can extract direct from them.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D554A5-1B20-BE47-9731-916EFEC5E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Brands and Retailers Achieve Editorial Coverage</a:t>
            </a:r>
          </a:p>
        </p:txBody>
      </p:sp>
    </p:spTree>
    <p:extLst>
      <p:ext uri="{BB962C8B-B14F-4D97-AF65-F5344CB8AC3E}">
        <p14:creationId xmlns:p14="http://schemas.microsoft.com/office/powerpoint/2010/main" val="43383858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ABFDA0A0-C99C-1440-87EA-BB976AA433A1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Writing press releases</a:t>
            </a:r>
          </a:p>
          <a:p>
            <a:r>
              <a:rPr lang="en-GB" sz="1800" dirty="0"/>
              <a:t>The text should be no longer than one page.</a:t>
            </a:r>
          </a:p>
          <a:p>
            <a:r>
              <a:rPr lang="en-GB" sz="1800" dirty="0"/>
              <a:t>Include an image overview of the product.</a:t>
            </a:r>
          </a:p>
          <a:p>
            <a:r>
              <a:rPr lang="en-GB" sz="1800" dirty="0"/>
              <a:t>The brand’s logo should feature on all pages. </a:t>
            </a:r>
          </a:p>
          <a:p>
            <a:pPr marL="0" indent="0">
              <a:buNone/>
            </a:pPr>
            <a:endParaRPr lang="en-GB" sz="1800" dirty="0"/>
          </a:p>
          <a:p>
            <a:endParaRPr lang="en-GB" sz="1800" dirty="0"/>
          </a:p>
        </p:txBody>
      </p:sp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B0A004B6-1239-944C-A804-CD40FE690356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6279" y="1825625"/>
            <a:ext cx="2764240" cy="3688675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0FD554A5-1B20-BE47-9731-916EFEC5E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Brands and Retailers Achieve Editorial Coverage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92C0BD5-2BF4-2F47-99C5-835D3DB7D62D}"/>
              </a:ext>
            </a:extLst>
          </p:cNvPr>
          <p:cNvSpPr txBox="1"/>
          <p:nvPr/>
        </p:nvSpPr>
        <p:spPr>
          <a:xfrm>
            <a:off x="1146279" y="5530632"/>
            <a:ext cx="26766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Press release for Laundry Maid jeans.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5122F82-F05E-4C7D-8AA3-3656DC8F1A4C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831254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ABFDA0A0-C99C-1440-87EA-BB976AA433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5"/>
            <a:ext cx="6858000" cy="4033151"/>
          </a:xfrm>
        </p:spPr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Writing press releases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Use a catchy or provocative title.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first paragraph summarizes the whole range.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second paragraph expands on influences, fabrics, prints, textures and colours.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Include press coverage, prices and stockists.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Conclude with availability details and website.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Give contact details for the press.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Thoroughly check spelling, grammar and style.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D554A5-1B20-BE47-9731-916EFEC5E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Brands and Retailers Achieve Editorial Coverage</a:t>
            </a:r>
          </a:p>
        </p:txBody>
      </p:sp>
    </p:spTree>
    <p:extLst>
      <p:ext uri="{BB962C8B-B14F-4D97-AF65-F5344CB8AC3E}">
        <p14:creationId xmlns:p14="http://schemas.microsoft.com/office/powerpoint/2010/main" val="12109764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3">
            <a:extLst>
              <a:ext uri="{FF2B5EF4-FFF2-40B4-BE49-F238E27FC236}">
                <a16:creationId xmlns:a16="http://schemas.microsoft.com/office/drawing/2014/main" id="{2FB10C72-A9E6-474B-8A6D-D34B9804A3F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424979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ABFDA0A0-C99C-1440-87EA-BB976AA433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5"/>
            <a:ext cx="6858000" cy="4033151"/>
          </a:xfrm>
        </p:spPr>
        <p:txBody>
          <a:bodyPr>
            <a:normAutofit/>
          </a:bodyPr>
          <a:lstStyle/>
          <a:p>
            <a:r>
              <a:rPr lang="en-GB" b="1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Lookbooks</a:t>
            </a:r>
            <a:endParaRPr lang="en-GB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Produced in line with major selling seasons, at least twice a year.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They convey brand identity.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Avoid using friends as models and photographers unless the results are polished.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Do not let styling detract from the identity of the brand – it is the editor’s job to style the garments, not the brand’s. 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D554A5-1B20-BE47-9731-916EFEC5E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Brands and Retailers Achieve Editorial Coverage</a:t>
            </a:r>
          </a:p>
        </p:txBody>
      </p:sp>
    </p:spTree>
    <p:extLst>
      <p:ext uri="{BB962C8B-B14F-4D97-AF65-F5344CB8AC3E}">
        <p14:creationId xmlns:p14="http://schemas.microsoft.com/office/powerpoint/2010/main" val="141415858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ABFDA0A0-C99C-1440-87EA-BB976AA433A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5"/>
            <a:ext cx="6858000" cy="4033151"/>
          </a:xfrm>
        </p:spPr>
        <p:txBody>
          <a:bodyPr>
            <a:normAutofit/>
          </a:bodyPr>
          <a:lstStyle/>
          <a:p>
            <a:r>
              <a:rPr lang="en-GB" b="1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Lookbook</a:t>
            </a:r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and website photography styles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Non-recognition photography </a:t>
            </a:r>
            <a:r>
              <a:rPr lang="en-GB" dirty="0"/>
              <a:t>Features models with the head cropped.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Minimal pose photography </a:t>
            </a:r>
            <a:r>
              <a:rPr lang="en-GB" dirty="0"/>
              <a:t>Models stand straight to throw focus on the clothes.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Flat lays </a:t>
            </a:r>
            <a:r>
              <a:rPr lang="en-GB" dirty="0"/>
              <a:t>Garments are shot on a flat white or neutral background.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Ghost or invisible mannequin photography</a:t>
            </a:r>
            <a:r>
              <a:rPr lang="en-GB" dirty="0"/>
              <a:t> Garments are shot on a mannequin which is then removed digitally.</a:t>
            </a:r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D554A5-1B20-BE47-9731-916EFEC5E2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Brands and Retailers Achieve Editorial Coverage</a:t>
            </a:r>
          </a:p>
        </p:txBody>
      </p:sp>
    </p:spTree>
    <p:extLst>
      <p:ext uri="{BB962C8B-B14F-4D97-AF65-F5344CB8AC3E}">
        <p14:creationId xmlns:p14="http://schemas.microsoft.com/office/powerpoint/2010/main" val="27196139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B908742-75F2-0A43-A161-C5563E7823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Brands invite loyal followers, or target new consumers, by inviting them to store openings, range launches and sales previews.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Offer consumers a chance to interact with designers, celebrities or influencers of interest.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PRs will be in charge of catering and drinks, DJs and guest lists, which may include suitable celebrities.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7ACA13-76D0-3D4E-BAE9-40B2A00A7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Events Management</a:t>
            </a:r>
          </a:p>
        </p:txBody>
      </p:sp>
    </p:spTree>
    <p:extLst>
      <p:ext uri="{BB962C8B-B14F-4D97-AF65-F5344CB8AC3E}">
        <p14:creationId xmlns:p14="http://schemas.microsoft.com/office/powerpoint/2010/main" val="193653207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B908742-75F2-0A43-A161-C5563E7823DC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Press days</a:t>
            </a:r>
          </a:p>
          <a:p>
            <a:r>
              <a:rPr lang="en-US" sz="1800" dirty="0"/>
              <a:t>Can be held in the brand’s own showroom or externally.</a:t>
            </a:r>
            <a:endParaRPr lang="en-GB" sz="1800" dirty="0"/>
          </a:p>
          <a:p>
            <a:r>
              <a:rPr lang="en-US" sz="1800" dirty="0"/>
              <a:t>The press view the range and are encouraged to comment positively.</a:t>
            </a:r>
            <a:endParaRPr lang="en-GB" sz="1800" dirty="0"/>
          </a:p>
          <a:p>
            <a:r>
              <a:rPr lang="en-US" sz="1800" dirty="0"/>
              <a:t>PRs need product information, </a:t>
            </a:r>
            <a:r>
              <a:rPr lang="en-US" sz="1800" dirty="0" err="1"/>
              <a:t>lookbooks</a:t>
            </a:r>
            <a:r>
              <a:rPr lang="en-US" sz="1800" dirty="0"/>
              <a:t>, any forthcoming campaigns, press releases, prices and availability dates.</a:t>
            </a:r>
            <a:endParaRPr lang="en-GB" sz="1800" dirty="0"/>
          </a:p>
          <a:p>
            <a:endParaRPr lang="en-US" sz="18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9535FCA-8656-8B4B-B9C0-76B10AFA3E6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6279" y="1825625"/>
            <a:ext cx="2773968" cy="370165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57ACA13-76D0-3D4E-BAE9-40B2A00A7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Events Management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083EB1-D178-8945-8709-88C220A3069F}"/>
              </a:ext>
            </a:extLst>
          </p:cNvPr>
          <p:cNvSpPr txBox="1"/>
          <p:nvPr/>
        </p:nvSpPr>
        <p:spPr>
          <a:xfrm>
            <a:off x="1058730" y="5592188"/>
            <a:ext cx="316307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 Superdry press event at the Ham Yard Hotel, London.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4061D63-AA97-43FE-AF34-C75D93CAC003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3173452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B908742-75F2-0A43-A161-C5563E7823D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Events surrounding fashion shows and trade fairs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 people will want to oversee who is invited to catwalk shows or static exhibitions.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Goodie bags and giveaways are a feature at shows and PRs will be asked to mine their networks for suggestions.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After-show parties, talks, trend presentations and networking events provide a chance for designers, PRs, buyers and press to mix in an informal setting.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7ACA13-76D0-3D4E-BAE9-40B2A00A7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Events Management</a:t>
            </a:r>
          </a:p>
        </p:txBody>
      </p:sp>
    </p:spTree>
    <p:extLst>
      <p:ext uri="{BB962C8B-B14F-4D97-AF65-F5344CB8AC3E}">
        <p14:creationId xmlns:p14="http://schemas.microsoft.com/office/powerpoint/2010/main" val="540012649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B908742-75F2-0A43-A161-C5563E7823DC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Interactive events</a:t>
            </a:r>
          </a:p>
          <a:p>
            <a:r>
              <a:rPr lang="en-GB" sz="1800" dirty="0"/>
              <a:t>A demonstration or motivational talk allows for audience participation.</a:t>
            </a:r>
          </a:p>
          <a:p>
            <a:r>
              <a:rPr lang="en-GB" sz="1800" dirty="0"/>
              <a:t>Events such as Fashion’s Night Out allow shoppers access to late shopping, drinks, goodie bags and the opportunity to meet designers, celebrities and editors.</a:t>
            </a:r>
          </a:p>
          <a:p>
            <a:endParaRPr lang="en-US" sz="18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89535FCA-8656-8B4B-B9C0-76B10AFA3E6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279" y="1846567"/>
            <a:ext cx="2705874" cy="3569934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A57ACA13-76D0-3D4E-BAE9-40B2A00A7B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Events Management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B083EB1-D178-8945-8709-88C220A3069F}"/>
              </a:ext>
            </a:extLst>
          </p:cNvPr>
          <p:cNvSpPr txBox="1"/>
          <p:nvPr/>
        </p:nvSpPr>
        <p:spPr>
          <a:xfrm>
            <a:off x="1078185" y="5485184"/>
            <a:ext cx="31630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Harrods ran a series of events for its own magazine, </a:t>
            </a:r>
            <a:r>
              <a:rPr lang="en-US" sz="1600" b="1" i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Cover to Cover</a:t>
            </a:r>
            <a:r>
              <a:rPr lang="en-US" sz="16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D6A20F8-CBA3-4394-ACB8-6554D45A3A90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930361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350A20E-7B34-9D41-917A-29D5352A34A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Stunts are designed to provoke editorial coverage.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Can be created on very little budget to charm, provoke thought and to encourage viewers to buy.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They can to inspire further news coverage, especially on social media.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7CEDFB6-D429-094D-9AFE-BC012A5D50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Publicity Stunts and Buzz Marketing</a:t>
            </a:r>
          </a:p>
        </p:txBody>
      </p:sp>
    </p:spTree>
    <p:extLst>
      <p:ext uri="{BB962C8B-B14F-4D97-AF65-F5344CB8AC3E}">
        <p14:creationId xmlns:p14="http://schemas.microsoft.com/office/powerpoint/2010/main" val="343638964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125EB679-5658-444C-867A-8542DAB424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6"/>
            <a:ext cx="6858000" cy="424716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brand appears chosen by a character in a film or TV series.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brand gains credibility.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Addresses the problem of viewers fast forwarding through ads.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Europe, US, Canada, UK and Australia product placement is allowed as long as audiences are aware it is taking place.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 basic level of placement can be achieved for free.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 enhanced or integrated placement is paid for.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CF8712-39DF-BE41-B1F9-396C67AB5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 Placement</a:t>
            </a:r>
          </a:p>
        </p:txBody>
      </p:sp>
    </p:spTree>
    <p:extLst>
      <p:ext uri="{BB962C8B-B14F-4D97-AF65-F5344CB8AC3E}">
        <p14:creationId xmlns:p14="http://schemas.microsoft.com/office/powerpoint/2010/main" val="160054482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125EB679-5658-444C-867A-8542DAB424A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6"/>
            <a:ext cx="6858000" cy="4247160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Basic placement </a:t>
            </a:r>
            <a:r>
              <a:rPr lang="en-GB" dirty="0"/>
              <a:t>Inadvertent use of a brand/ product/campaign in a film or TV series.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Enhanced placement </a:t>
            </a:r>
            <a:r>
              <a:rPr lang="en-GB" dirty="0"/>
              <a:t>Product is featured or named in the plot, or the brand offers a prize as part of a competition.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Integrated placement </a:t>
            </a:r>
            <a:r>
              <a:rPr lang="en-GB" dirty="0"/>
              <a:t>Product is integral to the plot.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Programming</a:t>
            </a:r>
            <a:r>
              <a:rPr lang="en-GB" dirty="0"/>
              <a:t> The brand is the reason for the programme/film to be made.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9CF8712-39DF-BE41-B1F9-396C67AB5F2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Product Placement</a:t>
            </a:r>
          </a:p>
        </p:txBody>
      </p:sp>
    </p:spTree>
    <p:extLst>
      <p:ext uri="{BB962C8B-B14F-4D97-AF65-F5344CB8AC3E}">
        <p14:creationId xmlns:p14="http://schemas.microsoft.com/office/powerpoint/2010/main" val="40451778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ABCC6C2-E6E2-3E4B-85F0-E1BE35DEA1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Celebrity covers an increasingly wide remit: sportspeople, models, actors, musicians, reality TV stars, bloggers, influencers.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They can be accessed by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Celebrity gifting undertaken as part of PR.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Celebrity endorsement, which is a contractual arrangement within the wider marketing budget.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1BB88B-BEF6-7D4F-9D5B-A88782236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Celebrity Gifting and Endorsement</a:t>
            </a:r>
          </a:p>
        </p:txBody>
      </p:sp>
    </p:spTree>
    <p:extLst>
      <p:ext uri="{BB962C8B-B14F-4D97-AF65-F5344CB8AC3E}">
        <p14:creationId xmlns:p14="http://schemas.microsoft.com/office/powerpoint/2010/main" val="1629056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276CAE-D4B2-4267-BE42-B36C955F6DBC}"/>
              </a:ext>
            </a:extLst>
          </p:cNvPr>
          <p:cNvSpPr/>
          <p:nvPr/>
        </p:nvSpPr>
        <p:spPr>
          <a:xfrm>
            <a:off x="1325937" y="1882687"/>
            <a:ext cx="6450817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GB" sz="2400" b="1" i="0" u="none" kern="1200" baseline="0" dirty="0">
                <a:solidFill>
                  <a:schemeClr val="bg1"/>
                </a:solidFill>
                <a:effectLst/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Promoting Fashion / </a:t>
            </a:r>
            <a:r>
              <a:rPr lang="en-GB" sz="1600" b="0" i="0" u="none" kern="1200" baseline="0" dirty="0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Barbara Graham, </a:t>
            </a:r>
            <a:r>
              <a:rPr lang="en-GB" sz="1600" b="0" i="0" u="none" kern="1200" baseline="0" dirty="0" err="1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Caline</a:t>
            </a:r>
            <a:r>
              <a:rPr lang="en-GB" sz="1600" b="0" i="0" u="none" kern="1200" baseline="0" dirty="0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 </a:t>
            </a:r>
            <a:r>
              <a:rPr lang="en-GB" sz="1600" b="0" i="0" u="none" kern="1200" baseline="0" dirty="0" err="1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Anouti</a:t>
            </a:r>
            <a:endParaRPr lang="en-GB" sz="1600" b="0" i="0" u="sng" kern="1200" baseline="0" dirty="0">
              <a:solidFill>
                <a:schemeClr val="bg1"/>
              </a:solidFill>
              <a:effectLst/>
              <a:latin typeface="Noto Serif Regular" panose="02020600060500020200" pitchFamily="18" charset="0"/>
              <a:ea typeface="Noto Serif Regular" panose="02020600060500020200" pitchFamily="18" charset="0"/>
              <a:cs typeface="Noto Serif Regular" panose="02020600060500020200" pitchFamily="18" charset="0"/>
            </a:endParaRPr>
          </a:p>
          <a:p>
            <a:r>
              <a:rPr lang="en-GB" sz="2400" b="1" i="0" u="none" kern="1200" baseline="0" dirty="0">
                <a:solidFill>
                  <a:schemeClr val="bg1"/>
                </a:solidFill>
                <a:effectLst/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Chapter 5</a:t>
            </a:r>
          </a:p>
          <a:p>
            <a:endParaRPr lang="en-GB" sz="2400" b="1" i="0" u="none" kern="1200" baseline="0" dirty="0">
              <a:solidFill>
                <a:schemeClr val="bg1"/>
              </a:solidFill>
              <a:effectLst/>
              <a:latin typeface="Noto Sans Bold" panose="020B0502040504020204" pitchFamily="34" charset="0"/>
              <a:ea typeface="Noto Sans Bold" panose="020B0502040504020204" pitchFamily="34" charset="0"/>
              <a:cs typeface="Noto Sans Bold" panose="020B0502040504020204" pitchFamily="34" charset="0"/>
            </a:endParaRPr>
          </a:p>
          <a:p>
            <a:r>
              <a:rPr lang="en-GB" sz="2400" b="0" i="0" u="none" kern="1200" baseline="0" dirty="0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PR, Endorsement and Sponsorship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7320C56-B9C8-4B40-A187-753D3C78A9FA}"/>
              </a:ext>
            </a:extLst>
          </p:cNvPr>
          <p:cNvCxnSpPr>
            <a:cxnSpLocks/>
          </p:cNvCxnSpPr>
          <p:nvPr/>
        </p:nvCxnSpPr>
        <p:spPr>
          <a:xfrm>
            <a:off x="1378131" y="2399606"/>
            <a:ext cx="639862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6934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ABCC6C2-E6E2-3E4B-85F0-E1BE35DEA1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Celebrity gifting or unpaid endorsement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 celebrity is photographed in an item seemingly because they like it.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This may be luck, or happen via an engineered gifting strategy to a target list or individual.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brand must not imply in press releases that the celebrity bought the item, but simply that they like it or chose to wear it.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1BB88B-BEF6-7D4F-9D5B-A88782236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Celebrity Gifting and Endorsement</a:t>
            </a:r>
          </a:p>
        </p:txBody>
      </p:sp>
    </p:spTree>
    <p:extLst>
      <p:ext uri="{BB962C8B-B14F-4D97-AF65-F5344CB8AC3E}">
        <p14:creationId xmlns:p14="http://schemas.microsoft.com/office/powerpoint/2010/main" val="1381940309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ABCC6C2-E6E2-3E4B-85F0-E1BE35DEA1C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Celebrity endorsement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 contractual agreement between a brand and a celebrity to appear in public wearing the brand.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agreement will place the celebrity under certain restrictions, typically not to appear in rival brands.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Endorsements can cover one-off appearances in a brand such as appearing on a TV show.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B1BB88B-BEF6-7D4F-9D5B-A88782236B3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Celebrity Gifting and Endorsement</a:t>
            </a:r>
          </a:p>
        </p:txBody>
      </p:sp>
    </p:spTree>
    <p:extLst>
      <p:ext uri="{BB962C8B-B14F-4D97-AF65-F5344CB8AC3E}">
        <p14:creationId xmlns:p14="http://schemas.microsoft.com/office/powerpoint/2010/main" val="217294536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8DB3D08-6050-E149-8782-26E6687B549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Sponsorship deals are between two organizations, although they work like endorsement – there is an image transfer process between the two.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Sponsorship deals are entered by brands in the hope of reaching a much wider audience.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2014 global spend on sponsorship was US$53.3 billion.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2D2373A-1E67-CA45-86B1-9677C524CA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Sponsorship</a:t>
            </a:r>
          </a:p>
        </p:txBody>
      </p:sp>
    </p:spTree>
    <p:extLst>
      <p:ext uri="{BB962C8B-B14F-4D97-AF65-F5344CB8AC3E}">
        <p14:creationId xmlns:p14="http://schemas.microsoft.com/office/powerpoint/2010/main" val="3301621897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C8ED7078-63F6-8841-BC26-D6A7EDA985CF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Ambush marketing means deriving the same value as sponsorship without paying.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Common at major events.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800" dirty="0"/>
              <a:t>Viewers believe the ambushing brand is a sponsor.</a:t>
            </a:r>
          </a:p>
          <a:p>
            <a:endParaRPr lang="en-US" sz="18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F6BB413-F4F5-2D45-B8C0-2AEB9996879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7627" y="1942357"/>
            <a:ext cx="3854373" cy="2887375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C07E75E-E6C1-D54C-A2F7-6EE2D4F26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Stealth and Ambush Marketing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8087FBA-549A-9548-A9BE-1AD016188C26}"/>
              </a:ext>
            </a:extLst>
          </p:cNvPr>
          <p:cNvSpPr txBox="1"/>
          <p:nvPr/>
        </p:nvSpPr>
        <p:spPr>
          <a:xfrm>
            <a:off x="717627" y="5155660"/>
            <a:ext cx="38543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Benetton advert released to coincide with the 1992 Barcelona Olympics. 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4CCD6FA-0C58-411D-BA09-96FF2CF8EE68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1246722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609B5F9-1079-6E4A-8DB8-129ACA26C2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major disadvantage with PR remains lack of control; celebrities can fall from grace, films and TV series flop.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Bad publicity at least gets consumers talking about the brand.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072385-970C-9E49-8778-15596F106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any Publicity Good Publicity?</a:t>
            </a:r>
          </a:p>
        </p:txBody>
      </p:sp>
    </p:spTree>
    <p:extLst>
      <p:ext uri="{BB962C8B-B14F-4D97-AF65-F5344CB8AC3E}">
        <p14:creationId xmlns:p14="http://schemas.microsoft.com/office/powerpoint/2010/main" val="757490613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609B5F9-1079-6E4A-8DB8-129ACA26C22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Crisis management: reactive PR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If a brand is negatively affected they need to seek reactive PR. Either: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Cite the heritage of the brand, distance the brand from what has happened and seek to gain more positive press.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 err="1"/>
              <a:t>Apologise</a:t>
            </a:r>
            <a:r>
              <a:rPr lang="en-US" dirty="0"/>
              <a:t>, be honest and transparent, refer to corporate values and seek to improve.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D072385-970C-9E49-8778-15596F106A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any Publicity Good Publicity?</a:t>
            </a:r>
          </a:p>
        </p:txBody>
      </p:sp>
    </p:spTree>
    <p:extLst>
      <p:ext uri="{BB962C8B-B14F-4D97-AF65-F5344CB8AC3E}">
        <p14:creationId xmlns:p14="http://schemas.microsoft.com/office/powerpoint/2010/main" val="3348297231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6B22E40-51FF-BC49-808F-2A1EABA29B1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 is afforded more credibility than advertising. Although time-consuming, coverage may be free or low cost.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Celebrity gifting and endorsement are effective tools in fashion. The term celebrity is widening.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There is increasing use of interactive events to engage the consumer, and the value of influencers with engaged followers is rising.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disadvantage of PR is lack of control. Be prepared for reactive PR if negative press arises.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4BD8ED-F421-674E-B811-58BFA210A2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2665224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D15E2319-9B95-684A-9229-EA2402E703F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Gain and maintain online and offline publicity.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Raise the profile of new and existing brands among fashion media and influencers.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Implement third-party techniques such as product placement, celebrity endorsement and sponsorship.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Manage bad publicity. 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3AD68C1-88F4-684B-B47E-A101562222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327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35FB6D9C-2417-DF44-8B66-D7C74AA9832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4 Cs of Communication (Fill, 2013) </a:t>
            </a: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03719C0-8C25-B649-9FB9-B33D6701EA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Theories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988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6DED656D-5340-F843-94EB-7EC723A2CC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Prospective stockists, investors and potential consumers will seek out evidence of respected third-party interest in a brand.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 is a much cheaper (even free) route to exposure for brands than advertising.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 can also extend the life of more expensive tools such as advertising and sales promotions.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7EFD72-EA7D-7444-B1BD-62F629EA7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 for Fashion: An Overview</a:t>
            </a:r>
          </a:p>
        </p:txBody>
      </p:sp>
    </p:spTree>
    <p:extLst>
      <p:ext uri="{BB962C8B-B14F-4D97-AF65-F5344CB8AC3E}">
        <p14:creationId xmlns:p14="http://schemas.microsoft.com/office/powerpoint/2010/main" val="1093078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6DED656D-5340-F843-94EB-7EC723A2CC0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The tools of PR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Online and offline editorial publicity.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Product placement.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Celebrity seeding via gifting.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Event management including press days.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Publicity stunts and buzz marketing.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Seeding brands with influencers and bloggers.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7EFD72-EA7D-7444-B1BD-62F629EA7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 for Fashion: An Overview</a:t>
            </a:r>
          </a:p>
        </p:txBody>
      </p:sp>
    </p:spTree>
    <p:extLst>
      <p:ext uri="{BB962C8B-B14F-4D97-AF65-F5344CB8AC3E}">
        <p14:creationId xmlns:p14="http://schemas.microsoft.com/office/powerpoint/2010/main" val="7344671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6DED656D-5340-F843-94EB-7EC723A2CC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6"/>
            <a:ext cx="6858000" cy="3945602"/>
          </a:xfrm>
        </p:spPr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 teams support the tools by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Developing relationships with editors.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Arranging </a:t>
            </a:r>
            <a:r>
              <a:rPr lang="en-GB" dirty="0" err="1"/>
              <a:t>lookbooks</a:t>
            </a:r>
            <a:r>
              <a:rPr lang="en-GB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Writing press releases and copy.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Advising on celebrities for gifting purposes.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Organizing events and press days.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Organizing guest lists for trade fairs/catwalk shows.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Updating and monitoring press coverage.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Researching influencers/bloggers.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57EFD72-EA7D-7444-B1BD-62F629EA7C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 for Fashion: An Overview</a:t>
            </a:r>
          </a:p>
        </p:txBody>
      </p:sp>
    </p:spTree>
    <p:extLst>
      <p:ext uri="{BB962C8B-B14F-4D97-AF65-F5344CB8AC3E}">
        <p14:creationId xmlns:p14="http://schemas.microsoft.com/office/powerpoint/2010/main" val="169118149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BD3F87-A578-3942-A868-8C9CF669EE51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5029200" y="1825625"/>
            <a:ext cx="2968521" cy="4351338"/>
          </a:xfrm>
        </p:spPr>
        <p:txBody>
          <a:bodyPr>
            <a:normAutofit/>
          </a:bodyPr>
          <a:lstStyle/>
          <a:p>
            <a:r>
              <a:rPr lang="en-GB" sz="1800" dirty="0"/>
              <a:t>Fill’s 4 Cs framework (2013) summarizes the key characteristics of PR as a communications tool.</a:t>
            </a:r>
          </a:p>
          <a:p>
            <a:pPr marL="0" indent="0">
              <a:buNone/>
            </a:pPr>
            <a:endParaRPr lang="en-US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58007A1-6F5E-024E-8340-D21EDB2A3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 Credibility: Advantages and Disadvantages of PR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69F8777-9833-6241-9F7E-B92301A305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3949127"/>
              </p:ext>
            </p:extLst>
          </p:nvPr>
        </p:nvGraphicFramePr>
        <p:xfrm>
          <a:off x="1126824" y="1825625"/>
          <a:ext cx="3882921" cy="4086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0379">
                  <a:extLst>
                    <a:ext uri="{9D8B030D-6E8A-4147-A177-3AD203B41FA5}">
                      <a16:colId xmlns:a16="http://schemas.microsoft.com/office/drawing/2014/main" val="331900958"/>
                    </a:ext>
                  </a:extLst>
                </a:gridCol>
                <a:gridCol w="922542">
                  <a:extLst>
                    <a:ext uri="{9D8B030D-6E8A-4147-A177-3AD203B41FA5}">
                      <a16:colId xmlns:a16="http://schemas.microsoft.com/office/drawing/2014/main" val="2925414347"/>
                    </a:ext>
                  </a:extLst>
                </a:gridCol>
              </a:tblGrid>
              <a:tr h="38552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Communications</a:t>
                      </a:r>
                      <a:endParaRPr lang="en-US" sz="1000" dirty="0">
                        <a:solidFill>
                          <a:schemeClr val="tx1"/>
                        </a:solidFill>
                        <a:latin typeface="Noto Sans" panose="020B0502040504020204" pitchFamily="34" charset="0"/>
                        <a:ea typeface="Noto Sans" panose="020B0502040504020204" pitchFamily="34" charset="0"/>
                        <a:cs typeface="Noto Sans" panose="020B0502040504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Public relations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401236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Ability to deliver a personal message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013442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Ability to reach a large audience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Medium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599575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Level of interaction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363611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Credibility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Noto Sans" panose="020B0502040504020204" pitchFamily="34" charset="0"/>
                        <a:ea typeface="Noto Sans" panose="020B0502040504020204" pitchFamily="34" charset="0"/>
                        <a:cs typeface="Noto Sans" panose="020B0502040504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039209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Given by the target audience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High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855664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Cost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Noto Sans" panose="020B0502040504020204" pitchFamily="34" charset="0"/>
                        <a:ea typeface="Noto Sans" panose="020B0502040504020204" pitchFamily="34" charset="0"/>
                        <a:cs typeface="Noto Sans" panose="020B0502040504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637841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Absolute costs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656854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Cost per contact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700986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Wastage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High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90775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Size of investment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621070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Control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Noto Sans" panose="020B0502040504020204" pitchFamily="34" charset="0"/>
                        <a:ea typeface="Noto Sans" panose="020B0502040504020204" pitchFamily="34" charset="0"/>
                        <a:cs typeface="Noto Sans" panose="020B0502040504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777318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Ability to target particular audiences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2518521"/>
                  </a:ext>
                </a:extLst>
              </a:tr>
              <a:tr h="385520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Ability to adjust tool as circumstances change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6438997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EEA95550-F02B-4DEA-9CE1-9EB2A66D6FFC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39995552"/>
      </p:ext>
    </p:extLst>
  </p:cSld>
  <p:clrMapOvr>
    <a:masterClrMapping/>
  </p:clrMapOvr>
</p:sld>
</file>

<file path=ppt/theme/theme1.xml><?xml version="1.0" encoding="utf-8"?>
<a:theme xmlns:a="http://schemas.openxmlformats.org/drawingml/2006/main" name="LKP Opener - blank">
  <a:themeElements>
    <a:clrScheme name="LKP">
      <a:dk1>
        <a:srgbClr val="000000"/>
      </a:dk1>
      <a:lt1>
        <a:srgbClr val="FFFFFF"/>
      </a:lt1>
      <a:dk2>
        <a:srgbClr val="000000"/>
      </a:dk2>
      <a:lt2>
        <a:srgbClr val="E7E6E6"/>
      </a:lt2>
      <a:accent1>
        <a:srgbClr val="FF2600"/>
      </a:accent1>
      <a:accent2>
        <a:srgbClr val="FF2600"/>
      </a:accent2>
      <a:accent3>
        <a:srgbClr val="FF2600"/>
      </a:accent3>
      <a:accent4>
        <a:srgbClr val="FF2600"/>
      </a:accent4>
      <a:accent5>
        <a:srgbClr val="FF2600"/>
      </a:accent5>
      <a:accent6>
        <a:srgbClr val="FF2600"/>
      </a:accent6>
      <a:hlink>
        <a:srgbClr val="919191"/>
      </a:hlink>
      <a:folHlink>
        <a:srgbClr val="CACACA"/>
      </a:folHlink>
    </a:clrScheme>
    <a:fontScheme name="LKP">
      <a:majorFont>
        <a:latin typeface="Noto Sans Bold"/>
        <a:ea typeface=""/>
        <a:cs typeface=""/>
      </a:majorFont>
      <a:minorFont>
        <a:latin typeface="Noto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" id="{32D5E2B8-4FFE-F545-9176-508ADD67CB81}" vid="{4DFCEF36-CF80-1F46-9CDE-9CE2C245CA39}"/>
    </a:ext>
  </a:extLst>
</a:theme>
</file>

<file path=ppt/theme/theme2.xml><?xml version="1.0" encoding="utf-8"?>
<a:theme xmlns:a="http://schemas.openxmlformats.org/drawingml/2006/main" name="LKP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E7E6E6"/>
      </a:lt2>
      <a:accent1>
        <a:srgbClr val="D7222A"/>
      </a:accent1>
      <a:accent2>
        <a:srgbClr val="FF2600"/>
      </a:accent2>
      <a:accent3>
        <a:srgbClr val="FF2600"/>
      </a:accent3>
      <a:accent4>
        <a:srgbClr val="FF2600"/>
      </a:accent4>
      <a:accent5>
        <a:srgbClr val="FF2600"/>
      </a:accent5>
      <a:accent6>
        <a:srgbClr val="FF2600"/>
      </a:accent6>
      <a:hlink>
        <a:srgbClr val="919191"/>
      </a:hlink>
      <a:folHlink>
        <a:srgbClr val="CACAC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" id="{32D5E2B8-4FFE-F545-9176-508ADD67CB81}" vid="{7E6DB49D-2E34-2143-8B6F-A49F30623E4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927</TotalTime>
  <Words>2008</Words>
  <Application>Microsoft Macintosh PowerPoint</Application>
  <PresentationFormat>On-screen Show (4:3)</PresentationFormat>
  <Paragraphs>212</Paragraphs>
  <Slides>36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36</vt:i4>
      </vt:variant>
    </vt:vector>
  </HeadingPairs>
  <TitlesOfParts>
    <vt:vector size="43" baseType="lpstr">
      <vt:lpstr>Arial</vt:lpstr>
      <vt:lpstr>Noto Serif Regular</vt:lpstr>
      <vt:lpstr>Noto Serif</vt:lpstr>
      <vt:lpstr>Noto Sans</vt:lpstr>
      <vt:lpstr>Noto Sans Bold</vt:lpstr>
      <vt:lpstr>LKP Opener - blank</vt:lpstr>
      <vt:lpstr>LKP</vt:lpstr>
      <vt:lpstr>PowerPoint Presentation</vt:lpstr>
      <vt:lpstr>PowerPoint Presentation</vt:lpstr>
      <vt:lpstr>PowerPoint Presentation</vt:lpstr>
      <vt:lpstr>Objectives </vt:lpstr>
      <vt:lpstr>Key Theories </vt:lpstr>
      <vt:lpstr>PR for Fashion: An Overview</vt:lpstr>
      <vt:lpstr>PR for Fashion: An Overview</vt:lpstr>
      <vt:lpstr>PR for Fashion: An Overview</vt:lpstr>
      <vt:lpstr>PR Credibility: Advantages and Disadvantages of PR</vt:lpstr>
      <vt:lpstr>PR Credibility: Advantages and Disadvantages of PR</vt:lpstr>
      <vt:lpstr>PR Credibility: Advantages and Disadvantages of PR</vt:lpstr>
      <vt:lpstr>Editorial Coverage</vt:lpstr>
      <vt:lpstr>Editorial Coverage</vt:lpstr>
      <vt:lpstr>Editorial Coverage</vt:lpstr>
      <vt:lpstr>How Brands and Retailers Achieve Editorial Coverage</vt:lpstr>
      <vt:lpstr>How Brands and Retailers Achieve Editorial Coverage</vt:lpstr>
      <vt:lpstr>How Brands and Retailers Achieve Editorial Coverage</vt:lpstr>
      <vt:lpstr>How Brands and Retailers Achieve Editorial Coverage</vt:lpstr>
      <vt:lpstr>How Brands and Retailers Achieve Editorial Coverage</vt:lpstr>
      <vt:lpstr>How Brands and Retailers Achieve Editorial Coverage</vt:lpstr>
      <vt:lpstr>How Brands and Retailers Achieve Editorial Coverage</vt:lpstr>
      <vt:lpstr>Events Management</vt:lpstr>
      <vt:lpstr>Events Management</vt:lpstr>
      <vt:lpstr>Events Management</vt:lpstr>
      <vt:lpstr>Events Management</vt:lpstr>
      <vt:lpstr>Publicity Stunts and Buzz Marketing</vt:lpstr>
      <vt:lpstr>Product Placement</vt:lpstr>
      <vt:lpstr>Product Placement</vt:lpstr>
      <vt:lpstr>Celebrity Gifting and Endorsement</vt:lpstr>
      <vt:lpstr>Celebrity Gifting and Endorsement</vt:lpstr>
      <vt:lpstr>Celebrity Gifting and Endorsement</vt:lpstr>
      <vt:lpstr>Sponsorship</vt:lpstr>
      <vt:lpstr>Stealth and Ambush Marketing</vt:lpstr>
      <vt:lpstr>Is any Publicity Good Publicity?</vt:lpstr>
      <vt:lpstr>Is any Publicity Good Publicity?</vt:lpstr>
      <vt:lpstr>Key Points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Coco</dc:creator>
  <cp:lastModifiedBy>Freelance2</cp:lastModifiedBy>
  <cp:revision>83</cp:revision>
  <dcterms:created xsi:type="dcterms:W3CDTF">2018-05-18T09:22:04Z</dcterms:created>
  <dcterms:modified xsi:type="dcterms:W3CDTF">2018-11-19T16:00:06Z</dcterms:modified>
</cp:coreProperties>
</file>