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  <p:sldMasterId id="2147483679" r:id="rId2"/>
  </p:sldMasterIdLst>
  <p:notesMasterIdLst>
    <p:notesMasterId r:id="rId29"/>
  </p:notesMasterIdLst>
  <p:handoutMasterIdLst>
    <p:handoutMasterId r:id="rId30"/>
  </p:handoutMasterIdLst>
  <p:sldIdLst>
    <p:sldId id="257" r:id="rId3"/>
    <p:sldId id="265" r:id="rId4"/>
    <p:sldId id="263" r:id="rId5"/>
    <p:sldId id="260" r:id="rId6"/>
    <p:sldId id="264" r:id="rId7"/>
    <p:sldId id="258" r:id="rId8"/>
    <p:sldId id="266" r:id="rId9"/>
    <p:sldId id="262" r:id="rId10"/>
    <p:sldId id="284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Noto Sans" panose="020B0502040504090204" pitchFamily="34" charset="0"/>
      <p:regular r:id="rId35"/>
      <p:bold r:id="rId36"/>
      <p:italic r:id="rId37"/>
      <p:boldItalic r:id="rId38"/>
    </p:embeddedFont>
    <p:embeddedFont>
      <p:font typeface="Noto Sans Bold" panose="020B0802040504090204" pitchFamily="34" charset="0"/>
      <p:bold r:id="rId39"/>
      <p:italic r:id="rId40"/>
      <p:boldItalic r:id="rId41"/>
    </p:embeddedFont>
    <p:embeddedFont>
      <p:font typeface="Noto Serif" panose="02020600060500020200" pitchFamily="18" charset="0"/>
      <p:regular r:id="rId42"/>
      <p:bold r:id="rId43"/>
      <p:italic r:id="rId44"/>
      <p:boldItalic r:id="rId45"/>
    </p:embeddedFont>
    <p:embeddedFont>
      <p:font typeface="Noto Serif Regular" panose="02020600060500020200" pitchFamily="18" charset="0"/>
      <p:regular r:id="rId46"/>
      <p:bold r:id="rId47"/>
      <p:italic r:id="rId48"/>
      <p:boldItalic r:id="rId4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Opener" id="{634E0027-A025-B34B-A7D8-FE60DBD4F496}">
          <p14:sldIdLst>
            <p14:sldId id="257"/>
            <p14:sldId id="265"/>
            <p14:sldId id="263"/>
          </p14:sldIdLst>
        </p14:section>
        <p14:section name="Main presentation" id="{06B637CD-49DF-7D41-8727-FB255F7E1D17}">
          <p14:sldIdLst>
            <p14:sldId id="260"/>
            <p14:sldId id="264"/>
            <p14:sldId id="258"/>
            <p14:sldId id="266"/>
            <p14:sldId id="262"/>
            <p14:sldId id="284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  <p14:sldId id="279"/>
            <p14:sldId id="280"/>
            <p14:sldId id="281"/>
            <p14:sldId id="282"/>
            <p14:sldId id="28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01" autoAdjust="0"/>
    <p:restoredTop sz="86401" autoAdjust="0"/>
  </p:normalViewPr>
  <p:slideViewPr>
    <p:cSldViewPr snapToGrid="0" snapToObjects="1">
      <p:cViewPr varScale="1">
        <p:scale>
          <a:sx n="131" d="100"/>
          <a:sy n="131" d="100"/>
        </p:scale>
        <p:origin x="2080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121" d="100"/>
          <a:sy n="121" d="100"/>
        </p:scale>
        <p:origin x="493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9.fntdata"/><Relationship Id="rId21" Type="http://schemas.openxmlformats.org/officeDocument/2006/relationships/slide" Target="slides/slide19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font" Target="fonts/font17.fntdata"/><Relationship Id="rId50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font" Target="fonts/font15.fntdata"/><Relationship Id="rId53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1.fntdata"/><Relationship Id="rId44" Type="http://schemas.openxmlformats.org/officeDocument/2006/relationships/font" Target="fonts/font14.fntdata"/><Relationship Id="rId52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48" Type="http://schemas.openxmlformats.org/officeDocument/2006/relationships/font" Target="fonts/font18.fntdata"/><Relationship Id="rId8" Type="http://schemas.openxmlformats.org/officeDocument/2006/relationships/slide" Target="slides/slide6.xml"/><Relationship Id="rId51" Type="http://schemas.openxmlformats.org/officeDocument/2006/relationships/viewProps" Target="view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font" Target="fonts/font16.fntdata"/><Relationship Id="rId20" Type="http://schemas.openxmlformats.org/officeDocument/2006/relationships/slide" Target="slides/slide18.xml"/><Relationship Id="rId41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6.fntdata"/><Relationship Id="rId49" Type="http://schemas.openxmlformats.org/officeDocument/2006/relationships/font" Target="fonts/font19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61BBD16-9390-E245-B599-DB7805A7609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Noto Serif Regular" panose="02020600060500020200" pitchFamily="18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F74A5E-51D0-DA47-9267-B00488F3A55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82BC70-1A8A-924A-9322-E9905D25E45E}" type="datetimeFigureOut">
              <a:rPr lang="en-GB" smtClean="0">
                <a:latin typeface="Noto Serif Regular" panose="02020600060500020200" pitchFamily="18" charset="0"/>
              </a:rPr>
              <a:t>19/11/2018</a:t>
            </a:fld>
            <a:endParaRPr lang="en-GB" dirty="0">
              <a:latin typeface="Noto Serif Regular" panose="02020600060500020200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A03C31E-AA60-9B4F-9137-678D6E61CC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Noto Serif Regular" panose="02020600060500020200" pitchFamily="18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1E84A8-9E99-AF4B-849B-7F29D695A6E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92B425-1EF6-E542-BDB1-09A7975C6C8F}" type="slidenum">
              <a:rPr lang="en-GB" smtClean="0">
                <a:latin typeface="Noto Serif Regular" panose="02020600060500020200" pitchFamily="18" charset="0"/>
              </a:rPr>
              <a:t>‹#›</a:t>
            </a:fld>
            <a:endParaRPr lang="en-GB" dirty="0">
              <a:latin typeface="Noto Serif Regular" panose="02020600060500020200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991053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Noto Serif Regular" panose="02020600060500020200" pitchFamily="18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Noto Serif Regular" panose="02020600060500020200" pitchFamily="18" charset="0"/>
              </a:defRPr>
            </a:lvl1pPr>
          </a:lstStyle>
          <a:p>
            <a:fld id="{D324FD79-6B2A-644E-8376-13E9D55BEA79}" type="datetimeFigureOut">
              <a:rPr lang="en-GB" smtClean="0"/>
              <a:pPr/>
              <a:t>19/11/2018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Noto Serif Regular" panose="02020600060500020200" pitchFamily="18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Noto Serif Regular" panose="02020600060500020200" pitchFamily="18" charset="0"/>
              </a:defRPr>
            </a:lvl1pPr>
          </a:lstStyle>
          <a:p>
            <a:fld id="{8B24B74A-A0CD-7E4D-8421-FB6C579B2AF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96861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Noto Serif Regular" panose="02020600060500020200" pitchFamily="18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Noto Serif Regular" panose="02020600060500020200" pitchFamily="18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Noto Serif Regular" panose="02020600060500020200" pitchFamily="18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Noto Serif Regular" panose="02020600060500020200" pitchFamily="18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Noto Serif Regular" panose="02020600060500020200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KP Opener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C16B644-1F34-2C42-A8F2-103528404B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54753" y="1495618"/>
            <a:ext cx="2234494" cy="2348409"/>
          </a:xfrm>
          <a:prstGeom prst="rect">
            <a:avLst/>
          </a:prstGeom>
        </p:spPr>
      </p:pic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6A28B207-9819-459E-8362-DBDC34ECBD9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28481" y="3879319"/>
            <a:ext cx="8240151" cy="143668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75000"/>
              </a:lnSpc>
              <a:spcBef>
                <a:spcPts val="0"/>
              </a:spcBef>
              <a:buNone/>
              <a:defRPr sz="6000" b="1" i="0" baseline="0">
                <a:solidFill>
                  <a:schemeClr val="bg1"/>
                </a:solidFill>
                <a:latin typeface="Noto Sans" panose="020B0502040504020204" pitchFamily="34" charset="0"/>
              </a:defRPr>
            </a:lvl1pPr>
            <a:lvl2pPr marL="342900" indent="0">
              <a:buNone/>
              <a:defRPr b="1" i="0" baseline="0">
                <a:solidFill>
                  <a:schemeClr val="bg1"/>
                </a:solidFill>
                <a:latin typeface="Noto Sans" panose="020B0502040504020204" pitchFamily="34" charset="0"/>
              </a:defRPr>
            </a:lvl2pPr>
            <a:lvl3pPr marL="685800" indent="0">
              <a:buNone/>
              <a:defRPr b="1" i="0" baseline="0">
                <a:solidFill>
                  <a:schemeClr val="bg1"/>
                </a:solidFill>
                <a:latin typeface="Noto Sans" panose="020B0502040504020204" pitchFamily="34" charset="0"/>
              </a:defRPr>
            </a:lvl3pPr>
            <a:lvl4pPr marL="1028700" indent="0">
              <a:buNone/>
              <a:defRPr b="1" i="0" baseline="0">
                <a:solidFill>
                  <a:schemeClr val="bg1"/>
                </a:solidFill>
                <a:latin typeface="Noto Sans" panose="020B0502040504020204" pitchFamily="34" charset="0"/>
              </a:defRPr>
            </a:lvl4pPr>
            <a:lvl5pPr marL="1371600" indent="0">
              <a:buNone/>
              <a:defRPr b="1" i="0" baseline="0">
                <a:solidFill>
                  <a:schemeClr val="bg1"/>
                </a:solidFill>
                <a:latin typeface="Noto Sans" panose="020B0502040504020204" pitchFamily="34" charset="0"/>
              </a:defRPr>
            </a:lvl5pPr>
          </a:lstStyle>
          <a:p>
            <a:pPr lvl="0"/>
            <a:r>
              <a:rPr lang="en-US" dirty="0"/>
              <a:t>+</a:t>
            </a:r>
            <a:br>
              <a:rPr lang="en-US" dirty="0"/>
            </a:br>
            <a:r>
              <a:rPr lang="en-US" dirty="0"/>
              <a:t>Master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1853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KP - 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A01BE22-836E-E640-910F-49DD60132E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482021" y="462844"/>
            <a:ext cx="4146101" cy="5446889"/>
          </a:xfrm>
          <a:prstGeom prst="rect">
            <a:avLst/>
          </a:prstGeom>
        </p:spPr>
        <p:txBody>
          <a:bodyPr anchor="ctr" anchorCtr="0"/>
          <a:lstStyle/>
          <a:p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114B39B-D3F1-7B4F-9FD9-0808A3AC299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76550" y="6327948"/>
            <a:ext cx="3390900" cy="165100"/>
          </a:xfrm>
          <a:prstGeom prst="rect">
            <a:avLst/>
          </a:prstGeom>
        </p:spPr>
      </p:pic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794863B-50CC-E54A-BEDD-3AEDA8BC6B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8651" y="6356352"/>
            <a:ext cx="7505699" cy="26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t">
              <a:defRPr sz="1000" b="0" i="0" baseline="0">
                <a:solidFill>
                  <a:schemeClr val="accent1"/>
                </a:solidFill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</p:spTree>
    <p:extLst>
      <p:ext uri="{BB962C8B-B14F-4D97-AF65-F5344CB8AC3E}">
        <p14:creationId xmlns:p14="http://schemas.microsoft.com/office/powerpoint/2010/main" val="273032686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KP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ACAC7E-E9C7-3A43-8D4C-164579CCE2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8651" y="6356352"/>
            <a:ext cx="7505699" cy="26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t">
              <a:defRPr sz="1000" b="0" i="0" baseline="0">
                <a:solidFill>
                  <a:schemeClr val="accent1"/>
                </a:solidFill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</p:spTree>
    <p:extLst>
      <p:ext uri="{BB962C8B-B14F-4D97-AF65-F5344CB8AC3E}">
        <p14:creationId xmlns:p14="http://schemas.microsoft.com/office/powerpoint/2010/main" val="1149289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KP Opener -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A01BE22-836E-E640-910F-49DD60132E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482021" y="462844"/>
            <a:ext cx="4146101" cy="5446889"/>
          </a:xfrm>
          <a:prstGeom prst="rect">
            <a:avLst/>
          </a:prstGeom>
        </p:spPr>
        <p:txBody>
          <a:bodyPr anchor="ctr" anchorCtr="0"/>
          <a:lstStyle>
            <a:lvl1pPr>
              <a:defRPr b="0" i="0">
                <a:latin typeface="Noto Serif Regular" panose="02020600060500020200" pitchFamily="18" charset="0"/>
              </a:defRPr>
            </a:lvl1pPr>
          </a:lstStyle>
          <a:p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114B39B-D3F1-7B4F-9FD9-0808A3AC299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76550" y="6327948"/>
            <a:ext cx="3390900" cy="16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063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KP Opener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7F47826-711D-E342-943F-80A9BE122F91}"/>
              </a:ext>
            </a:extLst>
          </p:cNvPr>
          <p:cNvCxnSpPr>
            <a:cxnSpLocks/>
          </p:cNvCxnSpPr>
          <p:nvPr userDrawn="1"/>
        </p:nvCxnSpPr>
        <p:spPr>
          <a:xfrm>
            <a:off x="1378131" y="2399606"/>
            <a:ext cx="6398623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2CC637DC-015D-8744-8A57-162F14DC89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76550" y="6327948"/>
            <a:ext cx="3390900" cy="1651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6EE80FF-F87E-481E-89F2-64D176B83558}"/>
              </a:ext>
            </a:extLst>
          </p:cNvPr>
          <p:cNvSpPr/>
          <p:nvPr userDrawn="1"/>
        </p:nvSpPr>
        <p:spPr>
          <a:xfrm>
            <a:off x="1325937" y="1882687"/>
            <a:ext cx="6450817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GB" sz="2400" b="1" i="0" u="none" kern="1200" baseline="0" dirty="0">
                <a:solidFill>
                  <a:schemeClr val="bg1"/>
                </a:solidFill>
                <a:effectLst/>
                <a:latin typeface="Noto Sans Bold" panose="020B0502040504020204" pitchFamily="34" charset="0"/>
                <a:ea typeface="Noto Sans Bold" panose="020B0502040504020204" pitchFamily="34" charset="0"/>
                <a:cs typeface="Noto Sans Bold" panose="020B0502040504020204" pitchFamily="34" charset="0"/>
              </a:rPr>
              <a:t>Book Title / </a:t>
            </a:r>
            <a:r>
              <a:rPr lang="en-GB" sz="1600" b="0" i="0" u="none" kern="1200" baseline="0" dirty="0">
                <a:solidFill>
                  <a:schemeClr val="bg1"/>
                </a:solidFill>
                <a:effectLst/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Author(s)</a:t>
            </a:r>
            <a:endParaRPr lang="en-GB" sz="1600" b="0" i="0" u="sng" kern="1200" baseline="0" dirty="0">
              <a:solidFill>
                <a:schemeClr val="bg1"/>
              </a:solidFill>
              <a:effectLst/>
              <a:latin typeface="Noto Serif Regular" panose="02020600060500020200" pitchFamily="18" charset="0"/>
              <a:ea typeface="Noto Serif Regular" panose="02020600060500020200" pitchFamily="18" charset="0"/>
              <a:cs typeface="Noto Serif Regular" panose="02020600060500020200" pitchFamily="18" charset="0"/>
            </a:endParaRPr>
          </a:p>
          <a:p>
            <a:r>
              <a:rPr lang="en-GB" sz="2400" b="1" i="0" u="none" kern="1200" baseline="0" dirty="0">
                <a:solidFill>
                  <a:schemeClr val="bg1"/>
                </a:solidFill>
                <a:effectLst/>
                <a:latin typeface="Noto Sans Bold" panose="020B0502040504020204" pitchFamily="34" charset="0"/>
                <a:ea typeface="Noto Sans Bold" panose="020B0502040504020204" pitchFamily="34" charset="0"/>
                <a:cs typeface="Noto Sans Bold" panose="020B0502040504020204" pitchFamily="34" charset="0"/>
              </a:rPr>
              <a:t>Chapter X</a:t>
            </a:r>
          </a:p>
          <a:p>
            <a:endParaRPr lang="en-GB" sz="2400" b="1" i="0" u="none" kern="1200" baseline="0" dirty="0">
              <a:solidFill>
                <a:schemeClr val="bg1"/>
              </a:solidFill>
              <a:effectLst/>
              <a:latin typeface="Noto Sans Bold" panose="020B0502040504020204" pitchFamily="34" charset="0"/>
              <a:ea typeface="Noto Sans Bold" panose="020B0502040504020204" pitchFamily="34" charset="0"/>
              <a:cs typeface="Noto Sans Bold" panose="020B0502040504020204" pitchFamily="34" charset="0"/>
            </a:endParaRPr>
          </a:p>
          <a:p>
            <a:r>
              <a:rPr lang="en-GB" sz="2400" b="0" i="0" u="none" kern="1200" baseline="0" dirty="0">
                <a:solidFill>
                  <a:schemeClr val="bg1"/>
                </a:solidFill>
                <a:effectLst/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Book chapter title</a:t>
            </a:r>
          </a:p>
        </p:txBody>
      </p:sp>
    </p:spTree>
    <p:extLst>
      <p:ext uri="{BB962C8B-B14F-4D97-AF65-F5344CB8AC3E}">
        <p14:creationId xmlns:p14="http://schemas.microsoft.com/office/powerpoint/2010/main" val="2031113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er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E820E1F-9AA7-469C-9563-93A2EB0D74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76550" y="6327948"/>
            <a:ext cx="3390900" cy="16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454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KP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C6B4327-24F0-694A-BFF6-B447197051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1881266"/>
            <a:ext cx="6858000" cy="3376534"/>
          </a:xfrm>
        </p:spPr>
        <p:txBody>
          <a:bodyPr/>
          <a:lstStyle>
            <a:lvl1pPr marL="0" indent="0" algn="l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2FEE73CD-B2FA-9A41-9C6B-787A69DB737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 i="0"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DAC51A8-6E08-4CA2-BC27-AB65F1DD69F8}"/>
              </a:ext>
            </a:extLst>
          </p:cNvPr>
          <p:cNvCxnSpPr>
            <a:cxnSpLocks/>
          </p:cNvCxnSpPr>
          <p:nvPr userDrawn="1"/>
        </p:nvCxnSpPr>
        <p:spPr>
          <a:xfrm>
            <a:off x="1146279" y="1753849"/>
            <a:ext cx="68514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1">
            <a:extLst>
              <a:ext uri="{FF2B5EF4-FFF2-40B4-BE49-F238E27FC236}">
                <a16:creationId xmlns:a16="http://schemas.microsoft.com/office/drawing/2014/main" id="{0CD6B41C-DA7B-4AAE-9A36-34C5016B7B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279" y="365126"/>
            <a:ext cx="6851442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27004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KP Title al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AC6473-5CA7-4A9B-841F-02DA886A8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91A425-62DA-4D13-B06F-D89DEACC1C1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1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/>
              <a:t>/ CH Chapter name</a:t>
            </a: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79CBB8F-98D2-4B75-B05B-D340256E1EE5}"/>
              </a:ext>
            </a:extLst>
          </p:cNvPr>
          <p:cNvCxnSpPr>
            <a:cxnSpLocks/>
          </p:cNvCxnSpPr>
          <p:nvPr userDrawn="1"/>
        </p:nvCxnSpPr>
        <p:spPr>
          <a:xfrm>
            <a:off x="1146279" y="1753849"/>
            <a:ext cx="68514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7340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LKP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D5CC90-CA7E-C240-8E12-BD79C3C3B2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71FEAB-5278-8B44-A4FC-A40E9D0DCC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46279" y="1825625"/>
            <a:ext cx="3300216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4D6252-6ABE-DB48-A64F-7F73652A5E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91529" y="1825625"/>
            <a:ext cx="3306192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7BB75C-4A6E-CB43-B4F2-56D7870AF3C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 i="0"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0C2A2DD-6A4D-4D99-9F36-6D56847E4102}"/>
              </a:ext>
            </a:extLst>
          </p:cNvPr>
          <p:cNvCxnSpPr>
            <a:cxnSpLocks/>
          </p:cNvCxnSpPr>
          <p:nvPr userDrawn="1"/>
        </p:nvCxnSpPr>
        <p:spPr>
          <a:xfrm>
            <a:off x="1146279" y="1753849"/>
            <a:ext cx="68514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76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LK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11514B-FFAC-6249-989C-E0119B0DA6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1738" y="365126"/>
            <a:ext cx="6835516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AE352D-41FA-A945-8FD7-89F593AC75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61738" y="1857377"/>
            <a:ext cx="3272803" cy="647698"/>
          </a:xfrm>
        </p:spPr>
        <p:txBody>
          <a:bodyPr anchor="b"/>
          <a:lstStyle>
            <a:lvl1pPr marL="0" indent="0">
              <a:buNone/>
              <a:defRPr sz="1800" b="1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1D74FF-C658-6F4C-AADF-C27FEE3C55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61738" y="2615783"/>
            <a:ext cx="3272803" cy="357387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BE311A9-F84C-9C42-971E-359F83C5BA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709459" y="1857377"/>
            <a:ext cx="3287794" cy="647697"/>
          </a:xfrm>
        </p:spPr>
        <p:txBody>
          <a:bodyPr anchor="b"/>
          <a:lstStyle>
            <a:lvl1pPr marL="0" indent="0">
              <a:buNone/>
              <a:defRPr sz="1800" b="1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40427A3-357D-DB41-9FA2-3F655E60E8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709459" y="2615783"/>
            <a:ext cx="3287794" cy="357387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5D8BEF84-E096-7C4E-B386-8CB3DFB5B0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 i="0"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40573A3-EC93-4DDB-B2D2-75707FDCD4CD}"/>
              </a:ext>
            </a:extLst>
          </p:cNvPr>
          <p:cNvCxnSpPr>
            <a:cxnSpLocks/>
          </p:cNvCxnSpPr>
          <p:nvPr userDrawn="1"/>
        </p:nvCxnSpPr>
        <p:spPr>
          <a:xfrm>
            <a:off x="1146279" y="1753849"/>
            <a:ext cx="68514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5554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KP Pic /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D05EB3D-ED5A-2A44-8872-A71EFEB2B91C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734128" y="1825625"/>
            <a:ext cx="3263593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97B9C84-DA16-E148-8A34-38A8E46CC83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46279" y="1825625"/>
            <a:ext cx="3260830" cy="435133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668B7308-591E-1E4D-A325-513A961B15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50EB9C84-0229-8848-9D58-29AD7D70C9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8651" y="6356352"/>
            <a:ext cx="7505699" cy="26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t">
              <a:defRPr sz="1000" b="0" i="0" baseline="0">
                <a:solidFill>
                  <a:schemeClr val="accent1"/>
                </a:solidFill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1EC18E3-BEAE-4B9E-B9DB-BB936B739AB7}"/>
              </a:ext>
            </a:extLst>
          </p:cNvPr>
          <p:cNvCxnSpPr>
            <a:cxnSpLocks/>
          </p:cNvCxnSpPr>
          <p:nvPr userDrawn="1"/>
        </p:nvCxnSpPr>
        <p:spPr>
          <a:xfrm>
            <a:off x="1146279" y="1753849"/>
            <a:ext cx="68514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4318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image" Target="../media/image3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8777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  <p:sldLayoutId id="2147483662" r:id="rId3"/>
    <p:sldLayoutId id="2147483703" r:id="rId4"/>
  </p:sldLayoutIdLst>
  <p:txStyles>
    <p:titleStyle>
      <a:lvl1pPr marL="0" marR="0" indent="0" algn="l" defTabSz="685800" rtl="0" eaLnBrk="1" fontAlgn="auto" latinLnBrk="0" hangingPunct="1">
        <a:lnSpc>
          <a:spcPct val="9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kumimoji="0" lang="en-US" sz="2000" b="1" i="0" u="sng" strike="noStrike" kern="1200" cap="none" spc="0" normalizeH="0" baseline="0" noProof="0" dirty="0">
          <a:ln>
            <a:noFill/>
          </a:ln>
          <a:solidFill>
            <a:schemeClr val="accent5"/>
          </a:solidFill>
          <a:effectLst/>
          <a:uLnTx/>
          <a:uFillTx/>
          <a:latin typeface="Noto Sans Bold" panose="020B0502040504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0D5162-0A53-2747-9B44-F37653018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279" y="365126"/>
            <a:ext cx="6851442" cy="132556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8333F0-FC38-B24D-B40C-EBF0BC8E5A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6279" y="1825625"/>
            <a:ext cx="685144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628AFA-DC20-8149-AED2-86519ACEE9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8651" y="6356352"/>
            <a:ext cx="7505699" cy="26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t">
              <a:defRPr sz="1000" b="0" i="0" baseline="0">
                <a:solidFill>
                  <a:schemeClr val="accent1"/>
                </a:solidFill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76CE1DD-89DB-A842-BBD0-A319B20AEF11}"/>
              </a:ext>
            </a:extLst>
          </p:cNvPr>
          <p:cNvCxnSpPr>
            <a:cxnSpLocks/>
          </p:cNvCxnSpPr>
          <p:nvPr/>
        </p:nvCxnSpPr>
        <p:spPr>
          <a:xfrm>
            <a:off x="628650" y="6286500"/>
            <a:ext cx="7886700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3572696A-F506-F249-8CDB-46EA988B879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10550" y="6356351"/>
            <a:ext cx="304800" cy="26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137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702" r:id="rId2"/>
    <p:sldLayoutId id="2147483682" r:id="rId3"/>
    <p:sldLayoutId id="2147483683" r:id="rId4"/>
    <p:sldLayoutId id="2147483685" r:id="rId5"/>
    <p:sldLayoutId id="2147483700" r:id="rId6"/>
    <p:sldLayoutId id="2147483701" r:id="rId7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500" b="1" i="0" u="none" kern="1200" baseline="0">
          <a:solidFill>
            <a:schemeClr val="tx1"/>
          </a:solidFill>
          <a:latin typeface="Noto Sans Bold" panose="020B0502040504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b="0" i="0" kern="1200">
          <a:solidFill>
            <a:schemeClr val="tx1"/>
          </a:solidFill>
          <a:latin typeface="Noto Serif" panose="02020600060500020200" pitchFamily="18" charset="0"/>
          <a:ea typeface="Noto Serif" panose="02020600060500020200" pitchFamily="18" charset="0"/>
          <a:cs typeface="Noto Serif" panose="02020600060500020200" pitchFamily="18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Noto Serif" panose="02020600060500020200" pitchFamily="18" charset="0"/>
          <a:ea typeface="Noto Serif" panose="02020600060500020200" pitchFamily="18" charset="0"/>
          <a:cs typeface="Noto Serif" panose="02020600060500020200" pitchFamily="18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b="0" i="0" kern="1200">
          <a:solidFill>
            <a:schemeClr val="tx1"/>
          </a:solidFill>
          <a:latin typeface="Noto Serif Regular" panose="02020600060500020200" pitchFamily="18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Noto Serif Regular" panose="02020600060500020200" pitchFamily="18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Noto Serif Regular" panose="02020600060500020200" pitchFamily="18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B9F05D0-7ECA-402E-B50C-8D0EB529CB7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+</a:t>
            </a:r>
          </a:p>
          <a:p>
            <a:r>
              <a:rPr lang="en-GB" dirty="0"/>
              <a:t>Fashion</a:t>
            </a:r>
          </a:p>
        </p:txBody>
      </p:sp>
    </p:spTree>
    <p:extLst>
      <p:ext uri="{BB962C8B-B14F-4D97-AF65-F5344CB8AC3E}">
        <p14:creationId xmlns:p14="http://schemas.microsoft.com/office/powerpoint/2010/main" val="4849118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1BCA309E-AD05-C446-8EBA-C301DAF04BB2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5029096" y="1825625"/>
            <a:ext cx="3263593" cy="4351338"/>
          </a:xfrm>
        </p:spPr>
        <p:txBody>
          <a:bodyPr>
            <a:normAutofit/>
          </a:bodyPr>
          <a:lstStyle/>
          <a:p>
            <a:r>
              <a:rPr lang="en-US" sz="1800" dirty="0"/>
              <a:t>Fill’s 4 Cs framework (2013) has been adapted to address social media as a promotional tool in its own right.</a:t>
            </a:r>
            <a:endParaRPr lang="en-GB" sz="1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1A1F2A3-ADF5-B041-B013-E688C436C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Media in Communications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9B1837D-2DD5-E947-A6F5-D8201665E0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9566101"/>
              </p:ext>
            </p:extLst>
          </p:nvPr>
        </p:nvGraphicFramePr>
        <p:xfrm>
          <a:off x="1146175" y="1825625"/>
          <a:ext cx="3882921" cy="4086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60379">
                  <a:extLst>
                    <a:ext uri="{9D8B030D-6E8A-4147-A177-3AD203B41FA5}">
                      <a16:colId xmlns:a16="http://schemas.microsoft.com/office/drawing/2014/main" val="1503549551"/>
                    </a:ext>
                  </a:extLst>
                </a:gridCol>
                <a:gridCol w="922542">
                  <a:extLst>
                    <a:ext uri="{9D8B030D-6E8A-4147-A177-3AD203B41FA5}">
                      <a16:colId xmlns:a16="http://schemas.microsoft.com/office/drawing/2014/main" val="4000990217"/>
                    </a:ext>
                  </a:extLst>
                </a:gridCol>
              </a:tblGrid>
              <a:tr h="385520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Communications</a:t>
                      </a:r>
                      <a:endParaRPr lang="en-US" sz="1000" dirty="0">
                        <a:solidFill>
                          <a:schemeClr val="tx1"/>
                        </a:solidFill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Social media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3171988"/>
                  </a:ext>
                </a:extLst>
              </a:tr>
              <a:tr h="275408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Ability to deliver a personal message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High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1016198"/>
                  </a:ext>
                </a:extLst>
              </a:tr>
              <a:tr h="275408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Ability to reach a large audience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Medium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6566780"/>
                  </a:ext>
                </a:extLst>
              </a:tr>
              <a:tr h="275408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Level of interaction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High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6014679"/>
                  </a:ext>
                </a:extLst>
              </a:tr>
              <a:tr h="275408">
                <a:tc>
                  <a:txBody>
                    <a:bodyPr/>
                    <a:lstStyle/>
                    <a:p>
                      <a:r>
                        <a:rPr lang="en-US" sz="1000" b="1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Credibility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0693689"/>
                  </a:ext>
                </a:extLst>
              </a:tr>
              <a:tr h="275408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Given by the target audience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High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9817790"/>
                  </a:ext>
                </a:extLst>
              </a:tr>
              <a:tr h="275408">
                <a:tc>
                  <a:txBody>
                    <a:bodyPr/>
                    <a:lstStyle/>
                    <a:p>
                      <a:r>
                        <a:rPr lang="en-US" sz="1000" b="1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Cost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4139910"/>
                  </a:ext>
                </a:extLst>
              </a:tr>
              <a:tr h="275408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Absolute costs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Low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0313334"/>
                  </a:ext>
                </a:extLst>
              </a:tr>
              <a:tr h="275408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Cost per contact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Low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7615897"/>
                  </a:ext>
                </a:extLst>
              </a:tr>
              <a:tr h="275408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Wastage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Low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3809315"/>
                  </a:ext>
                </a:extLst>
              </a:tr>
              <a:tr h="275408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Size of investment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Low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3574843"/>
                  </a:ext>
                </a:extLst>
              </a:tr>
              <a:tr h="275408">
                <a:tc>
                  <a:txBody>
                    <a:bodyPr/>
                    <a:lstStyle/>
                    <a:p>
                      <a:r>
                        <a:rPr lang="en-US" sz="1000" b="1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Control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647122"/>
                  </a:ext>
                </a:extLst>
              </a:tr>
              <a:tr h="275408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Ability to target particular audiences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High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2110164"/>
                  </a:ext>
                </a:extLst>
              </a:tr>
              <a:tr h="385520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Ability to adjust tool as circumstances change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Low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2617897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D8702615-7C03-405A-BA87-AE33C691CEB4}"/>
              </a:ext>
            </a:extLst>
          </p:cNvPr>
          <p:cNvSpPr/>
          <p:nvPr/>
        </p:nvSpPr>
        <p:spPr>
          <a:xfrm>
            <a:off x="541421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  <a:b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47562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C2FE8116-DB9E-CD47-8A8B-F2CCA8CDEA4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Advantages of social media</a:t>
            </a:r>
            <a:endParaRPr lang="en-GB" b="1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Its position among interested followers allows for personalization through efficient targeting and interaction, and is afforded high credibility with audiences.</a:t>
            </a: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Advertising costs are lower than offline.</a:t>
            </a: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Integrates easily with other online and offline campaign materials.</a:t>
            </a: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Data analytics measure reach, engagement, likes and shares.</a:t>
            </a:r>
            <a:endParaRPr lang="en-GB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4677436-5613-E34C-BC51-C69C957226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Media in Communications</a:t>
            </a:r>
          </a:p>
        </p:txBody>
      </p:sp>
    </p:spTree>
    <p:extLst>
      <p:ext uri="{BB962C8B-B14F-4D97-AF65-F5344CB8AC3E}">
        <p14:creationId xmlns:p14="http://schemas.microsoft.com/office/powerpoint/2010/main" val="15780615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C2FE8116-DB9E-CD47-8A8B-F2CCA8CDEA4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Disadvantages of social media</a:t>
            </a:r>
            <a:endParaRPr lang="en-GB" b="1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Level of control is low. Audiences may post negative responses.</a:t>
            </a: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Maintaining the brand tone of voice and the consistency and quantity of posts for the target audience is challenging.</a:t>
            </a: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Content can be created cheaply or even free but is incredibly time-consuming.</a:t>
            </a:r>
            <a:endParaRPr lang="en-GB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4677436-5613-E34C-BC51-C69C957226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Media in Communications</a:t>
            </a:r>
          </a:p>
        </p:txBody>
      </p:sp>
    </p:spTree>
    <p:extLst>
      <p:ext uri="{BB962C8B-B14F-4D97-AF65-F5344CB8AC3E}">
        <p14:creationId xmlns:p14="http://schemas.microsoft.com/office/powerpoint/2010/main" val="20055870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8454142-7D88-0040-9B25-6D17D170FA4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Social media disrupts the passive way in which </a:t>
            </a:r>
            <a:br>
              <a:rPr lang="en-GB" dirty="0"/>
            </a:br>
            <a:r>
              <a:rPr lang="en-GB" dirty="0"/>
              <a:t>audiences consume messages. Here, followers </a:t>
            </a:r>
            <a:br>
              <a:rPr lang="en-GB" dirty="0"/>
            </a:br>
            <a:r>
              <a:rPr lang="en-GB" dirty="0"/>
              <a:t>contribute and co-create.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Social media blends online with offline activities. Campaigns should target audiences wherever they may be.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Offer an incentive to contribute.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9B85F21-8008-F845-B174-2F7CFD2BA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Considerations when Using Social Media</a:t>
            </a:r>
          </a:p>
        </p:txBody>
      </p:sp>
    </p:spTree>
    <p:extLst>
      <p:ext uri="{BB962C8B-B14F-4D97-AF65-F5344CB8AC3E}">
        <p14:creationId xmlns:p14="http://schemas.microsoft.com/office/powerpoint/2010/main" val="1567904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8454142-7D88-0040-9B25-6D17D170FA4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Social media and e-commerce</a:t>
            </a:r>
            <a:endParaRPr lang="en-GB" b="1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Initial attempts at ‘f-commerce’ on Facebook were unsuccessful.</a:t>
            </a: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Burberry’s use of the ‘buy now’ button on Twitter during a livestreamed catwalk show prompted interest.</a:t>
            </a: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E-commerce will grow to meet demand for sales from the catwalk and engage centennial audiences.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9B85F21-8008-F845-B174-2F7CFD2BA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Considerations when Using Social Media</a:t>
            </a:r>
          </a:p>
        </p:txBody>
      </p:sp>
    </p:spTree>
    <p:extLst>
      <p:ext uri="{BB962C8B-B14F-4D97-AF65-F5344CB8AC3E}">
        <p14:creationId xmlns:p14="http://schemas.microsoft.com/office/powerpoint/2010/main" val="38477884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8454142-7D88-0040-9B25-6D17D170FA4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Social media and e-commerce</a:t>
            </a:r>
            <a:endParaRPr lang="en-GB" b="1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It is important to integrate </a:t>
            </a:r>
            <a:r>
              <a:rPr lang="en-US" dirty="0" err="1"/>
              <a:t>shoppability</a:t>
            </a:r>
            <a:r>
              <a:rPr lang="en-US" dirty="0"/>
              <a:t> with a content strategy, as it is with advertising.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Social media can be used to create a central brand hub.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Brands can advertise, place PR material and build databases of users on social media, especially Facebook.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Improving shoppable features connects retail quickly and directly to interested audiences.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9B85F21-8008-F845-B174-2F7CFD2BA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Considerations when Using Social Media</a:t>
            </a:r>
          </a:p>
        </p:txBody>
      </p:sp>
    </p:spTree>
    <p:extLst>
      <p:ext uri="{BB962C8B-B14F-4D97-AF65-F5344CB8AC3E}">
        <p14:creationId xmlns:p14="http://schemas.microsoft.com/office/powerpoint/2010/main" val="2655084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0E1181F0-2687-B94A-8EEB-A311B2A43E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Audiences are sophisticated communities often acting out of a strong sense of self-interest. 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Followers also display an altruistic desire to evidence acts of good </a:t>
            </a:r>
            <a:r>
              <a:rPr lang="en-US" dirty="0" err="1"/>
              <a:t>behaviour</a:t>
            </a:r>
            <a:r>
              <a:rPr lang="en-US" dirty="0"/>
              <a:t>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Followers need engaging and consistent content that helps boost their own profiles – style tips, incentives to contribute and be creative take priority over sales and promotion.</a:t>
            </a:r>
            <a:endParaRPr lang="en-GB" dirty="0"/>
          </a:p>
          <a:p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573E672-2C6D-674B-BCD6-123B3DFB5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Followers of Social Media</a:t>
            </a:r>
          </a:p>
        </p:txBody>
      </p:sp>
    </p:spTree>
    <p:extLst>
      <p:ext uri="{BB962C8B-B14F-4D97-AF65-F5344CB8AC3E}">
        <p14:creationId xmlns:p14="http://schemas.microsoft.com/office/powerpoint/2010/main" val="6000076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B0EE792-9D31-AD41-B1F2-2BF0CA78F3F0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>
            <a:normAutofit/>
          </a:bodyPr>
          <a:lstStyle/>
          <a:p>
            <a:r>
              <a:rPr lang="en-US" sz="1800" dirty="0"/>
              <a:t>In 2015 one in every 7 people on the planet logged onto Facebook.</a:t>
            </a:r>
            <a:endParaRPr lang="en-GB" sz="1800" dirty="0"/>
          </a:p>
          <a:p>
            <a:r>
              <a:rPr lang="en-US" sz="1800" dirty="0"/>
              <a:t>Offers a well structured business page template. </a:t>
            </a:r>
            <a:endParaRPr lang="en-GB" sz="1800" dirty="0"/>
          </a:p>
          <a:p>
            <a:r>
              <a:rPr lang="en-US" sz="1800" dirty="0"/>
              <a:t>Allows brands to embed apps, which create quick links to e-commerce, other social media platforms and user databases.</a:t>
            </a:r>
            <a:endParaRPr lang="en-GB" sz="1800" dirty="0"/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2B7FCD65-800A-5748-8179-DC8F0CCE2A8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0888" y="1970903"/>
            <a:ext cx="3471111" cy="2359575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58CC2645-7CD3-9040-B273-2C1EE4234E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Facebook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EB9F69-1348-BB45-9CCE-CA12169FF9E8}"/>
              </a:ext>
            </a:extLst>
          </p:cNvPr>
          <p:cNvSpPr txBox="1"/>
          <p:nvPr/>
        </p:nvSpPr>
        <p:spPr>
          <a:xfrm>
            <a:off x="715880" y="4905690"/>
            <a:ext cx="33137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John </a:t>
            </a:r>
            <a:r>
              <a:rPr lang="en-US" sz="12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Fluevog</a:t>
            </a:r>
            <a:r>
              <a:rPr lang="en-US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has formed a community around his shoe brand. Followers respond in a similar tone of voice and post their own contributions.</a:t>
            </a:r>
            <a:endParaRPr lang="en-GB" sz="1200" b="1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C782A09-B17F-49C6-AF5C-A75141464165}"/>
              </a:ext>
            </a:extLst>
          </p:cNvPr>
          <p:cNvSpPr/>
          <p:nvPr/>
        </p:nvSpPr>
        <p:spPr>
          <a:xfrm>
            <a:off x="541421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  <a:b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90692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DB3EFDCF-04D8-2344-BBAC-6A8BBDC158C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Allows opinions on news, events and trending topics to be posted in 140-character Tweets.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Registered members create an @handle to broadcast, reply to or retweet messages.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Use of a hashtag (#) opens up the conversation to a wider audience.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It is possible to embed images and video clips in Tweets.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90BC2E1-192B-4F44-83DF-A97FE9E66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Twitter</a:t>
            </a:r>
          </a:p>
        </p:txBody>
      </p:sp>
    </p:spTree>
    <p:extLst>
      <p:ext uri="{BB962C8B-B14F-4D97-AF65-F5344CB8AC3E}">
        <p14:creationId xmlns:p14="http://schemas.microsoft.com/office/powerpoint/2010/main" val="21371864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5208B111-2B71-F148-9533-47D36E6CE4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08974" y="4803563"/>
            <a:ext cx="6050604" cy="1384362"/>
          </a:xfrm>
        </p:spPr>
        <p:txBody>
          <a:bodyPr>
            <a:normAutofit/>
          </a:bodyPr>
          <a:lstStyle/>
          <a:p>
            <a:r>
              <a:rPr lang="en-US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Topshop’s digital billboard at London Fashion Week broadcast catwalk trends as images and hashtags. Followers could tweet to receive a curated list of where to buy. This incentive offered insider knowledge, blended an offline media with a digital campaign and demonstrated that Topshop were ahead with ‘see now, buy now’ fashion.</a:t>
            </a:r>
            <a:endParaRPr lang="en-GB" sz="1200" b="1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endParaRPr lang="en-US" sz="1200" dirty="0"/>
          </a:p>
          <a:p>
            <a:endParaRPr lang="en-US" sz="12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66FEBFB-7A9A-A040-97A8-4CC37F4583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Twitter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0EADA9-0A9B-2B46-BF8A-0162AAA40FA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8974" y="2017547"/>
            <a:ext cx="6050604" cy="263615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379BFFB-0985-4366-83F5-BE983B98325C}"/>
              </a:ext>
            </a:extLst>
          </p:cNvPr>
          <p:cNvSpPr/>
          <p:nvPr/>
        </p:nvSpPr>
        <p:spPr>
          <a:xfrm>
            <a:off x="541421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  <a:b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74300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3">
            <a:extLst>
              <a:ext uri="{FF2B5EF4-FFF2-40B4-BE49-F238E27FC236}">
                <a16:creationId xmlns:a16="http://schemas.microsoft.com/office/drawing/2014/main" id="{2FB10C72-A9E6-474B-8A6D-D34B9804A3F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424979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B85847D-B192-434A-A389-A87E8205BB5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Designed for the smartphone, Instagram allows for the creation of a visual newsfeed.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Creative photo filters and editing tools allow for a high level of interaction.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‘Shop now’ button appears on sponsored posts. Third-party app </a:t>
            </a:r>
            <a:r>
              <a:rPr lang="en-US" dirty="0" err="1"/>
              <a:t>LIKEtoKNOW.it</a:t>
            </a:r>
            <a:r>
              <a:rPr lang="en-US" dirty="0"/>
              <a:t> provides a link from tagged products to where to buy.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Works with #’s to help brands tap into users’ conversations or create campaign-specific hashtags.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9137905-B61A-F748-8381-74B45E0BE7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Instagram</a:t>
            </a:r>
          </a:p>
        </p:txBody>
      </p:sp>
    </p:spTree>
    <p:extLst>
      <p:ext uri="{BB962C8B-B14F-4D97-AF65-F5344CB8AC3E}">
        <p14:creationId xmlns:p14="http://schemas.microsoft.com/office/powerpoint/2010/main" val="30473058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A0DFF77-91DE-9444-BBE4-40410E431DF6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734128" y="2029905"/>
            <a:ext cx="3263593" cy="4147057"/>
          </a:xfrm>
        </p:spPr>
        <p:txBody>
          <a:bodyPr>
            <a:normAutofit/>
          </a:bodyPr>
          <a:lstStyle/>
          <a:p>
            <a:r>
              <a:rPr lang="en-US" sz="1800" dirty="0"/>
              <a:t>#</a:t>
            </a:r>
            <a:r>
              <a:rPr lang="en-US" sz="1800" dirty="0" err="1"/>
              <a:t>JetSetSelma</a:t>
            </a:r>
            <a:r>
              <a:rPr lang="en-US" sz="1800" dirty="0"/>
              <a:t> campaign by Michael Kors. The brand gave a free bag a week for a month to followers who posted pictures of their Selma bag in iconic or everyday settings to demonstrate the bag’s versatility.</a:t>
            </a:r>
            <a:endParaRPr lang="en-GB" sz="1800" dirty="0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C7EB1172-03C2-A541-ACDF-33454DCD0C4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270" y="2029906"/>
            <a:ext cx="3590858" cy="2674441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A0B8D902-7B6B-3B41-9C5A-6C2E6E144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Instagram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1A8DA39-DA5A-41C4-86FD-49A664294B2F}"/>
              </a:ext>
            </a:extLst>
          </p:cNvPr>
          <p:cNvSpPr/>
          <p:nvPr/>
        </p:nvSpPr>
        <p:spPr>
          <a:xfrm>
            <a:off x="541421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  <a:b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16670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8A7B8D0F-7555-254D-AAAF-343FEACFC7E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A website and mobile app that curates online images into storyboards to be shared and liked.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A pinned image retains its link to the original source.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Pinterest launched buyable pins, which viewers tap to buy.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Users can add a hashtag to pinned content as a header or part of a description.</a:t>
            </a:r>
            <a:endParaRPr lang="en-GB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A8EEB45-56B6-C242-ABB5-C587DCEF86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Pinterest</a:t>
            </a:r>
          </a:p>
        </p:txBody>
      </p:sp>
    </p:spTree>
    <p:extLst>
      <p:ext uri="{BB962C8B-B14F-4D97-AF65-F5344CB8AC3E}">
        <p14:creationId xmlns:p14="http://schemas.microsoft.com/office/powerpoint/2010/main" val="29025729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4480F8F-AC6A-1941-A953-ECF7F5D9757E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>
            <a:noAutofit/>
          </a:bodyPr>
          <a:lstStyle/>
          <a:p>
            <a:r>
              <a:rPr lang="en-US" sz="1800" dirty="0"/>
              <a:t>Users create a photo or video and a caption, lasting 1 to 10 seconds.</a:t>
            </a:r>
            <a:endParaRPr lang="en-GB" sz="1800" dirty="0"/>
          </a:p>
          <a:p>
            <a:r>
              <a:rPr lang="en-US" sz="1800" dirty="0"/>
              <a:t>A 24-hour ‘story’ can be added to throughout the day.</a:t>
            </a:r>
            <a:endParaRPr lang="en-GB" sz="1800" dirty="0"/>
          </a:p>
          <a:p>
            <a:r>
              <a:rPr lang="en-US" sz="1800" dirty="0"/>
              <a:t>Editing tools and animations appeal to a younger audience, </a:t>
            </a:r>
            <a:br>
              <a:rPr lang="en-US" sz="1800" dirty="0"/>
            </a:br>
            <a:r>
              <a:rPr lang="en-US" sz="1800" dirty="0"/>
              <a:t>13–24.</a:t>
            </a:r>
            <a:endParaRPr lang="en-GB" sz="1800" dirty="0"/>
          </a:p>
          <a:p>
            <a:r>
              <a:rPr lang="en-US" sz="1800" dirty="0"/>
              <a:t>The app is designed to show raw footage and capture the moment.</a:t>
            </a:r>
            <a:endParaRPr lang="en-GB" sz="1800" dirty="0"/>
          </a:p>
          <a:p>
            <a:endParaRPr lang="en-US" sz="1800" dirty="0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61F73AE3-3036-7E48-8639-5A686BF68D3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854" y="1902457"/>
            <a:ext cx="3682146" cy="2737025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DACCA059-CB60-034B-9BA0-BD24E5C5B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Snapchat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DC38EA-E5AB-C344-8FCD-DA37A3AAF8DF}"/>
              </a:ext>
            </a:extLst>
          </p:cNvPr>
          <p:cNvSpPr txBox="1"/>
          <p:nvPr/>
        </p:nvSpPr>
        <p:spPr>
          <a:xfrm>
            <a:off x="649705" y="5152235"/>
            <a:ext cx="3844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Burberry used Snapchat to preview the live shooting of a campaign by Mario </a:t>
            </a:r>
            <a:r>
              <a:rPr lang="en-US" sz="12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Testino</a:t>
            </a:r>
            <a:r>
              <a:rPr lang="en-US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. </a:t>
            </a:r>
            <a:endParaRPr lang="en-GB" sz="1200" b="1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endParaRPr lang="en-US" sz="12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D23000D-B24A-4563-B602-A2E776274605}"/>
              </a:ext>
            </a:extLst>
          </p:cNvPr>
          <p:cNvSpPr/>
          <p:nvPr/>
        </p:nvSpPr>
        <p:spPr>
          <a:xfrm>
            <a:off x="541421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  <a:b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96355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FB3F4F7-E5BB-9F42-A61E-6C919C60D44C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>
            <a:noAutofit/>
          </a:bodyPr>
          <a:lstStyle/>
          <a:p>
            <a:r>
              <a:rPr lang="en-US" sz="1800" dirty="0"/>
              <a:t>Jeans brand Diesel caused a storm of publicity by placing an ad on dating site Tinder.</a:t>
            </a:r>
            <a:endParaRPr lang="en-GB" sz="1800" dirty="0"/>
          </a:p>
          <a:p>
            <a:r>
              <a:rPr lang="en-US" sz="1800" dirty="0"/>
              <a:t>Spoof 15-second ads suggested models as matches for each other.</a:t>
            </a:r>
            <a:endParaRPr lang="en-GB" sz="1800" dirty="0"/>
          </a:p>
          <a:p>
            <a:r>
              <a:rPr lang="en-US" sz="1800" dirty="0"/>
              <a:t>The campaign ran across on- and offline media.</a:t>
            </a:r>
            <a:endParaRPr lang="en-GB" sz="1800" dirty="0"/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52F3E885-534C-A54D-93D8-D550B024087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618" y="1825625"/>
            <a:ext cx="4072510" cy="3142241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AA9D2029-4B40-BC43-808D-0E27EE6EF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Fashion on Tinder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9A99C1-F5C3-3A46-BF54-01D0F88779AC}"/>
              </a:ext>
            </a:extLst>
          </p:cNvPr>
          <p:cNvSpPr txBox="1"/>
          <p:nvPr/>
        </p:nvSpPr>
        <p:spPr>
          <a:xfrm>
            <a:off x="902368" y="5005638"/>
            <a:ext cx="34109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Spring Studios’ campaign for Diesel. The media choice suited Diesel’s irreverent image.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89BD12A-81CE-4C58-BF4D-81A7DEF2BD08}"/>
              </a:ext>
            </a:extLst>
          </p:cNvPr>
          <p:cNvSpPr/>
          <p:nvPr/>
        </p:nvSpPr>
        <p:spPr>
          <a:xfrm>
            <a:off x="541421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  <a:b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86234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4523038-6ADB-594A-AA75-6D0DF8AAD16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Film has become a staple element for brands using social media.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Film adds moving content to e-commerce sites.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Periscope is designed to broadcast impulsive, raw, unscripted content</a:t>
            </a:r>
            <a:r>
              <a:rPr lang="en-US" i="1" dirty="0"/>
              <a:t>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Periscope is owned by Twitter, enabling real-time dialogue to be initiated with followers.</a:t>
            </a:r>
            <a:endParaRPr lang="en-GB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E6A7329-AC94-0849-8FB4-363715C6D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Fashion Film and Periscope</a:t>
            </a:r>
          </a:p>
        </p:txBody>
      </p:sp>
    </p:spTree>
    <p:extLst>
      <p:ext uri="{BB962C8B-B14F-4D97-AF65-F5344CB8AC3E}">
        <p14:creationId xmlns:p14="http://schemas.microsoft.com/office/powerpoint/2010/main" val="28979201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F0529CED-CC99-994A-8381-D56B1701068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Social media drives interest to e-commerce, PR materials, competitions and user databases.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For best exposure brands may need to pay for advertising and creating content. Content should be in keeping with the channel.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Consider </a:t>
            </a:r>
            <a:r>
              <a:rPr lang="en-US" dirty="0" err="1"/>
              <a:t>shoppability</a:t>
            </a:r>
            <a:r>
              <a:rPr lang="en-US" dirty="0"/>
              <a:t> functions to attract and retain Centennial audiences.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Offer benefits and incentives to contribute.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Blend online with offline experiences to achieve maximum attention and PR possibilities.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ACDB290-F7DB-8E4E-8567-5717A7EE1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Points</a:t>
            </a:r>
          </a:p>
        </p:txBody>
      </p:sp>
    </p:spTree>
    <p:extLst>
      <p:ext uri="{BB962C8B-B14F-4D97-AF65-F5344CB8AC3E}">
        <p14:creationId xmlns:p14="http://schemas.microsoft.com/office/powerpoint/2010/main" val="2895581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6276CAE-D4B2-4267-BE42-B36C955F6DBC}"/>
              </a:ext>
            </a:extLst>
          </p:cNvPr>
          <p:cNvSpPr/>
          <p:nvPr/>
        </p:nvSpPr>
        <p:spPr>
          <a:xfrm>
            <a:off x="1325937" y="1882687"/>
            <a:ext cx="6450817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GB" sz="2400" b="1" i="0" u="none" kern="1200" baseline="0" dirty="0">
                <a:solidFill>
                  <a:schemeClr val="bg1"/>
                </a:solidFill>
                <a:effectLst/>
                <a:latin typeface="Noto Sans Bold" panose="020B0502040504020204" pitchFamily="34" charset="0"/>
                <a:ea typeface="Noto Sans Bold" panose="020B0502040504020204" pitchFamily="34" charset="0"/>
                <a:cs typeface="Noto Sans Bold" panose="020B0502040504020204" pitchFamily="34" charset="0"/>
              </a:rPr>
              <a:t>Promoting Fashion / </a:t>
            </a:r>
            <a:r>
              <a:rPr lang="en-GB" sz="1600" b="0" i="0" u="none" kern="1200" baseline="0" dirty="0">
                <a:solidFill>
                  <a:schemeClr val="bg1"/>
                </a:solidFill>
                <a:effectLst/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Barbara Graham, </a:t>
            </a:r>
            <a:r>
              <a:rPr lang="en-GB" sz="1600" b="0" i="0" u="none" kern="1200" baseline="0" dirty="0" err="1">
                <a:solidFill>
                  <a:schemeClr val="bg1"/>
                </a:solidFill>
                <a:effectLst/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Caline</a:t>
            </a:r>
            <a:r>
              <a:rPr lang="en-GB" sz="1600" b="0" i="0" u="none" kern="1200" baseline="0" dirty="0">
                <a:solidFill>
                  <a:schemeClr val="bg1"/>
                </a:solidFill>
                <a:effectLst/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 </a:t>
            </a:r>
            <a:r>
              <a:rPr lang="en-GB" sz="1600" b="0" i="0" u="none" kern="1200" baseline="0" dirty="0" err="1">
                <a:solidFill>
                  <a:schemeClr val="bg1"/>
                </a:solidFill>
                <a:effectLst/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Anouti</a:t>
            </a:r>
            <a:endParaRPr lang="en-GB" sz="1600" b="0" i="0" u="sng" kern="1200" baseline="0" dirty="0">
              <a:solidFill>
                <a:schemeClr val="bg1"/>
              </a:solidFill>
              <a:effectLst/>
              <a:latin typeface="Noto Serif Regular" panose="02020600060500020200" pitchFamily="18" charset="0"/>
              <a:ea typeface="Noto Serif Regular" panose="02020600060500020200" pitchFamily="18" charset="0"/>
              <a:cs typeface="Noto Serif Regular" panose="02020600060500020200" pitchFamily="18" charset="0"/>
            </a:endParaRPr>
          </a:p>
          <a:p>
            <a:r>
              <a:rPr lang="en-GB" sz="2400" b="1" i="0" u="none" kern="1200" baseline="0" dirty="0">
                <a:solidFill>
                  <a:schemeClr val="bg1"/>
                </a:solidFill>
                <a:effectLst/>
                <a:latin typeface="Noto Sans Bold" panose="020B0502040504020204" pitchFamily="34" charset="0"/>
                <a:ea typeface="Noto Sans Bold" panose="020B0502040504020204" pitchFamily="34" charset="0"/>
                <a:cs typeface="Noto Sans Bold" panose="020B0502040504020204" pitchFamily="34" charset="0"/>
              </a:rPr>
              <a:t>Chapter 6</a:t>
            </a:r>
          </a:p>
          <a:p>
            <a:endParaRPr lang="en-GB" sz="2400" b="1" i="0" u="none" kern="1200" baseline="0" dirty="0">
              <a:solidFill>
                <a:schemeClr val="bg1"/>
              </a:solidFill>
              <a:effectLst/>
              <a:latin typeface="Noto Sans Bold" panose="020B0502040504020204" pitchFamily="34" charset="0"/>
              <a:ea typeface="Noto Sans Bold" panose="020B0502040504020204" pitchFamily="34" charset="0"/>
              <a:cs typeface="Noto Sans Bold" panose="020B0502040504020204" pitchFamily="34" charset="0"/>
            </a:endParaRPr>
          </a:p>
          <a:p>
            <a:r>
              <a:rPr lang="en-GB" sz="2400" b="0" i="0" u="none" kern="1200" baseline="0" dirty="0">
                <a:solidFill>
                  <a:schemeClr val="bg1"/>
                </a:solidFill>
                <a:effectLst/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Social Media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97320C56-B9C8-4B40-A187-753D3C78A9FA}"/>
              </a:ext>
            </a:extLst>
          </p:cNvPr>
          <p:cNvCxnSpPr>
            <a:cxnSpLocks/>
          </p:cNvCxnSpPr>
          <p:nvPr/>
        </p:nvCxnSpPr>
        <p:spPr>
          <a:xfrm>
            <a:off x="1378131" y="2399606"/>
            <a:ext cx="6398623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46934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F529634-B8FD-4647-90B6-CE0A1ED912C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Discover how social media has become an effective part of communication for brands.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Use this democratic and transparent environment to inspire and benefit target markets.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Learn why brands blend social media into online and offline campaigns.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Create targeted and coherent content.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DD6606D-C873-1648-9F39-FCE5D91C8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</p:spTree>
    <p:extLst>
      <p:ext uri="{BB962C8B-B14F-4D97-AF65-F5344CB8AC3E}">
        <p14:creationId xmlns:p14="http://schemas.microsoft.com/office/powerpoint/2010/main" val="9383274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>
            <a:extLst>
              <a:ext uri="{FF2B5EF4-FFF2-40B4-BE49-F238E27FC236}">
                <a16:creationId xmlns:a16="http://schemas.microsoft.com/office/drawing/2014/main" id="{E3A853FB-F41F-E449-8B27-B24722DCA4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The 4 Cs of Communication (Fill 2013), adapted to include social media</a:t>
            </a:r>
            <a:r>
              <a:rPr lang="en-GB" dirty="0"/>
              <a:t>.</a:t>
            </a: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7701ECB-20CE-964D-9521-3F9F96A99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Theories</a:t>
            </a:r>
          </a:p>
        </p:txBody>
      </p:sp>
    </p:spTree>
    <p:extLst>
      <p:ext uri="{BB962C8B-B14F-4D97-AF65-F5344CB8AC3E}">
        <p14:creationId xmlns:p14="http://schemas.microsoft.com/office/powerpoint/2010/main" val="20759888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92E394E9-C669-DF43-A67C-73F151B98A1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Social media refers to online </a:t>
            </a:r>
            <a:r>
              <a:rPr lang="en-US" dirty="0" err="1"/>
              <a:t>comms</a:t>
            </a:r>
            <a:r>
              <a:rPr lang="en-US" dirty="0"/>
              <a:t> channels dedicated to interaction, user-generated content, content-sharing and collaboration.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Brands and designers open company pages on social media platforms to place their brands in this consumer-</a:t>
            </a:r>
            <a:r>
              <a:rPr lang="en-US" dirty="0" err="1"/>
              <a:t>centred</a:t>
            </a:r>
            <a:r>
              <a:rPr lang="en-US" dirty="0"/>
              <a:t> forum.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Through livestreamed fashion shows, use of these channels has </a:t>
            </a:r>
            <a:r>
              <a:rPr lang="en-US" dirty="0" err="1"/>
              <a:t>fuelled</a:t>
            </a:r>
            <a:r>
              <a:rPr lang="en-US" dirty="0"/>
              <a:t> ‘see now, buy now’ culture</a:t>
            </a:r>
            <a:r>
              <a:rPr lang="en-GB" dirty="0"/>
              <a:t>.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4D737EE-B94D-344A-B707-FE578DD70A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Media: An Overview</a:t>
            </a:r>
          </a:p>
        </p:txBody>
      </p:sp>
    </p:spTree>
    <p:extLst>
      <p:ext uri="{BB962C8B-B14F-4D97-AF65-F5344CB8AC3E}">
        <p14:creationId xmlns:p14="http://schemas.microsoft.com/office/powerpoint/2010/main" val="10930784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92E394E9-C669-DF43-A67C-73F151B98A1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For brands that use catwalk images or images of celebrities to fuel social media profiles, the pressure is intense.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Unpredictable weather patterns are rendering traditional selling periods obsolete.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‘Unedited’ platforms such as Periscope and Snapchat seek to demystify the previously exclusive world of fashion.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4D737EE-B94D-344A-B707-FE578DD70A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Media: An Overview</a:t>
            </a:r>
          </a:p>
        </p:txBody>
      </p:sp>
    </p:spTree>
    <p:extLst>
      <p:ext uri="{BB962C8B-B14F-4D97-AF65-F5344CB8AC3E}">
        <p14:creationId xmlns:p14="http://schemas.microsoft.com/office/powerpoint/2010/main" val="22278307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304793F-CA98-8945-BD8C-630642C281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Media: An Overview</a:t>
            </a:r>
            <a:endParaRPr lang="en-GB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0FF34BD4-F739-6F40-99D2-0D272125D27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279" y="1991572"/>
            <a:ext cx="3300413" cy="1859901"/>
          </a:xfr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188B726-26E8-3B4F-9243-864B470FFDA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GB" altLang="en-US" sz="1800" dirty="0"/>
              <a:t>Twitter’s conversational nature allows for individual focus on news events, celebrity sightings and community projects as well as new product lines of interest. </a:t>
            </a:r>
          </a:p>
          <a:p>
            <a:pPr marL="0" indent="0">
              <a:spcBef>
                <a:spcPts val="1200"/>
              </a:spcBef>
              <a:buNone/>
            </a:pPr>
            <a:endParaRPr lang="en-GB" sz="18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101A90-07C1-EA49-B473-365C1F51674D}"/>
              </a:ext>
            </a:extLst>
          </p:cNvPr>
          <p:cNvSpPr txBox="1"/>
          <p:nvPr/>
        </p:nvSpPr>
        <p:spPr>
          <a:xfrm>
            <a:off x="1146279" y="5389123"/>
            <a:ext cx="34257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Ralph Lauren on Twitter.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4B0397A-BCF5-472E-A5A6-4F2C6708890D}"/>
              </a:ext>
            </a:extLst>
          </p:cNvPr>
          <p:cNvSpPr/>
          <p:nvPr/>
        </p:nvSpPr>
        <p:spPr>
          <a:xfrm>
            <a:off x="541421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  <a:b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46193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304793F-CA98-8945-BD8C-630642C281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Media: An Overview</a:t>
            </a:r>
            <a:endParaRPr lang="en-GB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93580434-3546-A64B-A3D7-411DCBB19EF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1587" y="1972102"/>
            <a:ext cx="3300413" cy="1859931"/>
          </a:xfr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188B726-26E8-3B4F-9243-864B470FFDA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GB" altLang="en-US" sz="1800" dirty="0"/>
              <a:t>Instagram provides a stream of visual information. Picture tiles can be clicked to obtain short blocks of text. </a:t>
            </a:r>
          </a:p>
          <a:p>
            <a:pPr>
              <a:spcBef>
                <a:spcPts val="1200"/>
              </a:spcBef>
            </a:pPr>
            <a:endParaRPr lang="en-GB" sz="18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CE7EC10-A230-D74C-9B48-1E7DE034D2B9}"/>
              </a:ext>
            </a:extLst>
          </p:cNvPr>
          <p:cNvSpPr txBox="1"/>
          <p:nvPr/>
        </p:nvSpPr>
        <p:spPr>
          <a:xfrm>
            <a:off x="1146279" y="5389123"/>
            <a:ext cx="34257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Ralph Lauren on Instagram.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C9AD3A0-3808-4C15-BF74-F93AF73AD6F4}"/>
              </a:ext>
            </a:extLst>
          </p:cNvPr>
          <p:cNvSpPr/>
          <p:nvPr/>
        </p:nvSpPr>
        <p:spPr>
          <a:xfrm>
            <a:off x="541421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  <a:b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9343492"/>
      </p:ext>
    </p:extLst>
  </p:cSld>
  <p:clrMapOvr>
    <a:masterClrMapping/>
  </p:clrMapOvr>
</p:sld>
</file>

<file path=ppt/theme/theme1.xml><?xml version="1.0" encoding="utf-8"?>
<a:theme xmlns:a="http://schemas.openxmlformats.org/drawingml/2006/main" name="LKP Opener - blank">
  <a:themeElements>
    <a:clrScheme name="LKP">
      <a:dk1>
        <a:srgbClr val="000000"/>
      </a:dk1>
      <a:lt1>
        <a:srgbClr val="FFFFFF"/>
      </a:lt1>
      <a:dk2>
        <a:srgbClr val="000000"/>
      </a:dk2>
      <a:lt2>
        <a:srgbClr val="E7E6E6"/>
      </a:lt2>
      <a:accent1>
        <a:srgbClr val="FF2600"/>
      </a:accent1>
      <a:accent2>
        <a:srgbClr val="FF2600"/>
      </a:accent2>
      <a:accent3>
        <a:srgbClr val="FF2600"/>
      </a:accent3>
      <a:accent4>
        <a:srgbClr val="FF2600"/>
      </a:accent4>
      <a:accent5>
        <a:srgbClr val="FF2600"/>
      </a:accent5>
      <a:accent6>
        <a:srgbClr val="FF2600"/>
      </a:accent6>
      <a:hlink>
        <a:srgbClr val="919191"/>
      </a:hlink>
      <a:folHlink>
        <a:srgbClr val="CACACA"/>
      </a:folHlink>
    </a:clrScheme>
    <a:fontScheme name="LKP">
      <a:majorFont>
        <a:latin typeface="Noto Sans Bold"/>
        <a:ea typeface=""/>
        <a:cs typeface=""/>
      </a:majorFont>
      <a:minorFont>
        <a:latin typeface="Noto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 Template" id="{32D5E2B8-4FFE-F545-9176-508ADD67CB81}" vid="{4DFCEF36-CF80-1F46-9CDE-9CE2C245CA39}"/>
    </a:ext>
  </a:extLst>
</a:theme>
</file>

<file path=ppt/theme/theme2.xml><?xml version="1.0" encoding="utf-8"?>
<a:theme xmlns:a="http://schemas.openxmlformats.org/drawingml/2006/main" name="LKP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E7E6E6"/>
      </a:lt2>
      <a:accent1>
        <a:srgbClr val="D7222A"/>
      </a:accent1>
      <a:accent2>
        <a:srgbClr val="FF2600"/>
      </a:accent2>
      <a:accent3>
        <a:srgbClr val="FF2600"/>
      </a:accent3>
      <a:accent4>
        <a:srgbClr val="FF2600"/>
      </a:accent4>
      <a:accent5>
        <a:srgbClr val="FF2600"/>
      </a:accent5>
      <a:accent6>
        <a:srgbClr val="FF2600"/>
      </a:accent6>
      <a:hlink>
        <a:srgbClr val="919191"/>
      </a:hlink>
      <a:folHlink>
        <a:srgbClr val="CACACA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 Template" id="{32D5E2B8-4FFE-F545-9176-508ADD67CB81}" vid="{7E6DB49D-2E34-2143-8B6F-A49F30623E4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890</TotalTime>
  <Words>1384</Words>
  <Application>Microsoft Macintosh PowerPoint</Application>
  <PresentationFormat>On-screen Show (4:3)</PresentationFormat>
  <Paragraphs>138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34" baseType="lpstr">
      <vt:lpstr>Arial</vt:lpstr>
      <vt:lpstr>Noto Serif Regular</vt:lpstr>
      <vt:lpstr>Noto Serif</vt:lpstr>
      <vt:lpstr>Noto Sans</vt:lpstr>
      <vt:lpstr>Noto Sans Bold</vt:lpstr>
      <vt:lpstr>Calibri</vt:lpstr>
      <vt:lpstr>LKP Opener - blank</vt:lpstr>
      <vt:lpstr>LKP</vt:lpstr>
      <vt:lpstr>PowerPoint Presentation</vt:lpstr>
      <vt:lpstr>PowerPoint Presentation</vt:lpstr>
      <vt:lpstr>PowerPoint Presentation</vt:lpstr>
      <vt:lpstr>Objectives</vt:lpstr>
      <vt:lpstr>Key Theories</vt:lpstr>
      <vt:lpstr>Social Media: An Overview</vt:lpstr>
      <vt:lpstr>Social Media: An Overview</vt:lpstr>
      <vt:lpstr>Social Media: An Overview</vt:lpstr>
      <vt:lpstr>Social Media: An Overview</vt:lpstr>
      <vt:lpstr>Social Media in Communications</vt:lpstr>
      <vt:lpstr>Social Media in Communications</vt:lpstr>
      <vt:lpstr>Social Media in Communications</vt:lpstr>
      <vt:lpstr>Key Considerations when Using Social Media</vt:lpstr>
      <vt:lpstr>Key Considerations when Using Social Media</vt:lpstr>
      <vt:lpstr>Key Considerations when Using Social Media</vt:lpstr>
      <vt:lpstr>Followers of Social Media</vt:lpstr>
      <vt:lpstr>Facebook</vt:lpstr>
      <vt:lpstr>Twitter</vt:lpstr>
      <vt:lpstr>Twitter</vt:lpstr>
      <vt:lpstr>Instagram</vt:lpstr>
      <vt:lpstr>Instagram</vt:lpstr>
      <vt:lpstr>Pinterest</vt:lpstr>
      <vt:lpstr>Snapchat</vt:lpstr>
      <vt:lpstr>Fashion on Tinder</vt:lpstr>
      <vt:lpstr>Fashion Film and Periscope</vt:lpstr>
      <vt:lpstr>Key Points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 Coco</dc:creator>
  <cp:lastModifiedBy>Freelance2</cp:lastModifiedBy>
  <cp:revision>78</cp:revision>
  <dcterms:created xsi:type="dcterms:W3CDTF">2018-05-18T09:22:04Z</dcterms:created>
  <dcterms:modified xsi:type="dcterms:W3CDTF">2018-11-19T16:00:27Z</dcterms:modified>
</cp:coreProperties>
</file>