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  <p:sldMasterId id="2147483679" r:id="rId2"/>
  </p:sldMasterIdLst>
  <p:notesMasterIdLst>
    <p:notesMasterId r:id="rId34"/>
  </p:notesMasterIdLst>
  <p:handoutMasterIdLst>
    <p:handoutMasterId r:id="rId35"/>
  </p:handoutMasterIdLst>
  <p:sldIdLst>
    <p:sldId id="257" r:id="rId3"/>
    <p:sldId id="265" r:id="rId4"/>
    <p:sldId id="263" r:id="rId5"/>
    <p:sldId id="260" r:id="rId6"/>
    <p:sldId id="264" r:id="rId7"/>
    <p:sldId id="258" r:id="rId8"/>
    <p:sldId id="262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2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</p:sldIdLst>
  <p:sldSz cx="9144000" cy="6858000" type="screen4x3"/>
  <p:notesSz cx="6858000" cy="9144000"/>
  <p:embeddedFontLst>
    <p:embeddedFont>
      <p:font typeface="Noto Sans" panose="020B0502040504090204" pitchFamily="34" charset="0"/>
      <p:regular r:id="rId36"/>
      <p:bold r:id="rId37"/>
      <p:italic r:id="rId38"/>
      <p:boldItalic r:id="rId39"/>
    </p:embeddedFont>
    <p:embeddedFont>
      <p:font typeface="Noto Sans Bold" panose="020B0802040504090204" pitchFamily="34" charset="0"/>
      <p:bold r:id="rId40"/>
      <p:italic r:id="rId41"/>
      <p:boldItalic r:id="rId42"/>
    </p:embeddedFont>
    <p:embeddedFont>
      <p:font typeface="Noto Serif" panose="02020600060500020200" pitchFamily="18" charset="0"/>
      <p:regular r:id="rId43"/>
      <p:bold r:id="rId44"/>
      <p:italic r:id="rId45"/>
      <p:boldItalic r:id="rId46"/>
    </p:embeddedFont>
    <p:embeddedFont>
      <p:font typeface="Noto Serif Regular" panose="02020600060500020200" pitchFamily="18" charset="0"/>
      <p:regular r:id="rId47"/>
      <p:bold r:id="rId48"/>
      <p:italic r:id="rId49"/>
      <p:boldItalic r:id="rId5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pener" id="{634E0027-A025-B34B-A7D8-FE60DBD4F496}">
          <p14:sldIdLst>
            <p14:sldId id="257"/>
            <p14:sldId id="265"/>
            <p14:sldId id="263"/>
          </p14:sldIdLst>
        </p14:section>
        <p14:section name="Main presentation" id="{06B637CD-49DF-7D41-8727-FB255F7E1D17}">
          <p14:sldIdLst>
            <p14:sldId id="260"/>
            <p14:sldId id="264"/>
            <p14:sldId id="258"/>
            <p14:sldId id="262"/>
            <p14:sldId id="266"/>
            <p14:sldId id="267"/>
            <p14:sldId id="268"/>
            <p14:sldId id="269"/>
            <p14:sldId id="270"/>
            <p14:sldId id="271"/>
            <p14:sldId id="273"/>
            <p14:sldId id="272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150" autoAdjust="0"/>
    <p:restoredTop sz="86401" autoAdjust="0"/>
  </p:normalViewPr>
  <p:slideViewPr>
    <p:cSldViewPr snapToGrid="0" snapToObjects="1">
      <p:cViewPr varScale="1">
        <p:scale>
          <a:sx n="131" d="100"/>
          <a:sy n="131" d="100"/>
        </p:scale>
        <p:origin x="2096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1" d="100"/>
          <a:sy n="121" d="100"/>
        </p:scale>
        <p:origin x="493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4.fntdata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font" Target="fonts/font15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9.fntdata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0" Type="http://schemas.openxmlformats.org/officeDocument/2006/relationships/slide" Target="slides/slide18.xml"/><Relationship Id="rId41" Type="http://schemas.openxmlformats.org/officeDocument/2006/relationships/font" Target="fonts/font6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1.fntdata"/><Relationship Id="rId49" Type="http://schemas.openxmlformats.org/officeDocument/2006/relationships/font" Target="fonts/font14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61BBD16-9390-E245-B599-DB7805A760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F74A5E-51D0-DA47-9267-B00488F3A55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2BC70-1A8A-924A-9322-E9905D25E45E}" type="datetimeFigureOut">
              <a:rPr lang="en-GB" smtClean="0">
                <a:latin typeface="Noto Serif Regular" panose="02020600060500020200" pitchFamily="18" charset="0"/>
              </a:rPr>
              <a:t>19/11/2018</a:t>
            </a:fld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03C31E-AA60-9B4F-9137-678D6E61CC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1E84A8-9E99-AF4B-849B-7F29D695A6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2B425-1EF6-E542-BDB1-09A7975C6C8F}" type="slidenum">
              <a:rPr lang="en-GB" smtClean="0">
                <a:latin typeface="Noto Serif Regular" panose="02020600060500020200" pitchFamily="18" charset="0"/>
              </a:rPr>
              <a:t>‹#›</a:t>
            </a:fld>
            <a:endParaRPr lang="en-GB" dirty="0">
              <a:latin typeface="Noto Serif Regular" panose="02020600060500020200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9105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Noto Serif Regular" panose="02020600060500020200" pitchFamily="18" charset="0"/>
              </a:defRPr>
            </a:lvl1pPr>
          </a:lstStyle>
          <a:p>
            <a:fld id="{D324FD79-6B2A-644E-8376-13E9D55BEA79}" type="datetimeFigureOut">
              <a:rPr lang="en-GB" smtClean="0"/>
              <a:pPr/>
              <a:t>19/11/2018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Noto Serif Regular" panose="02020600060500020200" pitchFamily="18" charset="0"/>
              </a:defRPr>
            </a:lvl1pPr>
          </a:lstStyle>
          <a:p>
            <a:fld id="{8B24B74A-A0CD-7E4D-8421-FB6C579B2AF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6861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16B644-1F34-2C42-A8F2-103528404B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4753" y="1495618"/>
            <a:ext cx="2234494" cy="2348409"/>
          </a:xfrm>
          <a:prstGeom prst="rect">
            <a:avLst/>
          </a:prstGeom>
        </p:spPr>
      </p:pic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A28B207-9819-459E-8362-DBDC34ECBD9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8481" y="3879319"/>
            <a:ext cx="8240151" cy="14366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75000"/>
              </a:lnSpc>
              <a:spcBef>
                <a:spcPts val="0"/>
              </a:spcBef>
              <a:buNone/>
              <a:defRPr sz="6000"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1pPr>
            <a:lvl2pPr marL="3429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2pPr>
            <a:lvl3pPr marL="6858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3pPr>
            <a:lvl4pPr marL="10287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4pPr>
            <a:lvl5pPr marL="13716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5pPr>
          </a:lstStyle>
          <a:p>
            <a:pPr lvl="0"/>
            <a:r>
              <a:rPr lang="en-US" dirty="0"/>
              <a:t>+</a:t>
            </a:r>
            <a:br>
              <a:rPr lang="en-US" dirty="0"/>
            </a:br>
            <a:r>
              <a:rPr lang="en-US" dirty="0"/>
              <a:t>Master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1853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KP - 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01BE22-836E-E640-910F-49DD60132E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82021" y="462844"/>
            <a:ext cx="4146101" cy="5446889"/>
          </a:xfrm>
          <a:prstGeom prst="rect">
            <a:avLst/>
          </a:prstGeom>
        </p:spPr>
        <p:txBody>
          <a:bodyPr anchor="ctr" anchorCtr="0"/>
          <a:lstStyle/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14B39B-D3F1-7B4F-9FD9-0808A3AC29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794863B-50CC-E54A-BEDD-3AEDA8BC6B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</p:spTree>
    <p:extLst>
      <p:ext uri="{BB962C8B-B14F-4D97-AF65-F5344CB8AC3E}">
        <p14:creationId xmlns:p14="http://schemas.microsoft.com/office/powerpoint/2010/main" val="273032686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KP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ACAC7E-E9C7-3A43-8D4C-164579CCE2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</p:spTree>
    <p:extLst>
      <p:ext uri="{BB962C8B-B14F-4D97-AF65-F5344CB8AC3E}">
        <p14:creationId xmlns:p14="http://schemas.microsoft.com/office/powerpoint/2010/main" val="1149289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01BE22-836E-E640-910F-49DD60132E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82021" y="462844"/>
            <a:ext cx="4146101" cy="5446889"/>
          </a:xfrm>
          <a:prstGeom prst="rect">
            <a:avLst/>
          </a:prstGeom>
        </p:spPr>
        <p:txBody>
          <a:bodyPr anchor="ctr" anchorCtr="0"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14B39B-D3F1-7B4F-9FD9-0808A3AC29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63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7F47826-711D-E342-943F-80A9BE122F91}"/>
              </a:ext>
            </a:extLst>
          </p:cNvPr>
          <p:cNvCxnSpPr>
            <a:cxnSpLocks/>
          </p:cNvCxnSpPr>
          <p:nvPr userDrawn="1"/>
        </p:nvCxnSpPr>
        <p:spPr>
          <a:xfrm>
            <a:off x="1378131" y="2399606"/>
            <a:ext cx="639862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2CC637DC-015D-8744-8A57-162F14DC8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6EE80FF-F87E-481E-89F2-64D176B83558}"/>
              </a:ext>
            </a:extLst>
          </p:cNvPr>
          <p:cNvSpPr/>
          <p:nvPr userDrawn="1"/>
        </p:nvSpPr>
        <p:spPr>
          <a:xfrm>
            <a:off x="1325937" y="1882687"/>
            <a:ext cx="6450817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Book Title / </a:t>
            </a:r>
            <a:r>
              <a:rPr lang="en-GB" sz="16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Author(s)</a:t>
            </a:r>
            <a:endParaRPr lang="en-GB" sz="1600" b="0" i="0" u="sng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  <a:p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Chapter X</a:t>
            </a:r>
          </a:p>
          <a:p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r>
              <a:rPr lang="en-GB" sz="24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Book chapter title</a:t>
            </a:r>
          </a:p>
        </p:txBody>
      </p:sp>
    </p:spTree>
    <p:extLst>
      <p:ext uri="{BB962C8B-B14F-4D97-AF65-F5344CB8AC3E}">
        <p14:creationId xmlns:p14="http://schemas.microsoft.com/office/powerpoint/2010/main" val="2031113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er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820E1F-9AA7-469C-9563-93A2EB0D74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454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C6B4327-24F0-694A-BFF6-B447197051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3376534"/>
          </a:xfrm>
        </p:spPr>
        <p:txBody>
          <a:bodyPr/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FEE73CD-B2FA-9A41-9C6B-787A69DB737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DAC51A8-6E08-4CA2-BC27-AB65F1DD69F8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0CD6B41C-DA7B-4AAE-9A36-34C5016B7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7004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Title al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AC6473-5CA7-4A9B-841F-02DA886A8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91A425-62DA-4D13-B06F-D89DEACC1C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/>
              <a:t>/ CH Chapter name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79CBB8F-98D2-4B75-B05B-D340256E1EE5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340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KP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5CC90-CA7E-C240-8E12-BD79C3C3B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71FEAB-5278-8B44-A4FC-A40E9D0DCC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6279" y="1825625"/>
            <a:ext cx="3300216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4D6252-6ABE-DB48-A64F-7F73652A5E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91529" y="1825625"/>
            <a:ext cx="3306192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7BB75C-4A6E-CB43-B4F2-56D7870AF3C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0C2A2DD-6A4D-4D99-9F36-6D56847E4102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76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K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1514B-FFAC-6249-989C-E0119B0DA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738" y="365126"/>
            <a:ext cx="6835516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AE352D-41FA-A945-8FD7-89F593AC7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61738" y="1857377"/>
            <a:ext cx="3272803" cy="647698"/>
          </a:xfrm>
        </p:spPr>
        <p:txBody>
          <a:bodyPr anchor="b"/>
          <a:lstStyle>
            <a:lvl1pPr marL="0" indent="0">
              <a:buNone/>
              <a:defRPr sz="1800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1D74FF-C658-6F4C-AADF-C27FEE3C55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61738" y="2615783"/>
            <a:ext cx="3272803" cy="357387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E311A9-F84C-9C42-971E-359F83C5BA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09459" y="1857377"/>
            <a:ext cx="3287794" cy="647697"/>
          </a:xfrm>
        </p:spPr>
        <p:txBody>
          <a:bodyPr anchor="b"/>
          <a:lstStyle>
            <a:lvl1pPr marL="0" indent="0">
              <a:buNone/>
              <a:defRPr sz="1800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0427A3-357D-DB41-9FA2-3F655E60E8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709459" y="2615783"/>
            <a:ext cx="3287794" cy="357387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D8BEF84-E096-7C4E-B386-8CB3DFB5B0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40573A3-EC93-4DDB-B2D2-75707FDCD4CD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5554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KP Pic 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D05EB3D-ED5A-2A44-8872-A71EFEB2B91C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34128" y="1825625"/>
            <a:ext cx="3263593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97B9C84-DA16-E148-8A34-38A8E46CC83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46279" y="1825625"/>
            <a:ext cx="3260830" cy="435133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68B7308-591E-1E4D-A325-513A961B1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0EB9C84-0229-8848-9D58-29AD7D70C9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EC18E3-BEAE-4B9E-B9DB-BB936B739AB7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4318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8777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703" r:id="rId4"/>
  </p:sldLayoutIdLst>
  <p:txStyles>
    <p:titleStyle>
      <a:lvl1pPr marL="0" marR="0" indent="0" algn="l" defTabSz="685800" rtl="0" eaLnBrk="1" fontAlgn="auto" latinLnBrk="0" hangingPunct="1">
        <a:lnSpc>
          <a:spcPct val="9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kumimoji="0" lang="en-US" sz="2000" b="1" i="0" u="sng" strike="noStrike" kern="1200" cap="none" spc="0" normalizeH="0" baseline="0" noProof="0" dirty="0">
          <a:ln>
            <a:noFill/>
          </a:ln>
          <a:solidFill>
            <a:schemeClr val="accent5"/>
          </a:solidFill>
          <a:effectLst/>
          <a:uLnTx/>
          <a:uFillTx/>
          <a:latin typeface="Noto Sans Bold" panose="020B0502040504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0D5162-0A53-2747-9B44-F37653018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8333F0-FC38-B24D-B40C-EBF0BC8E5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6279" y="1825625"/>
            <a:ext cx="685144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628AFA-DC20-8149-AED2-86519ACEE9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76CE1DD-89DB-A842-BBD0-A319B20AEF11}"/>
              </a:ext>
            </a:extLst>
          </p:cNvPr>
          <p:cNvCxnSpPr>
            <a:cxnSpLocks/>
          </p:cNvCxnSpPr>
          <p:nvPr/>
        </p:nvCxnSpPr>
        <p:spPr>
          <a:xfrm>
            <a:off x="628650" y="6286500"/>
            <a:ext cx="788670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3572696A-F506-F249-8CDB-46EA988B879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10550" y="6356351"/>
            <a:ext cx="3048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137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702" r:id="rId2"/>
    <p:sldLayoutId id="2147483682" r:id="rId3"/>
    <p:sldLayoutId id="2147483683" r:id="rId4"/>
    <p:sldLayoutId id="2147483685" r:id="rId5"/>
    <p:sldLayoutId id="2147483700" r:id="rId6"/>
    <p:sldLayoutId id="2147483701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500" b="1" i="0" u="none" kern="1200" baseline="0">
          <a:solidFill>
            <a:schemeClr val="tx1"/>
          </a:solidFill>
          <a:latin typeface="Noto Sans Bold" panose="020B0502040504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Noto Serif" panose="02020600060500020200" pitchFamily="18" charset="0"/>
          <a:ea typeface="Noto Serif" panose="02020600060500020200" pitchFamily="18" charset="0"/>
          <a:cs typeface="Noto Serif" panose="02020600060500020200" pitchFamily="18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Noto Serif" panose="02020600060500020200" pitchFamily="18" charset="0"/>
          <a:ea typeface="Noto Serif" panose="02020600060500020200" pitchFamily="18" charset="0"/>
          <a:cs typeface="Noto Serif" panose="02020600060500020200" pitchFamily="18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B9F05D0-7ECA-402E-B50C-8D0EB529CB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+</a:t>
            </a:r>
          </a:p>
          <a:p>
            <a:r>
              <a:rPr lang="en-GB" dirty="0"/>
              <a:t>Fashion</a:t>
            </a:r>
          </a:p>
        </p:txBody>
      </p:sp>
    </p:spTree>
    <p:extLst>
      <p:ext uri="{BB962C8B-B14F-4D97-AF65-F5344CB8AC3E}">
        <p14:creationId xmlns:p14="http://schemas.microsoft.com/office/powerpoint/2010/main" val="484911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4D18F96-E2A3-0046-9B2E-1E252765FEAC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1146280" y="5463245"/>
            <a:ext cx="6851442" cy="7138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Milan Style, created by Tom Walsh Design. This site is an example of fully responsive design; the site adjusts to provide the best experience across different devices.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31024042-7FAC-6A46-B915-04B2F031A2D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279" y="1893719"/>
            <a:ext cx="6851442" cy="3366496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B376853B-3F53-F144-9AD2-B6CEA71AE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M-commerce, Responsive Design and Fashion Apps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73D093-E0D2-4109-8D6E-5B0EA911259A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4428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769383A-6E45-1D44-9BED-5AA0ACEF12F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Fashion apps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Apps convert browsing to sales twice as often as websites.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Bounce rate can be reduced by 50%.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Apps can be ‘native’ (run with a specific retail platform) or custom-built by a third party.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Push notifications engage the viewer directly.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Apps offer easy access to social media.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3F3F9F3-FD17-AC42-B17B-3E6123A1E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M-commerce, Responsive Design and Fashion Apps</a:t>
            </a:r>
          </a:p>
        </p:txBody>
      </p:sp>
    </p:spTree>
    <p:extLst>
      <p:ext uri="{BB962C8B-B14F-4D97-AF65-F5344CB8AC3E}">
        <p14:creationId xmlns:p14="http://schemas.microsoft.com/office/powerpoint/2010/main" val="39060254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769383A-6E45-1D44-9BED-5AA0ACEF12F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Fashion apps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Software such as </a:t>
            </a:r>
            <a:r>
              <a:rPr lang="en-GB" dirty="0" err="1"/>
              <a:t>Cortexica’s</a:t>
            </a:r>
            <a:r>
              <a:rPr lang="en-GB" dirty="0"/>
              <a:t> ‘Find similar’ scans databases to find similar to a user’s photo.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Such software imitates the way the brain works to spot points of similarity between objects.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Contributing retailers pay commission to the developer to gain an increase in traffic.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3F3F9F3-FD17-AC42-B17B-3E6123A1E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M-commerce, Responsive Design and Fashion Apps</a:t>
            </a:r>
          </a:p>
        </p:txBody>
      </p:sp>
    </p:spTree>
    <p:extLst>
      <p:ext uri="{BB962C8B-B14F-4D97-AF65-F5344CB8AC3E}">
        <p14:creationId xmlns:p14="http://schemas.microsoft.com/office/powerpoint/2010/main" val="775621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5B6471D-FE78-0844-9373-5451D93521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Website ‘content’ means editorial copy (including product descriptions, trend tips), blogs and social media feeds.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Blogs should maximize exposure of editorial copy and establish a two-way dialogue.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 strategy of sharing insider knowledge, style tips and creative images is working for fashion brands.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03E1DA6-F860-6146-933F-358E6993C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Websites and Content Marketing</a:t>
            </a:r>
          </a:p>
        </p:txBody>
      </p:sp>
    </p:spTree>
    <p:extLst>
      <p:ext uri="{BB962C8B-B14F-4D97-AF65-F5344CB8AC3E}">
        <p14:creationId xmlns:p14="http://schemas.microsoft.com/office/powerpoint/2010/main" val="3126403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7C6EB7A-5F98-2349-B61B-441C570D0F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Some common mistakes made by fashion brands online identified by Carson, 2014: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Editorial lacking a clear link to the brand’s blog.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Low publishing frequency.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Little advisory content.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Poor use of headlining (not indicative of content or optimized to match a search term).</a:t>
            </a:r>
          </a:p>
          <a:p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2BCFAFA-9439-314A-A134-95122E1B2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Websites and Content Marketing</a:t>
            </a:r>
          </a:p>
        </p:txBody>
      </p:sp>
    </p:spTree>
    <p:extLst>
      <p:ext uri="{BB962C8B-B14F-4D97-AF65-F5344CB8AC3E}">
        <p14:creationId xmlns:p14="http://schemas.microsoft.com/office/powerpoint/2010/main" val="24681612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5B6471D-FE78-0844-9373-5451D93521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Consumer contributions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Brands hope to provoke positive contributions from their audiences.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Canadian shoe brand John </a:t>
            </a:r>
            <a:r>
              <a:rPr lang="en-GB" dirty="0" err="1"/>
              <a:t>Fluevog</a:t>
            </a:r>
            <a:r>
              <a:rPr lang="en-GB" dirty="0"/>
              <a:t> has a great balance of brand message and consumer voice.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brand provides clear product shots with lively descriptions, publishes all consumer reviews, encourages consumers to upload photos and runs regular creative competitions.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03E1DA6-F860-6146-933F-358E6993C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Websites and Content Marketing</a:t>
            </a:r>
          </a:p>
        </p:txBody>
      </p:sp>
    </p:spTree>
    <p:extLst>
      <p:ext uri="{BB962C8B-B14F-4D97-AF65-F5344CB8AC3E}">
        <p14:creationId xmlns:p14="http://schemas.microsoft.com/office/powerpoint/2010/main" val="30927463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5B6471D-FE78-0844-9373-5451D93521B0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8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Consumer contributions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/>
              <a:t>A John </a:t>
            </a:r>
            <a:r>
              <a:rPr lang="en-GB" sz="1800" dirty="0" err="1"/>
              <a:t>Fluevog</a:t>
            </a:r>
            <a:r>
              <a:rPr lang="en-GB" sz="1800" dirty="0"/>
              <a:t> competition encouraging audiences to contribute shoe designs. The winning style is manufactured.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 err="1"/>
              <a:t>Fluevog</a:t>
            </a:r>
            <a:r>
              <a:rPr lang="en-GB" sz="1800" dirty="0"/>
              <a:t> also run regular competitions to design marketing campaigns.</a:t>
            </a:r>
          </a:p>
          <a:p>
            <a:endParaRPr lang="en-US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60BD16E8-67BA-9745-855E-445E68AEFAD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332" y="2029906"/>
            <a:ext cx="4267796" cy="3670503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03E1DA6-F860-6146-933F-358E6993C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Websites and Content Marketing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8FEC5C-3E20-4638-9A17-4A8EE51FFC72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4781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7DCCC0C-3296-3549-A328-55D91D577D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Brands should consider the following to help viewers justify an online purchase and feel that their custom is valued: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Unique trading models.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Smart merchandising.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E-commerce customer service.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Delivery and innovation in delivery services.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Simple and secure online payments.</a:t>
            </a:r>
          </a:p>
          <a:p>
            <a:r>
              <a:rPr lang="en-GB" sz="2000" dirty="0"/>
              <a:t> </a:t>
            </a:r>
          </a:p>
          <a:p>
            <a:endParaRPr lang="en-GB" sz="2000" dirty="0"/>
          </a:p>
          <a:p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805D002-832B-B64D-B3D5-DBF0CCBDE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Further Techniques to Convert Browsing into Sales</a:t>
            </a:r>
          </a:p>
        </p:txBody>
      </p:sp>
    </p:spTree>
    <p:extLst>
      <p:ext uri="{BB962C8B-B14F-4D97-AF65-F5344CB8AC3E}">
        <p14:creationId xmlns:p14="http://schemas.microsoft.com/office/powerpoint/2010/main" val="10859410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7DCCC0C-3296-3549-A328-55D91D577D8A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34128" y="1825625"/>
            <a:ext cx="326359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Unique trading models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E-</a:t>
            </a:r>
            <a:r>
              <a:rPr lang="en-US" sz="1800" dirty="0" err="1"/>
              <a:t>tailers</a:t>
            </a:r>
            <a:r>
              <a:rPr lang="en-US" sz="1800" dirty="0"/>
              <a:t> are working hard to provide experiences over and above what would be found in a shop.</a:t>
            </a:r>
            <a:endParaRPr lang="en-GB" sz="1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US platform </a:t>
            </a:r>
            <a:br>
              <a:rPr lang="en-US" sz="1800" dirty="0"/>
            </a:br>
            <a:r>
              <a:rPr lang="en-US" sz="1800" dirty="0"/>
              <a:t>Nineteenth Amendment allows visitors access to exclusive pieces from young designers at special prices for 19 days. </a:t>
            </a:r>
            <a:endParaRPr lang="en-GB" sz="2000" dirty="0"/>
          </a:p>
          <a:p>
            <a:endParaRPr lang="en-GB" sz="2000" dirty="0"/>
          </a:p>
          <a:p>
            <a:endParaRPr lang="en-US" sz="2000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B7CE011A-754C-BD45-BB95-57FC6F9F832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6279" y="2008654"/>
            <a:ext cx="3219288" cy="3807946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805D002-832B-B64D-B3D5-DBF0CCBDE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Further Techniques to Convert Browsing into Sales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8BF139-66B8-4695-8EA6-0FA33421B169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9292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7DCCC0C-3296-3549-A328-55D91D577D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Smart merchandising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Retailer-controlled product prompts such as ‘complete the look’ help browsers search through large ranges.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online journey is as close to being in-store as possible.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As pioneered by ASOS and Net-a-Porter, products suggested match shoppers’ size, interests and personal style.</a:t>
            </a:r>
          </a:p>
          <a:p>
            <a:endParaRPr lang="en-GB" sz="2000" dirty="0"/>
          </a:p>
          <a:p>
            <a:r>
              <a:rPr lang="en-GB" sz="2000" dirty="0"/>
              <a:t> </a:t>
            </a:r>
          </a:p>
          <a:p>
            <a:endParaRPr lang="en-GB" sz="2000" dirty="0"/>
          </a:p>
          <a:p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805D002-832B-B64D-B3D5-DBF0CCBDE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Further Techniques to Convert Browsing into Sales</a:t>
            </a:r>
          </a:p>
        </p:txBody>
      </p:sp>
    </p:spTree>
    <p:extLst>
      <p:ext uri="{BB962C8B-B14F-4D97-AF65-F5344CB8AC3E}">
        <p14:creationId xmlns:p14="http://schemas.microsoft.com/office/powerpoint/2010/main" val="1141346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2FB10C72-A9E6-474B-8A6D-D34B9804A3F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424979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7DCCC0C-3296-3549-A328-55D91D577D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E-commerce customer service</a:t>
            </a:r>
            <a:r>
              <a:rPr lang="en-GB" sz="2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ASOS were the first to provide customer services on Twitter and real-time delivery tracking.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Net-a-Porter provide fashion consultants to give styling advice.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Visible telephone numbers provide direct contact.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Answer emails quickly and efficiently.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r>
              <a:rPr lang="en-GB" sz="2000" dirty="0"/>
              <a:t> </a:t>
            </a:r>
          </a:p>
          <a:p>
            <a:endParaRPr lang="en-GB" sz="2000" dirty="0"/>
          </a:p>
          <a:p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805D002-832B-B64D-B3D5-DBF0CCBDE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Further Techniques to Convert Browsing into Sales</a:t>
            </a:r>
          </a:p>
        </p:txBody>
      </p:sp>
    </p:spTree>
    <p:extLst>
      <p:ext uri="{BB962C8B-B14F-4D97-AF65-F5344CB8AC3E}">
        <p14:creationId xmlns:p14="http://schemas.microsoft.com/office/powerpoint/2010/main" val="11906504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7DCCC0C-3296-3549-A328-55D91D577D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Delivery and innovation in delivery services </a:t>
            </a:r>
            <a:endParaRPr lang="en-GB" sz="20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Amazon have made it difficult for smaller brands to compete.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Click and collect is expected to grow through use of conveniently situated collection hubs.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Other initiatives include 90-minute deliveries, evening and weekend options – even delivery by drone.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ASOS trialled deliveries to a staffed pod where goods could be tried on and returned immediately.</a:t>
            </a:r>
          </a:p>
          <a:p>
            <a:endParaRPr lang="en-GB" sz="2000" dirty="0"/>
          </a:p>
          <a:p>
            <a:r>
              <a:rPr lang="en-GB" sz="2000" dirty="0"/>
              <a:t> </a:t>
            </a:r>
          </a:p>
          <a:p>
            <a:endParaRPr lang="en-GB" sz="2000" dirty="0"/>
          </a:p>
          <a:p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805D002-832B-B64D-B3D5-DBF0CCBDE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Further Techniques to Convert Browsing into Sales</a:t>
            </a:r>
          </a:p>
        </p:txBody>
      </p:sp>
    </p:spTree>
    <p:extLst>
      <p:ext uri="{BB962C8B-B14F-4D97-AF65-F5344CB8AC3E}">
        <p14:creationId xmlns:p14="http://schemas.microsoft.com/office/powerpoint/2010/main" val="3324855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ADACB0A-4923-454B-992A-22A8D5BE64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All promoters of fashion should consider SEO as they write copy for websites, blogs and social media.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Reiteration of key descriptive phrases about the brand will lead to higher rankings in a consumer search.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In 2016 Google accounted for 80% of online fashion searches.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08A43C-16D3-CB4A-99D3-D793C9034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Search-engine Optimization (SEO)</a:t>
            </a:r>
          </a:p>
        </p:txBody>
      </p:sp>
    </p:spTree>
    <p:extLst>
      <p:ext uri="{BB962C8B-B14F-4D97-AF65-F5344CB8AC3E}">
        <p14:creationId xmlns:p14="http://schemas.microsoft.com/office/powerpoint/2010/main" val="7992849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ADACB0A-4923-454B-992A-22A8D5BE64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Search algorithms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These scan our online searches for more than 200 signals that help refine what we want.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Google update their algorithms, for instance to reward brands that inspire genuine conversation and comment.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This trend spots online conversations as well as terms entered into the search engine.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08A43C-16D3-CB4A-99D3-D793C9034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Search-engine Optimization (SEO)</a:t>
            </a:r>
          </a:p>
        </p:txBody>
      </p:sp>
    </p:spTree>
    <p:extLst>
      <p:ext uri="{BB962C8B-B14F-4D97-AF65-F5344CB8AC3E}">
        <p14:creationId xmlns:p14="http://schemas.microsoft.com/office/powerpoint/2010/main" val="33500513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ADACB0A-4923-454B-992A-22A8D5BE64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Content SEO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Headings, image titles and product descriptions can be meta-tagged to increase the likelihood of matching a consumer search term.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more long tail, for example ‘locally made high waisted jeans with tailoring details’, the more effective the terms are.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Using these phrases internally and externally helps create organic content SEO.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08A43C-16D3-CB4A-99D3-D793C9034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Search-engine Optimization (SEO)</a:t>
            </a:r>
          </a:p>
        </p:txBody>
      </p:sp>
    </p:spTree>
    <p:extLst>
      <p:ext uri="{BB962C8B-B14F-4D97-AF65-F5344CB8AC3E}">
        <p14:creationId xmlns:p14="http://schemas.microsoft.com/office/powerpoint/2010/main" val="23188818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ADACB0A-4923-454B-992A-22A8D5BE64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Technical SEO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This includes bidding with search engines for niche words and key phrases to raise the brand up the search rankings – a paid-for form of SEO.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Carried out by in-house specialists or independent experts.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SEO provides a low-cost proven route to return on investment (ROI) and is measurable in click-through rates.</a:t>
            </a:r>
          </a:p>
          <a:p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08A43C-16D3-CB4A-99D3-D793C9034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Search-engine Optimization (SEO)</a:t>
            </a:r>
          </a:p>
        </p:txBody>
      </p:sp>
    </p:spTree>
    <p:extLst>
      <p:ext uri="{BB962C8B-B14F-4D97-AF65-F5344CB8AC3E}">
        <p14:creationId xmlns:p14="http://schemas.microsoft.com/office/powerpoint/2010/main" val="26605593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65E5602-3ACC-C248-8BD3-526FBC4068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 pay-per-click (PPC) agreement takes place when a brand agrees to pay an external website or search engine for a click through from their site to the brand.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An affiliate channel is when a brand agrees to pay commission to another site or forum that generates a lead or a sale.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Brands may have networks of PPC and affiliate arrangements to drive traffic to their sites.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4776CF3-56F0-7B42-8DE9-15BF3449A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Affiliate Websites and </a:t>
            </a:r>
            <a:br>
              <a:rPr lang="en-US" dirty="0"/>
            </a:br>
            <a:r>
              <a:rPr lang="en-US" dirty="0"/>
              <a:t>Pay-per-click</a:t>
            </a:r>
          </a:p>
        </p:txBody>
      </p:sp>
    </p:spTree>
    <p:extLst>
      <p:ext uri="{BB962C8B-B14F-4D97-AF65-F5344CB8AC3E}">
        <p14:creationId xmlns:p14="http://schemas.microsoft.com/office/powerpoint/2010/main" val="9472943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D15756B-08A6-E04E-BCC4-4EE73F770D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036208"/>
          </a:xfrm>
        </p:spPr>
        <p:txBody>
          <a:bodyPr>
            <a:noAutofit/>
          </a:bodyPr>
          <a:lstStyle/>
          <a:p>
            <a:r>
              <a:rPr lang="en-GB" dirty="0" err="1"/>
              <a:t>Rayport</a:t>
            </a:r>
            <a:r>
              <a:rPr lang="en-GB" dirty="0"/>
              <a:t> and </a:t>
            </a:r>
            <a:r>
              <a:rPr lang="en-GB" dirty="0" err="1"/>
              <a:t>Jaworsky’s</a:t>
            </a:r>
            <a:r>
              <a:rPr lang="en-GB" dirty="0"/>
              <a:t> (2003) 7 Cs of consumer interface make a checklist for good web presence.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Context</a:t>
            </a:r>
            <a:r>
              <a:rPr lang="en-GB" dirty="0"/>
              <a:t> What will appear on the landing page – full screen image or image tiles and banners? Moving or still image?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Content</a:t>
            </a:r>
            <a:r>
              <a:rPr lang="en-GB" dirty="0"/>
              <a:t> Original and creative text should stimulate consumer conversation and promote SEO. Update images regularly.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Community</a:t>
            </a:r>
            <a:r>
              <a:rPr lang="en-US" dirty="0"/>
              <a:t> Provide visible links to social media and blog content. How can audiences contribute creatively?</a:t>
            </a:r>
            <a:endParaRPr lang="en-GB" dirty="0"/>
          </a:p>
          <a:p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EF3735-2635-A042-AA9E-1A8615B39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Seven Cs of Consumer Interface</a:t>
            </a:r>
          </a:p>
        </p:txBody>
      </p:sp>
    </p:spTree>
    <p:extLst>
      <p:ext uri="{BB962C8B-B14F-4D97-AF65-F5344CB8AC3E}">
        <p14:creationId xmlns:p14="http://schemas.microsoft.com/office/powerpoint/2010/main" val="40607649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D15756B-08A6-E04E-BCC4-4EE73F770D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036208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Customization</a:t>
            </a:r>
            <a:r>
              <a:rPr lang="en-US" dirty="0"/>
              <a:t> Keep buttons in familiar places. Greetings, recommendations and chances to review can be personalized.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Communication</a:t>
            </a:r>
            <a:r>
              <a:rPr lang="en-US" dirty="0"/>
              <a:t> Update social media and blogs regularly. Consider how insider knowledge can be made available.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Commerce </a:t>
            </a:r>
            <a:r>
              <a:rPr lang="en-US" dirty="0"/>
              <a:t>Keep clicks from product to shopping to payment simple and limited. Consider unique trading models.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Connection</a:t>
            </a:r>
            <a:r>
              <a:rPr lang="en-GB" dirty="0"/>
              <a:t> Consider how the consumer can reach the brand directly and the most effective way to drive traffic.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EF3735-2635-A042-AA9E-1A8615B39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Seven Cs of Consumer Interface</a:t>
            </a:r>
          </a:p>
        </p:txBody>
      </p:sp>
    </p:spTree>
    <p:extLst>
      <p:ext uri="{BB962C8B-B14F-4D97-AF65-F5344CB8AC3E}">
        <p14:creationId xmlns:p14="http://schemas.microsoft.com/office/powerpoint/2010/main" val="37508609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DF2906E-C08F-5E4D-8D55-077482225A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Google offers tools that help promoters track monthly consumer interaction with the site, including: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Site usage </a:t>
            </a:r>
            <a:r>
              <a:rPr lang="en-GB" dirty="0"/>
              <a:t>Number of visitors, time spent, percentage of new visitors, page views, bounce rate (should be below 45%).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Visitor overview </a:t>
            </a:r>
            <a:r>
              <a:rPr lang="en-GB" dirty="0"/>
              <a:t>Peaks and troughs of visitor hits.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Map overlay </a:t>
            </a:r>
            <a:r>
              <a:rPr lang="en-GB" dirty="0"/>
              <a:t>A visual idea of where traffic comes from.</a:t>
            </a:r>
          </a:p>
          <a:p>
            <a:endParaRPr lang="en-GB" sz="2000" dirty="0"/>
          </a:p>
          <a:p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A9558D8-B7C7-8144-8032-8334A72C1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Measuring Online </a:t>
            </a:r>
            <a:r>
              <a:rPr lang="en-US" dirty="0" err="1"/>
              <a:t>Behaviour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9798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76CAE-D4B2-4267-BE42-B36C955F6DBC}"/>
              </a:ext>
            </a:extLst>
          </p:cNvPr>
          <p:cNvSpPr/>
          <p:nvPr/>
        </p:nvSpPr>
        <p:spPr>
          <a:xfrm>
            <a:off x="1325937" y="1882687"/>
            <a:ext cx="6450817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Promoting Fashion / </a:t>
            </a:r>
            <a:r>
              <a:rPr lang="en-GB" sz="16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Barbara Graham, </a:t>
            </a:r>
            <a:r>
              <a:rPr lang="en-GB" sz="1600" b="0" i="0" u="none" kern="1200" baseline="0" dirty="0" err="1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Caline</a:t>
            </a:r>
            <a:r>
              <a:rPr lang="en-GB" sz="16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 </a:t>
            </a:r>
            <a:r>
              <a:rPr lang="en-GB" sz="1600" b="0" i="0" u="none" kern="1200" baseline="0" dirty="0" err="1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Anouti</a:t>
            </a:r>
            <a:endParaRPr lang="en-GB" sz="1600" b="0" i="0" u="sng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  <a:p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Chapter 7</a:t>
            </a:r>
          </a:p>
          <a:p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r>
              <a:rPr lang="en-GB" sz="24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The Digital Arena: E-commerce and Online Fashion Promotion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7320C56-B9C8-4B40-A187-753D3C78A9FA}"/>
              </a:ext>
            </a:extLst>
          </p:cNvPr>
          <p:cNvCxnSpPr>
            <a:cxnSpLocks/>
          </p:cNvCxnSpPr>
          <p:nvPr/>
        </p:nvCxnSpPr>
        <p:spPr>
          <a:xfrm>
            <a:off x="1378131" y="2399606"/>
            <a:ext cx="639862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46934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DF2906E-C08F-5E4D-8D55-077482225A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Traffic source overview</a:t>
            </a:r>
            <a:r>
              <a:rPr lang="en-GB" dirty="0"/>
              <a:t> A breakdown of clicks from search engines, affiliate sites or PPC. Shows search terms used.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Content overview</a:t>
            </a:r>
            <a:r>
              <a:rPr lang="en-GB" dirty="0"/>
              <a:t> A breakdown of the most popular pages.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Technical profile </a:t>
            </a:r>
            <a:r>
              <a:rPr lang="en-GB" dirty="0"/>
              <a:t>Types of browsers used and types of connection that generated the hit.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A9558D8-B7C7-8144-8032-8334A72C1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Measuring Online </a:t>
            </a:r>
            <a:r>
              <a:rPr lang="en-US" dirty="0" err="1"/>
              <a:t>Behaviour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1800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A2AE392-A441-8140-A088-1956A41282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4042879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Web design should consider image, ease of use, engaging copy, and encourage visitors to contribute.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Fully responsive design is essential.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Brands should consider themselves digital publishers, with all content geared to maximum exposure.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Brands should think about unique trading models, and quality of customer service and delivery.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All brands, even those with no marketing budget, can work to create organic content SEO.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7A3659-241B-4946-9400-4CA479548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Points</a:t>
            </a:r>
          </a:p>
        </p:txBody>
      </p:sp>
    </p:spTree>
    <p:extLst>
      <p:ext uri="{BB962C8B-B14F-4D97-AF65-F5344CB8AC3E}">
        <p14:creationId xmlns:p14="http://schemas.microsoft.com/office/powerpoint/2010/main" val="1848217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F93A22B-5161-144F-BD0D-6D68F65699C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Persuade consumers to interact with brands by using high-quality, engaging content.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Use responsive design to make sites effective across all devices.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Entice browsers to stay on a site and make a purchase.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Track consumer behaviour online to gain insight into a brand’s customer base.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E10AB0-D805-0E44-87AA-5DB20AED3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938327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>
            <a:extLst>
              <a:ext uri="{FF2B5EF4-FFF2-40B4-BE49-F238E27FC236}">
                <a16:creationId xmlns:a16="http://schemas.microsoft.com/office/drawing/2014/main" id="{1D79B3FB-E77C-FC4E-92EF-C1791D3DA6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7 Cs of consumer interface (</a:t>
            </a:r>
            <a:r>
              <a:rPr lang="en-GB" dirty="0" err="1"/>
              <a:t>Rayport</a:t>
            </a:r>
            <a:r>
              <a:rPr lang="en-GB" dirty="0"/>
              <a:t> and Jaworski 2003), updated to be specific to fashion sites.</a:t>
            </a:r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858D982-9C96-5942-9BD3-CA0D7D0FD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Theories</a:t>
            </a:r>
          </a:p>
        </p:txBody>
      </p:sp>
    </p:spTree>
    <p:extLst>
      <p:ext uri="{BB962C8B-B14F-4D97-AF65-F5344CB8AC3E}">
        <p14:creationId xmlns:p14="http://schemas.microsoft.com/office/powerpoint/2010/main" val="2075988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5367250-AEE7-174B-92E6-6314F1A02D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online fashion retail market is estimated to be worth US$414 </a:t>
            </a:r>
            <a:r>
              <a:rPr lang="en-GB" dirty="0" err="1"/>
              <a:t>bn</a:t>
            </a:r>
            <a:r>
              <a:rPr lang="en-GB" dirty="0"/>
              <a:t> by 2019 (</a:t>
            </a:r>
            <a:r>
              <a:rPr lang="en-GB" dirty="0" err="1"/>
              <a:t>industryreportstore.com</a:t>
            </a:r>
            <a:r>
              <a:rPr lang="en-GB" dirty="0"/>
              <a:t> 2015).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Apparel and footwear is the largest category, accounting for nearly a fifth of global online sales (Euromonitor, 2016).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Around 73% of online retailers are multichannel, while 27% are pure play e-tail (Mintel, 2015).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9C7A4EE-75D8-024B-853B-B9CE72879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Global Size and Value of Fashion E-commerce</a:t>
            </a:r>
          </a:p>
        </p:txBody>
      </p:sp>
    </p:spTree>
    <p:extLst>
      <p:ext uri="{BB962C8B-B14F-4D97-AF65-F5344CB8AC3E}">
        <p14:creationId xmlns:p14="http://schemas.microsoft.com/office/powerpoint/2010/main" val="1093078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>
            <a:extLst>
              <a:ext uri="{FF2B5EF4-FFF2-40B4-BE49-F238E27FC236}">
                <a16:creationId xmlns:a16="http://schemas.microsoft.com/office/drawing/2014/main" id="{4E85C36E-9DFC-1A4E-9434-37B6627B18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 website should reflect the brand’s ethos through layout, use of logo and product shots.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immediate space a viewer sees on the landing page is vital to attracting attention.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average bounce rate is 3.8 seconds, with 75% of viewers becoming bored or frustrated within 5 seconds.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opportunity for consumers to personalize, review or contribute creatively should be a priority.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89E631-BB63-6F45-A139-B190BA024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Website Design and Ease of Navigation</a:t>
            </a:r>
          </a:p>
        </p:txBody>
      </p:sp>
    </p:spTree>
    <p:extLst>
      <p:ext uri="{BB962C8B-B14F-4D97-AF65-F5344CB8AC3E}">
        <p14:creationId xmlns:p14="http://schemas.microsoft.com/office/powerpoint/2010/main" val="2924619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>
            <a:extLst>
              <a:ext uri="{FF2B5EF4-FFF2-40B4-BE49-F238E27FC236}">
                <a16:creationId xmlns:a16="http://schemas.microsoft.com/office/drawing/2014/main" id="{4E85C36E-9DFC-1A4E-9434-37B6627B18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Landing page layout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An image the full width of the screen, or a magazine layout (as on Net-a-Porter) are both successful landing page layouts.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Elements such as checkout buttons, blogs and social media links should be in familiar places.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Product shots are very important and should be high quality.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Accompanying copy/product descriptions should include search terms used by shoppers.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89E631-BB63-6F45-A139-B190BA024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Website Design and Ease of Navigation</a:t>
            </a:r>
          </a:p>
        </p:txBody>
      </p:sp>
    </p:spTree>
    <p:extLst>
      <p:ext uri="{BB962C8B-B14F-4D97-AF65-F5344CB8AC3E}">
        <p14:creationId xmlns:p14="http://schemas.microsoft.com/office/powerpoint/2010/main" val="3953652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769383A-6E45-1D44-9BED-5AA0ACEF12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3809415"/>
          </a:xfrm>
        </p:spPr>
        <p:txBody>
          <a:bodyPr>
            <a:norm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M-commerce and responsive design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Purchases made via mobile phone are expected to exceed those made on computers by 2019 (Euromonitor, 2016).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M-commerce provides greater connectivity to users’ lives.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 visit to an m-commerce-enabled site lasts 3 minutes longer than to a site without m-commerce, and the bounce rate can be reduced by 20%.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Responsive design means that a site adjusts to work equally well on a computer, tablet or smartphone.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3F3F9F3-FD17-AC42-B17B-3E6123A1E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M-commerce, Responsive Design and Fashion Apps</a:t>
            </a:r>
          </a:p>
        </p:txBody>
      </p:sp>
    </p:spTree>
    <p:extLst>
      <p:ext uri="{BB962C8B-B14F-4D97-AF65-F5344CB8AC3E}">
        <p14:creationId xmlns:p14="http://schemas.microsoft.com/office/powerpoint/2010/main" val="2050422826"/>
      </p:ext>
    </p:extLst>
  </p:cSld>
  <p:clrMapOvr>
    <a:masterClrMapping/>
  </p:clrMapOvr>
</p:sld>
</file>

<file path=ppt/theme/theme1.xml><?xml version="1.0" encoding="utf-8"?>
<a:theme xmlns:a="http://schemas.openxmlformats.org/drawingml/2006/main" name="LKP Opener - blank">
  <a:themeElements>
    <a:clrScheme name="LKP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FF2600"/>
      </a:accent1>
      <a:accent2>
        <a:srgbClr val="FF2600"/>
      </a:accent2>
      <a:accent3>
        <a:srgbClr val="FF2600"/>
      </a:accent3>
      <a:accent4>
        <a:srgbClr val="FF2600"/>
      </a:accent4>
      <a:accent5>
        <a:srgbClr val="FF2600"/>
      </a:accent5>
      <a:accent6>
        <a:srgbClr val="FF2600"/>
      </a:accent6>
      <a:hlink>
        <a:srgbClr val="919191"/>
      </a:hlink>
      <a:folHlink>
        <a:srgbClr val="CACACA"/>
      </a:folHlink>
    </a:clrScheme>
    <a:fontScheme name="LKP">
      <a:majorFont>
        <a:latin typeface="Noto Sans Bold"/>
        <a:ea typeface=""/>
        <a:cs typeface=""/>
      </a:majorFont>
      <a:minorFont>
        <a:latin typeface="Noto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32D5E2B8-4FFE-F545-9176-508ADD67CB81}" vid="{4DFCEF36-CF80-1F46-9CDE-9CE2C245CA39}"/>
    </a:ext>
  </a:extLst>
</a:theme>
</file>

<file path=ppt/theme/theme2.xml><?xml version="1.0" encoding="utf-8"?>
<a:theme xmlns:a="http://schemas.openxmlformats.org/drawingml/2006/main" name="LKP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D7222A"/>
      </a:accent1>
      <a:accent2>
        <a:srgbClr val="FF2600"/>
      </a:accent2>
      <a:accent3>
        <a:srgbClr val="FF2600"/>
      </a:accent3>
      <a:accent4>
        <a:srgbClr val="FF2600"/>
      </a:accent4>
      <a:accent5>
        <a:srgbClr val="FF2600"/>
      </a:accent5>
      <a:accent6>
        <a:srgbClr val="FF2600"/>
      </a:accent6>
      <a:hlink>
        <a:srgbClr val="919191"/>
      </a:hlink>
      <a:folHlink>
        <a:srgbClr val="CACAC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32D5E2B8-4FFE-F545-9176-508ADD67CB81}" vid="{7E6DB49D-2E34-2143-8B6F-A49F30623E4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966</TotalTime>
  <Words>1737</Words>
  <Application>Microsoft Macintosh PowerPoint</Application>
  <PresentationFormat>On-screen Show (4:3)</PresentationFormat>
  <Paragraphs>153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Noto Serif Regular</vt:lpstr>
      <vt:lpstr>Noto Serif</vt:lpstr>
      <vt:lpstr>Noto Sans</vt:lpstr>
      <vt:lpstr>Noto Sans Bold</vt:lpstr>
      <vt:lpstr>LKP Opener - blank</vt:lpstr>
      <vt:lpstr>LKP</vt:lpstr>
      <vt:lpstr>PowerPoint Presentation</vt:lpstr>
      <vt:lpstr>PowerPoint Presentation</vt:lpstr>
      <vt:lpstr>PowerPoint Presentation</vt:lpstr>
      <vt:lpstr>Objectives</vt:lpstr>
      <vt:lpstr>Key Theories</vt:lpstr>
      <vt:lpstr>The Global Size and Value of Fashion E-commerce</vt:lpstr>
      <vt:lpstr>Website Design and Ease of Navigation</vt:lpstr>
      <vt:lpstr>Website Design and Ease of Navigation</vt:lpstr>
      <vt:lpstr>M-commerce, Responsive Design and Fashion Apps</vt:lpstr>
      <vt:lpstr>M-commerce, Responsive Design and Fashion Apps</vt:lpstr>
      <vt:lpstr>M-commerce, Responsive Design and Fashion Apps</vt:lpstr>
      <vt:lpstr>M-commerce, Responsive Design and Fashion Apps</vt:lpstr>
      <vt:lpstr>Websites and Content Marketing</vt:lpstr>
      <vt:lpstr>Websites and Content Marketing</vt:lpstr>
      <vt:lpstr>Websites and Content Marketing</vt:lpstr>
      <vt:lpstr>Websites and Content Marketing</vt:lpstr>
      <vt:lpstr>Further Techniques to Convert Browsing into Sales</vt:lpstr>
      <vt:lpstr>Further Techniques to Convert Browsing into Sales</vt:lpstr>
      <vt:lpstr>Further Techniques to Convert Browsing into Sales</vt:lpstr>
      <vt:lpstr>Further Techniques to Convert Browsing into Sales</vt:lpstr>
      <vt:lpstr>Further Techniques to Convert Browsing into Sales</vt:lpstr>
      <vt:lpstr>Search-engine Optimization (SEO)</vt:lpstr>
      <vt:lpstr>Search-engine Optimization (SEO)</vt:lpstr>
      <vt:lpstr>Search-engine Optimization (SEO)</vt:lpstr>
      <vt:lpstr>Search-engine Optimization (SEO)</vt:lpstr>
      <vt:lpstr>Affiliate Websites and  Pay-per-click</vt:lpstr>
      <vt:lpstr>The Seven Cs of Consumer Interface</vt:lpstr>
      <vt:lpstr>The Seven Cs of Consumer Interface</vt:lpstr>
      <vt:lpstr>Measuring Online Behaviour</vt:lpstr>
      <vt:lpstr>Measuring Online Behaviour</vt:lpstr>
      <vt:lpstr>Key Points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Coco</dc:creator>
  <cp:lastModifiedBy>Freelance2</cp:lastModifiedBy>
  <cp:revision>84</cp:revision>
  <dcterms:created xsi:type="dcterms:W3CDTF">2018-05-18T09:22:04Z</dcterms:created>
  <dcterms:modified xsi:type="dcterms:W3CDTF">2018-11-19T16:01:08Z</dcterms:modified>
</cp:coreProperties>
</file>