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60" r:id="rId1"/>
    <p:sldMasterId id="2147483679" r:id="rId2"/>
  </p:sldMasterIdLst>
  <p:notesMasterIdLst>
    <p:notesMasterId r:id="rId31"/>
  </p:notesMasterIdLst>
  <p:handoutMasterIdLst>
    <p:handoutMasterId r:id="rId32"/>
  </p:handoutMasterIdLst>
  <p:sldIdLst>
    <p:sldId id="257" r:id="rId3"/>
    <p:sldId id="265" r:id="rId4"/>
    <p:sldId id="263" r:id="rId5"/>
    <p:sldId id="260" r:id="rId6"/>
    <p:sldId id="264" r:id="rId7"/>
    <p:sldId id="267" r:id="rId8"/>
    <p:sldId id="258" r:id="rId9"/>
    <p:sldId id="266" r:id="rId10"/>
    <p:sldId id="268" r:id="rId11"/>
    <p:sldId id="269" r:id="rId12"/>
    <p:sldId id="270" r:id="rId13"/>
    <p:sldId id="271" r:id="rId14"/>
    <p:sldId id="272" r:id="rId15"/>
    <p:sldId id="273" r:id="rId16"/>
    <p:sldId id="274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83" r:id="rId26"/>
    <p:sldId id="284" r:id="rId27"/>
    <p:sldId id="285" r:id="rId28"/>
    <p:sldId id="286" r:id="rId29"/>
    <p:sldId id="287" r:id="rId30"/>
  </p:sldIdLst>
  <p:sldSz cx="9144000" cy="6858000" type="screen4x3"/>
  <p:notesSz cx="6858000" cy="9144000"/>
  <p:embeddedFontLst>
    <p:embeddedFont>
      <p:font typeface="Noto Sans" panose="020B0502040504090204" pitchFamily="34" charset="0"/>
      <p:regular r:id="rId33"/>
      <p:bold r:id="rId34"/>
      <p:italic r:id="rId35"/>
      <p:boldItalic r:id="rId36"/>
    </p:embeddedFont>
    <p:embeddedFont>
      <p:font typeface="Noto Sans Bold" panose="020B0802040504090204" pitchFamily="34" charset="0"/>
      <p:bold r:id="rId37"/>
      <p:italic r:id="rId38"/>
      <p:boldItalic r:id="rId39"/>
    </p:embeddedFont>
    <p:embeddedFont>
      <p:font typeface="Noto Serif" panose="02020600060500020200" pitchFamily="18" charset="0"/>
      <p:regular r:id="rId40"/>
      <p:bold r:id="rId41"/>
      <p:italic r:id="rId42"/>
      <p:boldItalic r:id="rId43"/>
    </p:embeddedFont>
    <p:embeddedFont>
      <p:font typeface="Noto Serif Regular" panose="02020600060500020200" pitchFamily="18" charset="0"/>
      <p:regular r:id="rId44"/>
      <p:bold r:id="rId45"/>
      <p:italic r:id="rId46"/>
      <p:boldItalic r:id="rId47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Opener" id="{634E0027-A025-B34B-A7D8-FE60DBD4F496}">
          <p14:sldIdLst>
            <p14:sldId id="257"/>
            <p14:sldId id="265"/>
            <p14:sldId id="263"/>
          </p14:sldIdLst>
        </p14:section>
        <p14:section name="Main presentation" id="{06B637CD-49DF-7D41-8727-FB255F7E1D17}">
          <p14:sldIdLst>
            <p14:sldId id="260"/>
            <p14:sldId id="264"/>
            <p14:sldId id="267"/>
            <p14:sldId id="258"/>
            <p14:sldId id="266"/>
            <p14:sldId id="268"/>
            <p14:sldId id="269"/>
            <p14:sldId id="270"/>
            <p14:sldId id="271"/>
            <p14:sldId id="272"/>
            <p14:sldId id="273"/>
            <p14:sldId id="274"/>
            <p14:sldId id="275"/>
            <p14:sldId id="276"/>
            <p14:sldId id="277"/>
            <p14:sldId id="278"/>
            <p14:sldId id="279"/>
            <p14:sldId id="280"/>
            <p14:sldId id="281"/>
            <p14:sldId id="282"/>
            <p14:sldId id="283"/>
            <p14:sldId id="284"/>
            <p14:sldId id="285"/>
            <p14:sldId id="286"/>
            <p14:sldId id="287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150" autoAdjust="0"/>
    <p:restoredTop sz="86401" autoAdjust="0"/>
  </p:normalViewPr>
  <p:slideViewPr>
    <p:cSldViewPr snapToGrid="0" snapToObjects="1">
      <p:cViewPr varScale="1">
        <p:scale>
          <a:sx n="131" d="100"/>
          <a:sy n="131" d="100"/>
        </p:scale>
        <p:origin x="2096" y="1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 varScale="1">
        <p:scale>
          <a:sx n="121" d="100"/>
          <a:sy n="121" d="100"/>
        </p:scale>
        <p:origin x="4938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font" Target="fonts/font7.fntdata"/><Relationship Id="rId21" Type="http://schemas.openxmlformats.org/officeDocument/2006/relationships/slide" Target="slides/slide19.xml"/><Relationship Id="rId34" Type="http://schemas.openxmlformats.org/officeDocument/2006/relationships/font" Target="fonts/font2.fntdata"/><Relationship Id="rId42" Type="http://schemas.openxmlformats.org/officeDocument/2006/relationships/font" Target="fonts/font10.fntdata"/><Relationship Id="rId47" Type="http://schemas.openxmlformats.org/officeDocument/2006/relationships/font" Target="fonts/font15.fntdata"/><Relationship Id="rId50" Type="http://schemas.openxmlformats.org/officeDocument/2006/relationships/theme" Target="theme/them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handoutMaster" Target="handoutMasters/handoutMaster1.xml"/><Relationship Id="rId37" Type="http://schemas.openxmlformats.org/officeDocument/2006/relationships/font" Target="fonts/font5.fntdata"/><Relationship Id="rId40" Type="http://schemas.openxmlformats.org/officeDocument/2006/relationships/font" Target="fonts/font8.fntdata"/><Relationship Id="rId45" Type="http://schemas.openxmlformats.org/officeDocument/2006/relationships/font" Target="fonts/font13.fntdata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font" Target="fonts/font4.fntdata"/><Relationship Id="rId49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notesMaster" Target="notesMasters/notesMaster1.xml"/><Relationship Id="rId44" Type="http://schemas.openxmlformats.org/officeDocument/2006/relationships/font" Target="fonts/font12.fntdata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font" Target="fonts/font3.fntdata"/><Relationship Id="rId43" Type="http://schemas.openxmlformats.org/officeDocument/2006/relationships/font" Target="fonts/font11.fntdata"/><Relationship Id="rId48" Type="http://schemas.openxmlformats.org/officeDocument/2006/relationships/presProps" Target="presProps.xml"/><Relationship Id="rId8" Type="http://schemas.openxmlformats.org/officeDocument/2006/relationships/slide" Target="slides/slide6.xml"/><Relationship Id="rId51" Type="http://schemas.openxmlformats.org/officeDocument/2006/relationships/tableStyles" Target="tableStyles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font" Target="fonts/font1.fntdata"/><Relationship Id="rId38" Type="http://schemas.openxmlformats.org/officeDocument/2006/relationships/font" Target="fonts/font6.fntdata"/><Relationship Id="rId46" Type="http://schemas.openxmlformats.org/officeDocument/2006/relationships/font" Target="fonts/font14.fntdata"/><Relationship Id="rId20" Type="http://schemas.openxmlformats.org/officeDocument/2006/relationships/slide" Target="slides/slide18.xml"/><Relationship Id="rId41" Type="http://schemas.openxmlformats.org/officeDocument/2006/relationships/font" Target="fonts/font9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61BBD16-9390-E245-B599-DB7805A7609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0F74A5E-51D0-DA47-9267-B00488F3A555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82BC70-1A8A-924A-9322-E9905D25E45E}" type="datetimeFigureOut">
              <a:rPr lang="en-GB" smtClean="0">
                <a:latin typeface="Noto Serif Regular" panose="02020600060500020200" pitchFamily="18" charset="0"/>
              </a:rPr>
              <a:t>19/11/2018</a:t>
            </a:fld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A03C31E-AA60-9B4F-9137-678D6E61CC60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Noto Serif Regular" panose="02020600060500020200" pitchFamily="18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91E84A8-9E99-AF4B-849B-7F29D695A6E3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92B425-1EF6-E542-BDB1-09A7975C6C8F}" type="slidenum">
              <a:rPr lang="en-GB" smtClean="0">
                <a:latin typeface="Noto Serif Regular" panose="02020600060500020200" pitchFamily="18" charset="0"/>
              </a:rPr>
              <a:t>‹#›</a:t>
            </a:fld>
            <a:endParaRPr lang="en-GB" dirty="0">
              <a:latin typeface="Noto Serif Regular" panose="02020600060500020200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3991053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D324FD79-6B2A-644E-8376-13E9D55BEA79}" type="datetimeFigureOut">
              <a:rPr lang="en-GB" smtClean="0"/>
              <a:pPr/>
              <a:t>19/11/2018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Noto Serif Regular" panose="02020600060500020200" pitchFamily="18" charset="0"/>
              </a:defRPr>
            </a:lvl1pPr>
          </a:lstStyle>
          <a:p>
            <a:fld id="{8B24B74A-A0CD-7E4D-8421-FB6C579B2AFC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96861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Noto Serif Regular" panose="02020600060500020200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Log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C16B644-1F34-2C42-A8F2-103528404B4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54753" y="1495618"/>
            <a:ext cx="2234494" cy="2348409"/>
          </a:xfrm>
          <a:prstGeom prst="rect">
            <a:avLst/>
          </a:prstGeom>
        </p:spPr>
      </p:pic>
      <p:sp>
        <p:nvSpPr>
          <p:cNvPr id="10" name="Text Placeholder 8">
            <a:extLst>
              <a:ext uri="{FF2B5EF4-FFF2-40B4-BE49-F238E27FC236}">
                <a16:creationId xmlns:a16="http://schemas.microsoft.com/office/drawing/2014/main" id="{6A28B207-9819-459E-8362-DBDC34ECBD9F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8481" y="3879319"/>
            <a:ext cx="8240151" cy="1436687"/>
          </a:xfrm>
          <a:prstGeom prst="rect">
            <a:avLst/>
          </a:prstGeom>
        </p:spPr>
        <p:txBody>
          <a:bodyPr/>
          <a:lstStyle>
            <a:lvl1pPr marL="0" indent="0" algn="ctr">
              <a:lnSpc>
                <a:spcPct val="75000"/>
              </a:lnSpc>
              <a:spcBef>
                <a:spcPts val="0"/>
              </a:spcBef>
              <a:buNone/>
              <a:defRPr sz="6000"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1pPr>
            <a:lvl2pPr marL="3429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2pPr>
            <a:lvl3pPr marL="6858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3pPr>
            <a:lvl4pPr marL="10287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4pPr>
            <a:lvl5pPr marL="1371600" indent="0">
              <a:buNone/>
              <a:defRPr b="1" i="0" baseline="0">
                <a:solidFill>
                  <a:schemeClr val="bg1"/>
                </a:solidFill>
                <a:latin typeface="Noto Sans" panose="020B0502040504020204" pitchFamily="34" charset="0"/>
              </a:defRPr>
            </a:lvl5pPr>
          </a:lstStyle>
          <a:p>
            <a:pPr lvl="0"/>
            <a:r>
              <a:rPr lang="en-US" dirty="0"/>
              <a:t>+</a:t>
            </a:r>
            <a:br>
              <a:rPr lang="en-US" dirty="0"/>
            </a:br>
            <a:r>
              <a:rPr lang="en-US" dirty="0"/>
              <a:t>Master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718537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- imag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/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794863B-50CC-E54A-BEDD-3AEDA8BC6BC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2730326860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880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LKP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DACAC7E-E9C7-3A43-8D4C-164579CCE23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</p:spTree>
    <p:extLst>
      <p:ext uri="{BB962C8B-B14F-4D97-AF65-F5344CB8AC3E}">
        <p14:creationId xmlns:p14="http://schemas.microsoft.com/office/powerpoint/2010/main" val="1149289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A01BE22-836E-E640-910F-49DD60132E8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82021" y="462844"/>
            <a:ext cx="4146101" cy="5446889"/>
          </a:xfrm>
          <a:prstGeom prst="rect">
            <a:avLst/>
          </a:prstGeom>
        </p:spPr>
        <p:txBody>
          <a:bodyPr anchor="ctr" anchorCtr="0"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endParaRPr lang="en-GB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14B39B-D3F1-7B4F-9FD9-0808A3AC299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0638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Opener -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7F47826-711D-E342-943F-80A9BE122F91}"/>
              </a:ext>
            </a:extLst>
          </p:cNvPr>
          <p:cNvCxnSpPr>
            <a:cxnSpLocks/>
          </p:cNvCxnSpPr>
          <p:nvPr userDrawn="1"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Picture 4">
            <a:extLst>
              <a:ext uri="{FF2B5EF4-FFF2-40B4-BE49-F238E27FC236}">
                <a16:creationId xmlns:a16="http://schemas.microsoft.com/office/drawing/2014/main" id="{2CC637DC-015D-8744-8A57-162F14DC89F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  <p:sp>
        <p:nvSpPr>
          <p:cNvPr id="11" name="Rectangle 10">
            <a:extLst>
              <a:ext uri="{FF2B5EF4-FFF2-40B4-BE49-F238E27FC236}">
                <a16:creationId xmlns:a16="http://schemas.microsoft.com/office/drawing/2014/main" id="{66EE80FF-F87E-481E-89F2-64D176B83558}"/>
              </a:ext>
            </a:extLst>
          </p:cNvPr>
          <p:cNvSpPr/>
          <p:nvPr userDrawn="1"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Book Title / 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Author(s)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X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Book chapter title</a:t>
            </a:r>
          </a:p>
        </p:txBody>
      </p:sp>
    </p:spTree>
    <p:extLst>
      <p:ext uri="{BB962C8B-B14F-4D97-AF65-F5344CB8AC3E}">
        <p14:creationId xmlns:p14="http://schemas.microsoft.com/office/powerpoint/2010/main" val="20311139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Opener -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DE820E1F-9AA7-469C-9563-93A2EB0D748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76550" y="6327948"/>
            <a:ext cx="3390900" cy="165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74543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6C6B4327-24F0-694A-BFF6-B4471970511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1881266"/>
            <a:ext cx="6858000" cy="3376534"/>
          </a:xfrm>
        </p:spPr>
        <p:txBody>
          <a:bodyPr/>
          <a:lstStyle>
            <a:lvl1pPr marL="0" indent="0" algn="l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2FEE73CD-B2FA-9A41-9C6B-787A69DB7372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2DAC51A8-6E08-4CA2-BC27-AB65F1DD69F8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itle 1">
            <a:extLst>
              <a:ext uri="{FF2B5EF4-FFF2-40B4-BE49-F238E27FC236}">
                <a16:creationId xmlns:a16="http://schemas.microsoft.com/office/drawing/2014/main" id="{0CD6B41C-DA7B-4AAE-9A36-34C5016B7B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1270041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KP Title al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AC6473-5CA7-4A9B-841F-02DA886A83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491A425-62DA-4D13-B06F-D89DEACC1C16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/>
              <a:t>/ CH Chapter name</a:t>
            </a:r>
            <a:endParaRPr lang="en-US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379CBB8F-98D2-4B75-B05B-D340256E1EE5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73405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LKP 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D5CC90-CA7E-C240-8E12-BD79C3C3B2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71FEAB-5278-8B44-A4FC-A40E9D0DCCD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46279" y="1825625"/>
            <a:ext cx="3300216" cy="4351338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94D6252-6ABE-DB48-A64F-7F73652A5EB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91529" y="1825625"/>
            <a:ext cx="3306192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B7BB75C-4A6E-CB43-B4F2-56D7870AF3CC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30C2A2DD-6A4D-4D99-9F36-6D56847E4102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037688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LKP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11514B-FFAC-6249-989C-E0119B0DA6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61738" y="365126"/>
            <a:ext cx="6835516" cy="1325563"/>
          </a:xfrm>
        </p:spPr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AAE352D-41FA-A945-8FD7-89F593AC755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61738" y="1857377"/>
            <a:ext cx="3272803" cy="647698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41D74FF-C658-6F4C-AADF-C27FEE3C557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61738" y="2615783"/>
            <a:ext cx="3272803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BE311A9-F84C-9C42-971E-359F83C5BA0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709459" y="1857377"/>
            <a:ext cx="3287794" cy="647697"/>
          </a:xfrm>
        </p:spPr>
        <p:txBody>
          <a:bodyPr anchor="b"/>
          <a:lstStyle>
            <a:lvl1pPr marL="0" indent="0">
              <a:buNone/>
              <a:defRPr sz="1800" b="1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40427A3-357D-DB41-9FA2-3F655E60E8D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709459" y="2615783"/>
            <a:ext cx="3287794" cy="3573879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Footer Placeholder 9">
            <a:extLst>
              <a:ext uri="{FF2B5EF4-FFF2-40B4-BE49-F238E27FC236}">
                <a16:creationId xmlns:a16="http://schemas.microsoft.com/office/drawing/2014/main" id="{5D8BEF84-E096-7C4E-B386-8CB3DFB5B07A}"/>
              </a:ext>
            </a:extLst>
          </p:cNvPr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 b="0" i="0"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440573A3-EC93-4DDB-B2D2-75707FDCD4CD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555541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LKP Pic /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3D05EB3D-ED5A-2A44-8872-A71EFEB2B91C}"/>
              </a:ext>
            </a:extLst>
          </p:cNvPr>
          <p:cNvSpPr>
            <a:spLocks noGrp="1"/>
          </p:cNvSpPr>
          <p:nvPr>
            <p:ph idx="12"/>
          </p:nvPr>
        </p:nvSpPr>
        <p:spPr>
          <a:xfrm>
            <a:off x="4734128" y="1825625"/>
            <a:ext cx="3263593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97B9C84-DA16-E148-8A34-38A8E46CC83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146279" y="1825625"/>
            <a:ext cx="3260830" cy="4351338"/>
          </a:xfrm>
        </p:spPr>
        <p:txBody>
          <a:bodyPr/>
          <a:lstStyle/>
          <a:p>
            <a:r>
              <a:rPr lang="en-US"/>
              <a:t>Click icon to add picture</a:t>
            </a:r>
            <a:endParaRPr lang="en-GB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668B7308-591E-1E4D-A325-513A961B15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id="{50EB9C84-0229-8848-9D58-29AD7D70C9E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91EC18E3-BEAE-4B9E-B9DB-BB936B739AB7}"/>
              </a:ext>
            </a:extLst>
          </p:cNvPr>
          <p:cNvCxnSpPr>
            <a:cxnSpLocks/>
          </p:cNvCxnSpPr>
          <p:nvPr userDrawn="1"/>
        </p:nvCxnSpPr>
        <p:spPr>
          <a:xfrm>
            <a:off x="1146279" y="1753849"/>
            <a:ext cx="6851442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343189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7.xml"/><Relationship Id="rId7" Type="http://schemas.openxmlformats.org/officeDocument/2006/relationships/slideLayout" Target="../slideLayouts/slideLayout11.xml"/><Relationship Id="rId2" Type="http://schemas.openxmlformats.org/officeDocument/2006/relationships/slideLayout" Target="../slideLayouts/slideLayout6.xml"/><Relationship Id="rId1" Type="http://schemas.openxmlformats.org/officeDocument/2006/relationships/slideLayout" Target="../slideLayouts/slideLayout5.xml"/><Relationship Id="rId6" Type="http://schemas.openxmlformats.org/officeDocument/2006/relationships/slideLayout" Target="../slideLayouts/slideLayout10.xml"/><Relationship Id="rId5" Type="http://schemas.openxmlformats.org/officeDocument/2006/relationships/slideLayout" Target="../slideLayouts/slideLayout9.xml"/><Relationship Id="rId4" Type="http://schemas.openxmlformats.org/officeDocument/2006/relationships/slideLayout" Target="../slideLayouts/slideLayout8.xml"/><Relationship Id="rId9" Type="http://schemas.openxmlformats.org/officeDocument/2006/relationships/image" Target="../media/image3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087771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1" r:id="rId2"/>
    <p:sldLayoutId id="2147483662" r:id="rId3"/>
    <p:sldLayoutId id="2147483703" r:id="rId4"/>
  </p:sldLayoutIdLst>
  <p:txStyles>
    <p:titleStyle>
      <a:lvl1pPr marL="0" marR="0" indent="0" algn="l" defTabSz="685800" rtl="0" eaLnBrk="1" fontAlgn="auto" latinLnBrk="0" hangingPunct="1">
        <a:lnSpc>
          <a:spcPct val="90000"/>
        </a:lnSpc>
        <a:spcBef>
          <a:spcPct val="0"/>
        </a:spcBef>
        <a:spcAft>
          <a:spcPts val="0"/>
        </a:spcAft>
        <a:buClrTx/>
        <a:buSzTx/>
        <a:buFontTx/>
        <a:buNone/>
        <a:tabLst/>
        <a:defRPr kumimoji="0" lang="en-US" sz="2000" b="1" i="0" u="sng" strike="noStrike" kern="1200" cap="none" spc="0" normalizeH="0" baseline="0" noProof="0" dirty="0">
          <a:ln>
            <a:noFill/>
          </a:ln>
          <a:solidFill>
            <a:schemeClr val="accent5"/>
          </a:solidFill>
          <a:effectLst/>
          <a:uLnTx/>
          <a:uFillTx/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D0D5162-0A53-2747-9B44-F376530184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46279" y="365126"/>
            <a:ext cx="6851442" cy="1325563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78333F0-FC38-B24D-B40C-EBF0BC8E5A8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46279" y="1825625"/>
            <a:ext cx="6851442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3628AFA-DC20-8149-AED2-86519ACEE99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628651" y="6356352"/>
            <a:ext cx="7505699" cy="2667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t">
              <a:defRPr sz="1000" b="0" i="0" baseline="0">
                <a:solidFill>
                  <a:schemeClr val="accent1"/>
                </a:solidFill>
                <a:latin typeface="Noto Serif Regular" panose="02020600060500020200" pitchFamily="18" charset="0"/>
              </a:defRPr>
            </a:lvl1pPr>
          </a:lstStyle>
          <a:p>
            <a:r>
              <a:rPr lang="en-US" b="1" dirty="0">
                <a:latin typeface="Noto Sans Bold" panose="020B0802040504020204" pitchFamily="34" charset="0"/>
                <a:ea typeface="Noto Sans Bold" panose="020B0802040504020204" pitchFamily="34" charset="0"/>
                <a:cs typeface="Noto Sans Bold" panose="020B0802040504020204" pitchFamily="34" charset="0"/>
              </a:rPr>
              <a:t>Book Tile </a:t>
            </a:r>
            <a:r>
              <a:rPr lang="en-US" dirty="0"/>
              <a:t>/ CH Chapter name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76CE1DD-89DB-A842-BBD0-A319B20AEF11}"/>
              </a:ext>
            </a:extLst>
          </p:cNvPr>
          <p:cNvCxnSpPr>
            <a:cxnSpLocks/>
          </p:cNvCxnSpPr>
          <p:nvPr/>
        </p:nvCxnSpPr>
        <p:spPr>
          <a:xfrm>
            <a:off x="628650" y="6286500"/>
            <a:ext cx="7886700" cy="0"/>
          </a:xfrm>
          <a:prstGeom prst="line">
            <a:avLst/>
          </a:prstGeom>
          <a:ln w="222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572696A-F506-F249-8CDB-46EA988B8795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210550" y="6356351"/>
            <a:ext cx="304800" cy="266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1375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702" r:id="rId2"/>
    <p:sldLayoutId id="2147483682" r:id="rId3"/>
    <p:sldLayoutId id="2147483683" r:id="rId4"/>
    <p:sldLayoutId id="2147483685" r:id="rId5"/>
    <p:sldLayoutId id="2147483700" r:id="rId6"/>
    <p:sldLayoutId id="2147483701" r:id="rId7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500" b="1" i="0" u="none" kern="1200" baseline="0">
          <a:solidFill>
            <a:schemeClr val="tx1"/>
          </a:solidFill>
          <a:latin typeface="Noto Sans Bold" panose="020B0502040504020204" pitchFamily="34" charset="0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b="0" i="0" kern="1200">
          <a:solidFill>
            <a:schemeClr val="tx1"/>
          </a:solidFill>
          <a:latin typeface="Noto Serif" panose="02020600060500020200" pitchFamily="18" charset="0"/>
          <a:ea typeface="Noto Serif" panose="02020600060500020200" pitchFamily="18" charset="0"/>
          <a:cs typeface="Noto Serif" panose="02020600060500020200" pitchFamily="18" charset="0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b="0" i="0" kern="1200">
          <a:solidFill>
            <a:schemeClr val="tx1"/>
          </a:solidFill>
          <a:latin typeface="Noto Serif Regular" panose="02020600060500020200" pitchFamily="18" charset="0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9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9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B9F05D0-7ECA-402E-B50C-8D0EB529CB7A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+</a:t>
            </a:r>
          </a:p>
          <a:p>
            <a:r>
              <a:rPr lang="en-GB" dirty="0"/>
              <a:t>Fashion</a:t>
            </a:r>
          </a:p>
        </p:txBody>
      </p:sp>
    </p:spTree>
    <p:extLst>
      <p:ext uri="{BB962C8B-B14F-4D97-AF65-F5344CB8AC3E}">
        <p14:creationId xmlns:p14="http://schemas.microsoft.com/office/powerpoint/2010/main" val="4849118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smaller start-up brands, inroads into selling can be made in-house.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sales grow, brands decide how best to handle new orders and how to meet deliveries across regions and countries.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Brands will need to work with sales agents or distributors.</a:t>
            </a:r>
          </a:p>
          <a:p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Business-to-business Selling</a:t>
            </a:r>
          </a:p>
        </p:txBody>
      </p:sp>
    </p:spTree>
    <p:extLst>
      <p:ext uri="{BB962C8B-B14F-4D97-AF65-F5344CB8AC3E}">
        <p14:creationId xmlns:p14="http://schemas.microsoft.com/office/powerpoint/2010/main" val="233337803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Sales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Agents work on commission and will cover a region on behalf of a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may show stores the product in person, or hire a showroom space for viewings.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agents inform the brand what is selling, of competitor activity and forthcoming promotions of interest.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Business-to-business Selling</a:t>
            </a:r>
          </a:p>
        </p:txBody>
      </p:sp>
    </p:spTree>
    <p:extLst>
      <p:ext uri="{BB962C8B-B14F-4D97-AF65-F5344CB8AC3E}">
        <p14:creationId xmlns:p14="http://schemas.microsoft.com/office/powerpoint/2010/main" val="2845114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Sales agents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Agents charge 10–15% of the wholesale price of pieces sold.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Wholesale prices are generally double the cost price of the garment. This amount covers overheads and expenses such as sales commissions.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Business-to-business Selling</a:t>
            </a:r>
          </a:p>
        </p:txBody>
      </p:sp>
    </p:spTree>
    <p:extLst>
      <p:ext uri="{BB962C8B-B14F-4D97-AF65-F5344CB8AC3E}">
        <p14:creationId xmlns:p14="http://schemas.microsoft.com/office/powerpoint/2010/main" val="13762977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Sales agents</a:t>
            </a:r>
          </a:p>
          <a:p>
            <a:pPr marL="342900" indent="-342900"/>
            <a:r>
              <a:rPr lang="en-GB" sz="1800" dirty="0"/>
              <a:t>Premium, mid- and mass-market brands typically show new ranges at trade fairs, which act as international forums for sales agents.</a:t>
            </a:r>
          </a:p>
          <a:p>
            <a:pPr marL="342900" indent="-342900"/>
            <a:r>
              <a:rPr lang="en-GB" sz="1800" dirty="0"/>
              <a:t>Agents see as many new and established accounts as possible during one event. 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130814A-B566-6C41-96BC-B705547FF1C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279" y="1942357"/>
            <a:ext cx="3275326" cy="218092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Business-to-business Selling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5DE39BD-1CAC-C84C-B55F-CE8E23CA72A3}"/>
              </a:ext>
            </a:extLst>
          </p:cNvPr>
          <p:cNvSpPr txBox="1"/>
          <p:nvPr/>
        </p:nvSpPr>
        <p:spPr>
          <a:xfrm>
            <a:off x="1146279" y="4258220"/>
            <a:ext cx="334751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Sales agents for Geisha work with a model at Berlin fair Premium.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2A0F378-6E19-4991-BB2F-49EB5C310874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25608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The role of a distributor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When a brand wishes to enter foreign markets, it may hire a distributor familiar with the local stores and logistics.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Distributors work from showrooms, with a sales range, and take orders on behalf of the brand.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They also deliver orders to each customer.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Their commission is 25–40% of the total wholesale value of the order.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Business-to-business Selling</a:t>
            </a:r>
          </a:p>
        </p:txBody>
      </p:sp>
    </p:spTree>
    <p:extLst>
      <p:ext uri="{BB962C8B-B14F-4D97-AF65-F5344CB8AC3E}">
        <p14:creationId xmlns:p14="http://schemas.microsoft.com/office/powerpoint/2010/main" val="356206815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299DBC-DE3B-B345-84EC-8724192F3E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Personal selling directly to the consumer has seen the impact of online retail.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Webrooming</a:t>
            </a:r>
            <a:r>
              <a:rPr lang="en-GB" dirty="0"/>
              <a:t> Researching online first then buying in-store.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Showrooming</a:t>
            </a:r>
            <a:r>
              <a:rPr lang="en-GB" dirty="0"/>
              <a:t> Browsing in-store then buying online to take advantage of sales promotions.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 err="1"/>
              <a:t>Boomerooming</a:t>
            </a:r>
            <a:r>
              <a:rPr lang="en-GB" dirty="0"/>
              <a:t> Browsing online, visiting the stores to try on, then purchasing online.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5E3D7-EAAE-FC44-B862-0A528A77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Business-to-consumer Selling</a:t>
            </a:r>
          </a:p>
        </p:txBody>
      </p:sp>
    </p:spTree>
    <p:extLst>
      <p:ext uri="{BB962C8B-B14F-4D97-AF65-F5344CB8AC3E}">
        <p14:creationId xmlns:p14="http://schemas.microsoft.com/office/powerpoint/2010/main" val="317989399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4A299DBC-DE3B-B345-84EC-8724192F3E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Around 40% of us (McKinsey, 2012) remain open to persuasion in-store.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Knowledgeable, well trained, enthusiastic and warm sales staff remain valuable.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 2012, 76% of purchases were made in-store and 55% of those were impulse buys (Global Association for Marketing at Retail, 2012).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Zara use data and anecdotal evidence from the shop floor to influence product orders.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805E3D7-EAAE-FC44-B862-0A528A7786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Business-to-consumer Selling</a:t>
            </a:r>
          </a:p>
        </p:txBody>
      </p:sp>
    </p:spTree>
    <p:extLst>
      <p:ext uri="{BB962C8B-B14F-4D97-AF65-F5344CB8AC3E}">
        <p14:creationId xmlns:p14="http://schemas.microsoft.com/office/powerpoint/2010/main" val="195291507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2ED9144D-30EE-A94B-83AF-92DA458EEFC9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US casualwear giants Abercrombie and Fitch faced criticism in some European markets for hiring only young, attractive sales staff. They sought to attract similar buyers.</a:t>
            </a:r>
          </a:p>
          <a:p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D648FD4C-9398-BD44-BDFB-615679EA84D0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21205" y="1932647"/>
            <a:ext cx="2896485" cy="4137285"/>
          </a:xfrm>
        </p:spPr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541849C2-CF84-FD45-A750-FA805CF9A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Business-to-consumer Selling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EC15BF-018F-4248-9A0A-EC4A2D2380A9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03878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TV selling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Clothing and jewellery sales through TV shopping channels has seen unexpected success.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viewer is drawn into a dynamic conversation between usually two hosts.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Research by </a:t>
            </a:r>
            <a:r>
              <a:rPr lang="en-GB" dirty="0" err="1"/>
              <a:t>Fritchie</a:t>
            </a:r>
            <a:r>
              <a:rPr lang="en-GB" dirty="0"/>
              <a:t> and Johnson (2003) recognized the role of persuasion in this setting.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Business-to-consumer Selling</a:t>
            </a:r>
          </a:p>
        </p:txBody>
      </p:sp>
    </p:spTree>
    <p:extLst>
      <p:ext uri="{BB962C8B-B14F-4D97-AF65-F5344CB8AC3E}">
        <p14:creationId xmlns:p14="http://schemas.microsoft.com/office/powerpoint/2010/main" val="3683810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767569B8-E512-6B4A-BD73-89B32082BF48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TV selling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most successful persuasion strategies were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Social proof </a:t>
            </a:r>
            <a:r>
              <a:rPr lang="en-GB" dirty="0"/>
              <a:t>Viewers hear through trusted presenters that others are buying and enjoying the product.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Scarcity</a:t>
            </a:r>
            <a:r>
              <a:rPr lang="en-GB" dirty="0"/>
              <a:t> The implication that there is limited time, and quantity, to purchase.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Authority</a:t>
            </a:r>
            <a:r>
              <a:rPr lang="en-GB" dirty="0"/>
              <a:t> Experts such as fashion editors may present ranges. Celebrities may create them.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A038E09-BCB6-8246-BEAF-E642BCDC2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Business-to-consumer Selling</a:t>
            </a:r>
          </a:p>
        </p:txBody>
      </p:sp>
    </p:spTree>
    <p:extLst>
      <p:ext uri="{BB962C8B-B14F-4D97-AF65-F5344CB8AC3E}">
        <p14:creationId xmlns:p14="http://schemas.microsoft.com/office/powerpoint/2010/main" val="19506876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Placeholder 3">
            <a:extLst>
              <a:ext uri="{FF2B5EF4-FFF2-40B4-BE49-F238E27FC236}">
                <a16:creationId xmlns:a16="http://schemas.microsoft.com/office/drawing/2014/main" id="{2FB10C72-A9E6-474B-8A6D-D34B9804A3FB}"/>
              </a:ext>
            </a:extLst>
          </p:cNvPr>
          <p:cNvPicPr>
            <a:picLocks noGrp="1" noChangeAspect="1"/>
          </p:cNvPicPr>
          <p:nvPr>
            <p:ph type="pic" sz="quarter" idx="10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542497989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Stores are under pressure to provide an entertaining experience that is as easy as online shopping.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Bricks-and-mortar</a:t>
            </a:r>
            <a:r>
              <a:rPr lang="en-US" i="1" dirty="0"/>
              <a:t> </a:t>
            </a:r>
            <a:r>
              <a:rPr lang="en-US" dirty="0"/>
              <a:t>stores serve well-travelled, highly informed customers.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Retail atmosphere and merchandising both have a role to play.</a:t>
            </a: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</p:spTree>
    <p:extLst>
      <p:ext uri="{BB962C8B-B14F-4D97-AF65-F5344CB8AC3E}">
        <p14:creationId xmlns:p14="http://schemas.microsoft.com/office/powerpoint/2010/main" val="387590726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Retail atmosphere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Kotler’s 1973 thinking on aspects that make up retail atmosphere is still valid.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Visual</a:t>
            </a:r>
            <a:r>
              <a:rPr lang="en-GB" dirty="0"/>
              <a:t> Colour, brightness, size and shape.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Aural</a:t>
            </a:r>
            <a:r>
              <a:rPr lang="en-GB" dirty="0"/>
              <a:t> Volume, pitch, tempo.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Olfactory</a:t>
            </a:r>
            <a:r>
              <a:rPr lang="en-GB" dirty="0"/>
              <a:t> Scent, freshness.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Tactile</a:t>
            </a:r>
            <a:r>
              <a:rPr lang="en-GB" dirty="0"/>
              <a:t> Softness, smoothness, temperature.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</p:spTree>
    <p:extLst>
      <p:ext uri="{BB962C8B-B14F-4D97-AF65-F5344CB8AC3E}">
        <p14:creationId xmlns:p14="http://schemas.microsoft.com/office/powerpoint/2010/main" val="37055944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Retail atmosphere</a:t>
            </a:r>
          </a:p>
          <a:p>
            <a:pPr marL="342900" indent="-342900"/>
            <a:r>
              <a:rPr lang="en-GB" sz="1800" dirty="0"/>
              <a:t>Interior of Selfridges UK by FAT Architecture. Bold use of colour and sculpture delineates the denim area.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903C7E75-3E9B-C84A-A506-10D4E6C161EE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252646-B46A-48D2-BD91-DD9F48962DE3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50751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Visual merchandising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How brands are displayed in-store helps shoppers find what they want.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Fashion is typically separated by gender, by colour blocking, product category/theme/story or by branded range.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More valuable spaces, or thresholds,</a:t>
            </a:r>
            <a:r>
              <a:rPr lang="en-GB" i="1" dirty="0"/>
              <a:t> </a:t>
            </a:r>
            <a:r>
              <a:rPr lang="en-GB" dirty="0"/>
              <a:t>are typically by entrances or points such as stairs, escalators or lifts.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</p:spTree>
    <p:extLst>
      <p:ext uri="{BB962C8B-B14F-4D97-AF65-F5344CB8AC3E}">
        <p14:creationId xmlns:p14="http://schemas.microsoft.com/office/powerpoint/2010/main" val="126563257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GB" sz="1800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Visual merchandising</a:t>
            </a:r>
          </a:p>
          <a:p>
            <a:pPr marL="342900" indent="-342900"/>
            <a:r>
              <a:rPr lang="en-GB" sz="1800" dirty="0"/>
              <a:t>Japanese retailer Uniqlo are masters of merchandising by </a:t>
            </a:r>
            <a:r>
              <a:rPr lang="en-GB" sz="1800" dirty="0" err="1"/>
              <a:t>colourblocking</a:t>
            </a:r>
            <a:r>
              <a:rPr lang="en-GB" sz="1800" dirty="0"/>
              <a:t>. This emphasizes the brand’s USP of affordable basics in many colour options.</a:t>
            </a:r>
            <a:endParaRPr lang="en-US" sz="1800" dirty="0"/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C6AE8B73-1348-D240-8BBD-127A9EF8AA0A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44C0035-A294-497D-B258-7A2133A615A9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61179913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D4F1A8FF-507B-2C49-A4AA-59B738531ACC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Retail technology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Retail technology brings online advantages to the bricks-and-mortar environment.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Apps such as Dutch store De </a:t>
            </a:r>
            <a:r>
              <a:rPr lang="en-GB" dirty="0" err="1"/>
              <a:t>Bijenkorf</a:t>
            </a:r>
            <a:r>
              <a:rPr lang="en-GB" dirty="0"/>
              <a:t> allow access to the stock inventory. Items not in stock can be ordered for next day delivery.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Other initiatives promote the store as a community space. Catwalk footage or even virtual reality can bring products to life.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A9254EA-369C-E545-B80D-E8B2BADA83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Retail Store Environment, Atmosphere and Layout</a:t>
            </a:r>
          </a:p>
        </p:txBody>
      </p:sp>
    </p:spTree>
    <p:extLst>
      <p:ext uri="{BB962C8B-B14F-4D97-AF65-F5344CB8AC3E}">
        <p14:creationId xmlns:p14="http://schemas.microsoft.com/office/powerpoint/2010/main" val="2921296609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DD45A5A-EE95-D443-B784-0BAAC925BB4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well as access to online features, stores seek to provide a unique experience for shoppers.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Online and offline seek to blend to provide a seamless omni-channel experience.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is a rise in ‘lifestyle’ stores that offer a curated mix of products, and in flexible in-store spaces.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0507599-0D3E-764A-B4B3-F8468554E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Offline Retail</a:t>
            </a:r>
          </a:p>
        </p:txBody>
      </p:sp>
    </p:spTree>
    <p:extLst>
      <p:ext uri="{BB962C8B-B14F-4D97-AF65-F5344CB8AC3E}">
        <p14:creationId xmlns:p14="http://schemas.microsoft.com/office/powerpoint/2010/main" val="3225640911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EDD45A5A-EE95-D443-B784-0BAAC925BB46}"/>
              </a:ext>
            </a:extLst>
          </p:cNvPr>
          <p:cNvSpPr>
            <a:spLocks noGrp="1"/>
          </p:cNvSpPr>
          <p:nvPr>
            <p:ph idx="12"/>
          </p:nvPr>
        </p:nvSpPr>
        <p:spPr/>
        <p:txBody>
          <a:bodyPr>
            <a:normAutofit/>
          </a:bodyPr>
          <a:lstStyle/>
          <a:p>
            <a:r>
              <a:rPr lang="en-GB" sz="1800" dirty="0"/>
              <a:t>London’s LN-CC offers a mix of hard-to-find designers alongside books, vinyl and a nightclub space for private events. The interior is treated as an art installation to be updated regularly.</a:t>
            </a:r>
          </a:p>
        </p:txBody>
      </p:sp>
      <p:pic>
        <p:nvPicPr>
          <p:cNvPr id="6" name="Picture Placeholder 5">
            <a:extLst>
              <a:ext uri="{FF2B5EF4-FFF2-40B4-BE49-F238E27FC236}">
                <a16:creationId xmlns:a16="http://schemas.microsoft.com/office/drawing/2014/main" id="{70E1C837-431F-C743-9512-D67375E17C9D}"/>
              </a:ext>
            </a:extLst>
          </p:cNvPr>
          <p:cNvPicPr>
            <a:picLocks noGrp="1" noChangeAspect="1"/>
          </p:cNvPicPr>
          <p:nvPr>
            <p:ph type="pic" sz="quarter" idx="13"/>
          </p:nvPr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46279" y="1922902"/>
            <a:ext cx="3386811" cy="2252229"/>
          </a:xfrm>
          <a:prstGeom prst="rect">
            <a:avLst/>
          </a:prstGeo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40507599-0D3E-764A-B4B3-F8468554E11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Future of Offline Retail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55BAE18-6BDC-48FE-9280-ADA45C37823F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915645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>
            <a:extLst>
              <a:ext uri="{FF2B5EF4-FFF2-40B4-BE49-F238E27FC236}">
                <a16:creationId xmlns:a16="http://schemas.microsoft.com/office/drawing/2014/main" id="{57CE3FD5-CE4D-2743-A840-B71FD02AC1E3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Personal selling should not be overlooked. Alongside PR, wholesaling is the quickest route for brands to gain exposure and achieve cash flow.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Agents and distributors help a brand expand into unknown territory. Smart brands cost them into their pricing structure.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Persuasion remains powerful in a market still open to impulse purchasing.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Stores seek to replicate the best online features while providing unique experiences for shoppers.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089962E-D64E-344D-BEB2-8CB5D26ED2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Points</a:t>
            </a:r>
          </a:p>
        </p:txBody>
      </p:sp>
    </p:spTree>
    <p:extLst>
      <p:ext uri="{BB962C8B-B14F-4D97-AF65-F5344CB8AC3E}">
        <p14:creationId xmlns:p14="http://schemas.microsoft.com/office/powerpoint/2010/main" val="25573066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276CAE-D4B2-4267-BE42-B36C955F6DBC}"/>
              </a:ext>
            </a:extLst>
          </p:cNvPr>
          <p:cNvSpPr/>
          <p:nvPr/>
        </p:nvSpPr>
        <p:spPr>
          <a:xfrm>
            <a:off x="1325937" y="1882687"/>
            <a:ext cx="6450817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1800"/>
              </a:spcAft>
            </a:pPr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Promoting Fashion / 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Barbara Graham, </a:t>
            </a:r>
            <a:r>
              <a:rPr lang="en-GB" sz="1600" b="0" i="0" u="none" kern="1200" baseline="0" dirty="0" err="1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Caline</a:t>
            </a:r>
            <a:r>
              <a:rPr lang="en-GB" sz="16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 </a:t>
            </a:r>
            <a:r>
              <a:rPr lang="en-GB" sz="1600" b="0" i="0" u="none" kern="1200" baseline="0" dirty="0" err="1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Anouti</a:t>
            </a:r>
            <a:endParaRPr lang="en-GB" sz="1600" b="0" i="0" u="sng" kern="1200" baseline="0" dirty="0">
              <a:solidFill>
                <a:schemeClr val="bg1"/>
              </a:solidFill>
              <a:effectLst/>
              <a:latin typeface="Noto Serif Regular" panose="02020600060500020200" pitchFamily="18" charset="0"/>
              <a:ea typeface="Noto Serif Regular" panose="02020600060500020200" pitchFamily="18" charset="0"/>
              <a:cs typeface="Noto Serif Regular" panose="02020600060500020200" pitchFamily="18" charset="0"/>
            </a:endParaRPr>
          </a:p>
          <a:p>
            <a:r>
              <a:rPr lang="en-GB" sz="2400" b="1" i="0" u="none" kern="1200" baseline="0" dirty="0">
                <a:solidFill>
                  <a:schemeClr val="bg1"/>
                </a:solidFill>
                <a:effectLst/>
                <a:latin typeface="Noto Sans Bold" panose="020B0502040504020204" pitchFamily="34" charset="0"/>
                <a:ea typeface="Noto Sans Bold" panose="020B0502040504020204" pitchFamily="34" charset="0"/>
                <a:cs typeface="Noto Sans Bold" panose="020B0502040504020204" pitchFamily="34" charset="0"/>
              </a:rPr>
              <a:t>Chapter 8</a:t>
            </a:r>
          </a:p>
          <a:p>
            <a:endParaRPr lang="en-GB" sz="2400" b="1" i="0" u="none" kern="1200" baseline="0" dirty="0">
              <a:solidFill>
                <a:schemeClr val="bg1"/>
              </a:solidFill>
              <a:effectLst/>
              <a:latin typeface="Noto Sans Bold" panose="020B0502040504020204" pitchFamily="34" charset="0"/>
              <a:ea typeface="Noto Sans Bold" panose="020B0502040504020204" pitchFamily="34" charset="0"/>
              <a:cs typeface="Noto Sans Bold" panose="020B0502040504020204" pitchFamily="34" charset="0"/>
            </a:endParaRPr>
          </a:p>
          <a:p>
            <a:r>
              <a:rPr lang="en-GB" sz="2400" b="0" i="0" u="none" kern="1200" baseline="0" dirty="0">
                <a:solidFill>
                  <a:schemeClr val="bg1"/>
                </a:solidFill>
                <a:effectLst/>
                <a:latin typeface="Noto Serif Regular" panose="02020600060500020200" pitchFamily="18" charset="0"/>
                <a:ea typeface="Noto Serif Regular" panose="02020600060500020200" pitchFamily="18" charset="0"/>
                <a:cs typeface="Noto Serif Regular" panose="02020600060500020200" pitchFamily="18" charset="0"/>
              </a:rPr>
              <a:t>Personal Selling and Offline Fashion Retail</a:t>
            </a:r>
          </a:p>
        </p:txBody>
      </p:sp>
      <p:cxnSp>
        <p:nvCxnSpPr>
          <p:cNvPr id="3" name="Straight Connector 2">
            <a:extLst>
              <a:ext uri="{FF2B5EF4-FFF2-40B4-BE49-F238E27FC236}">
                <a16:creationId xmlns:a16="http://schemas.microsoft.com/office/drawing/2014/main" id="{97320C56-B9C8-4B40-A187-753D3C78A9FA}"/>
              </a:ext>
            </a:extLst>
          </p:cNvPr>
          <p:cNvCxnSpPr>
            <a:cxnSpLocks/>
          </p:cNvCxnSpPr>
          <p:nvPr/>
        </p:nvCxnSpPr>
        <p:spPr>
          <a:xfrm>
            <a:off x="1378131" y="2399606"/>
            <a:ext cx="6398623" cy="0"/>
          </a:xfrm>
          <a:prstGeom prst="line">
            <a:avLst/>
          </a:prstGeom>
          <a:ln w="25400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046934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:a16="http://schemas.microsoft.com/office/drawing/2014/main" id="{49F78B82-1FCB-7342-980A-EAF99D6821DD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Increase a brand’s exposure through personal selling.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Discover the implications of B2B and B2C selling.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Learn how agents and distributors act on behalf of brands.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Use offline or physical retail to create unique experiences for shoppers outside the digital world.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7EE4421-116C-9144-B43F-0E7DDE4E96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</p:spTree>
    <p:extLst>
      <p:ext uri="{BB962C8B-B14F-4D97-AF65-F5344CB8AC3E}">
        <p14:creationId xmlns:p14="http://schemas.microsoft.com/office/powerpoint/2010/main" val="9383274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 5">
            <a:extLst>
              <a:ext uri="{FF2B5EF4-FFF2-40B4-BE49-F238E27FC236}">
                <a16:creationId xmlns:a16="http://schemas.microsoft.com/office/drawing/2014/main" id="{516AE5C9-1D8D-7441-A8BA-C547549CCE3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 4 Cs of Communication (Fill, 2013).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(Retail) Atmospherics as a marketing tool (Kotler, 1973).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E97B9D30-78BE-C340-9577-C0BF7EE9B7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Key Theories</a:t>
            </a:r>
          </a:p>
        </p:txBody>
      </p:sp>
    </p:spTree>
    <p:extLst>
      <p:ext uri="{BB962C8B-B14F-4D97-AF65-F5344CB8AC3E}">
        <p14:creationId xmlns:p14="http://schemas.microsoft.com/office/powerpoint/2010/main" val="20759888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A0479E9-5BCE-0740-8644-A3B9791F583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Selling as a Communication Tool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4797DE86-B61D-CF4D-91F7-F64B68722E6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0276030"/>
              </p:ext>
            </p:extLst>
          </p:nvPr>
        </p:nvGraphicFramePr>
        <p:xfrm>
          <a:off x="1154422" y="1903446"/>
          <a:ext cx="3882921" cy="40866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960379">
                  <a:extLst>
                    <a:ext uri="{9D8B030D-6E8A-4147-A177-3AD203B41FA5}">
                      <a16:colId xmlns:a16="http://schemas.microsoft.com/office/drawing/2014/main" val="3963497144"/>
                    </a:ext>
                  </a:extLst>
                </a:gridCol>
                <a:gridCol w="922542">
                  <a:extLst>
                    <a:ext uri="{9D8B030D-6E8A-4147-A177-3AD203B41FA5}">
                      <a16:colId xmlns:a16="http://schemas.microsoft.com/office/drawing/2014/main" val="2072608521"/>
                    </a:ext>
                  </a:extLst>
                </a:gridCol>
              </a:tblGrid>
              <a:tr h="385520">
                <a:tc>
                  <a:txBody>
                    <a:bodyPr/>
                    <a:lstStyle/>
                    <a:p>
                      <a:r>
                        <a:rPr lang="en-US" sz="1000" b="1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Communications</a:t>
                      </a:r>
                      <a:endParaRPr lang="en-US" sz="1000" dirty="0">
                        <a:solidFill>
                          <a:schemeClr val="tx1"/>
                        </a:solidFill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solidFill>
                            <a:schemeClr val="tx1"/>
                          </a:solidFill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Personal selling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526129431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deliver a personal message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663987171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reach a large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5761139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Level of interaction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850534596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Credibility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90225267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Given by the target audience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46620256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60902203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Absolute costs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22083638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Cost per contact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154798376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Wastage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Low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76617301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Size of investment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High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257327148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r>
                        <a:rPr lang="en-US" sz="1000" b="1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Control</a:t>
                      </a: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sz="1000" dirty="0">
                        <a:latin typeface="Noto Sans" panose="020B0502040504020204" pitchFamily="34" charset="0"/>
                        <a:ea typeface="Noto Sans" panose="020B0502040504020204" pitchFamily="34" charset="0"/>
                        <a:cs typeface="Noto Sans" panose="020B0502040504020204" pitchFamily="34" charset="0"/>
                      </a:endParaRPr>
                    </a:p>
                  </a:txBody>
                  <a:tcPr>
                    <a:solidFill>
                      <a:schemeClr val="bg2">
                        <a:lumMod val="9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127595698"/>
                  </a:ext>
                </a:extLst>
              </a:tr>
              <a:tr h="275408"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target particular audiences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050172812"/>
                  </a:ext>
                </a:extLst>
              </a:tr>
              <a:tr h="385520"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Ability to adjust tool as circumstances change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000" dirty="0">
                          <a:latin typeface="Noto Sans" panose="020B0502040504020204" pitchFamily="34" charset="0"/>
                          <a:ea typeface="Noto Sans" panose="020B0502040504020204" pitchFamily="34" charset="0"/>
                          <a:cs typeface="Noto Sans" panose="020B0502040504020204" pitchFamily="34" charset="0"/>
                        </a:rPr>
                        <a:t>Medium</a:t>
                      </a:r>
                    </a:p>
                  </a:txBody>
                  <a:tcPr>
                    <a:solidFill>
                      <a:schemeClr val="bg1">
                        <a:lumMod val="9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9446672"/>
                  </a:ext>
                </a:extLst>
              </a:tr>
            </a:tbl>
          </a:graphicData>
        </a:graphic>
      </p:graphicFrame>
      <p:sp>
        <p:nvSpPr>
          <p:cNvPr id="4" name="Rectangle 3">
            <a:extLst>
              <a:ext uri="{FF2B5EF4-FFF2-40B4-BE49-F238E27FC236}">
                <a16:creationId xmlns:a16="http://schemas.microsoft.com/office/drawing/2014/main" id="{FCF95F92-430A-441C-BFC4-2AFF42C5C208}"/>
              </a:ext>
            </a:extLst>
          </p:cNvPr>
          <p:cNvSpPr/>
          <p:nvPr/>
        </p:nvSpPr>
        <p:spPr>
          <a:xfrm>
            <a:off x="541421" y="6311899"/>
            <a:ext cx="4572000" cy="30777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All images in this presentation are subject to copyright. Copyright owners are listed in the book. </a:t>
            </a:r>
            <a:b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</a:br>
            <a:r>
              <a:rPr lang="en-US" sz="700" dirty="0">
                <a:solidFill>
                  <a:schemeClr val="bg2">
                    <a:lumMod val="90000"/>
                  </a:schemeClr>
                </a:solidFill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By downloading these presentations you agree that they are for classroom use only.</a:t>
            </a:r>
            <a:endParaRPr lang="en-GB" sz="700" dirty="0">
              <a:solidFill>
                <a:schemeClr val="bg2">
                  <a:lumMod val="90000"/>
                </a:schemeClr>
              </a:solidFill>
              <a:latin typeface="Noto Sans" panose="020B0502040504020204" pitchFamily="34" charset="0"/>
              <a:ea typeface="Noto Sans" panose="020B0502040504020204" pitchFamily="34" charset="0"/>
              <a:cs typeface="Noto Sans" panose="020B0502040504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550361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FA2AF6D2-6D10-1146-92AE-413643C482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Advantages of personal selling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As a one-one transaction it has the highest potential to deliver a personal message.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Interaction between the two parties is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Good relationships skills can counter any credibility issues.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If the focus is on ROI (return on investment), the resulting orders or sales can be measured directly.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76771E-B6F2-E040-8919-13E568C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Selling as a Communication Tool</a:t>
            </a:r>
          </a:p>
        </p:txBody>
      </p:sp>
    </p:spTree>
    <p:extLst>
      <p:ext uri="{BB962C8B-B14F-4D97-AF65-F5344CB8AC3E}">
        <p14:creationId xmlns:p14="http://schemas.microsoft.com/office/powerpoint/2010/main" val="1093078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FA2AF6D2-6D10-1146-92AE-413643C482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Disadvantages of personal selling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For larger concerns, costs of networks of agents and distributors or teams of sales staff are high.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By itself, it is not a tool for raising awareness; brands need to create demand first.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Negative associations of aggressive sales tactics to reach targets.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76771E-B6F2-E040-8919-13E568C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Selling as a Communication Tool</a:t>
            </a:r>
          </a:p>
        </p:txBody>
      </p:sp>
    </p:spTree>
    <p:extLst>
      <p:ext uri="{BB962C8B-B14F-4D97-AF65-F5344CB8AC3E}">
        <p14:creationId xmlns:p14="http://schemas.microsoft.com/office/powerpoint/2010/main" val="373620840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FA2AF6D2-6D10-1146-92AE-413643C4820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GB" b="1" dirty="0">
                <a:latin typeface="Noto Sans" panose="020B0502040504020204" pitchFamily="34" charset="0"/>
                <a:ea typeface="Noto Sans" panose="020B0502040504020204" pitchFamily="34" charset="0"/>
                <a:cs typeface="Noto Sans" panose="020B0502040504020204" pitchFamily="34" charset="0"/>
              </a:rPr>
              <a:t>Personal selling in the fashion industry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There are two scenarios in which fashion sales staff are employed. Larger brands may employ both.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B2B</a:t>
            </a:r>
            <a:r>
              <a:rPr lang="en-GB" dirty="0"/>
              <a:t> (Business to Business) or wholesaling, where brands sell in to stores to retail for them.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B2C</a:t>
            </a:r>
            <a:r>
              <a:rPr lang="en-GB" dirty="0"/>
              <a:t> (Business to Consumer), where retail staff work in a retail store to interact directly with customers. Also includes online and TV shopping channels.</a:t>
            </a:r>
          </a:p>
          <a:p>
            <a:r>
              <a:rPr lang="en-GB" dirty="0"/>
              <a:t> </a:t>
            </a:r>
          </a:p>
          <a:p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9A76771E-B6F2-E040-8919-13E568C7DF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Personal Selling as a Communication Tool</a:t>
            </a:r>
          </a:p>
        </p:txBody>
      </p:sp>
    </p:spTree>
    <p:extLst>
      <p:ext uri="{BB962C8B-B14F-4D97-AF65-F5344CB8AC3E}">
        <p14:creationId xmlns:p14="http://schemas.microsoft.com/office/powerpoint/2010/main" val="1896629604"/>
      </p:ext>
    </p:extLst>
  </p:cSld>
  <p:clrMapOvr>
    <a:masterClrMapping/>
  </p:clrMapOvr>
</p:sld>
</file>

<file path=ppt/theme/theme1.xml><?xml version="1.0" encoding="utf-8"?>
<a:theme xmlns:a="http://schemas.openxmlformats.org/drawingml/2006/main" name="LKP Opener - blank">
  <a:themeElements>
    <a:clrScheme name="LKP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FF2600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LKP">
      <a:majorFont>
        <a:latin typeface="Noto Sans Bold"/>
        <a:ea typeface=""/>
        <a:cs typeface=""/>
      </a:majorFont>
      <a:minorFont>
        <a:latin typeface="Noto Serif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4DFCEF36-CF80-1F46-9CDE-9CE2C245CA39}"/>
    </a:ext>
  </a:extLst>
</a:theme>
</file>

<file path=ppt/theme/theme2.xml><?xml version="1.0" encoding="utf-8"?>
<a:theme xmlns:a="http://schemas.openxmlformats.org/drawingml/2006/main" name="LKP">
  <a:themeElements>
    <a:clrScheme name="Custom 2">
      <a:dk1>
        <a:srgbClr val="000000"/>
      </a:dk1>
      <a:lt1>
        <a:srgbClr val="FFFFFF"/>
      </a:lt1>
      <a:dk2>
        <a:srgbClr val="000000"/>
      </a:dk2>
      <a:lt2>
        <a:srgbClr val="E7E6E6"/>
      </a:lt2>
      <a:accent1>
        <a:srgbClr val="D7222A"/>
      </a:accent1>
      <a:accent2>
        <a:srgbClr val="FF2600"/>
      </a:accent2>
      <a:accent3>
        <a:srgbClr val="FF2600"/>
      </a:accent3>
      <a:accent4>
        <a:srgbClr val="FF2600"/>
      </a:accent4>
      <a:accent5>
        <a:srgbClr val="FF2600"/>
      </a:accent5>
      <a:accent6>
        <a:srgbClr val="FF2600"/>
      </a:accent6>
      <a:hlink>
        <a:srgbClr val="919191"/>
      </a:hlink>
      <a:folHlink>
        <a:srgbClr val="CACACA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 Template" id="{32D5E2B8-4FFE-F545-9176-508ADD67CB81}" vid="{7E6DB49D-2E34-2143-8B6F-A49F30623E4D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914</TotalTime>
  <Words>1440</Words>
  <Application>Microsoft Macintosh PowerPoint</Application>
  <PresentationFormat>On-screen Show (4:3)</PresentationFormat>
  <Paragraphs>148</Paragraphs>
  <Slides>28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28</vt:i4>
      </vt:variant>
    </vt:vector>
  </HeadingPairs>
  <TitlesOfParts>
    <vt:vector size="35" baseType="lpstr">
      <vt:lpstr>Arial</vt:lpstr>
      <vt:lpstr>Noto Serif Regular</vt:lpstr>
      <vt:lpstr>Noto Serif</vt:lpstr>
      <vt:lpstr>Noto Sans</vt:lpstr>
      <vt:lpstr>Noto Sans Bold</vt:lpstr>
      <vt:lpstr>LKP Opener - blank</vt:lpstr>
      <vt:lpstr>LKP</vt:lpstr>
      <vt:lpstr>PowerPoint Presentation</vt:lpstr>
      <vt:lpstr>PowerPoint Presentation</vt:lpstr>
      <vt:lpstr>PowerPoint Presentation</vt:lpstr>
      <vt:lpstr>Objectives</vt:lpstr>
      <vt:lpstr>Key Theories</vt:lpstr>
      <vt:lpstr>Personal Selling as a Communication Tool</vt:lpstr>
      <vt:lpstr>Personal Selling as a Communication Tool</vt:lpstr>
      <vt:lpstr>Personal Selling as a Communication Tool</vt:lpstr>
      <vt:lpstr>Personal Selling as a Communication Tool</vt:lpstr>
      <vt:lpstr>Business-to-business Selling</vt:lpstr>
      <vt:lpstr>Business-to-business Selling</vt:lpstr>
      <vt:lpstr>Business-to-business Selling</vt:lpstr>
      <vt:lpstr>Business-to-business Selling</vt:lpstr>
      <vt:lpstr>Business-to-business Selling</vt:lpstr>
      <vt:lpstr>Business-to-consumer Selling</vt:lpstr>
      <vt:lpstr>Business-to-consumer Selling</vt:lpstr>
      <vt:lpstr>Business-to-consumer Selling</vt:lpstr>
      <vt:lpstr>Business-to-consumer Selling</vt:lpstr>
      <vt:lpstr>Business-to-consumer Selling</vt:lpstr>
      <vt:lpstr>Retail Store Environment, Atmosphere and Layout</vt:lpstr>
      <vt:lpstr>Retail Store Environment, Atmosphere and Layout</vt:lpstr>
      <vt:lpstr>Retail Store Environment, Atmosphere and Layout</vt:lpstr>
      <vt:lpstr>Retail Store Environment, Atmosphere and Layout</vt:lpstr>
      <vt:lpstr>Retail Store Environment, Atmosphere and Layout</vt:lpstr>
      <vt:lpstr>Retail Store Environment, Atmosphere and Layout</vt:lpstr>
      <vt:lpstr>The Future of Offline Retail</vt:lpstr>
      <vt:lpstr>The Future of Offline Retail</vt:lpstr>
      <vt:lpstr>Key Points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Coco</dc:creator>
  <cp:lastModifiedBy>Freelance2</cp:lastModifiedBy>
  <cp:revision>79</cp:revision>
  <dcterms:created xsi:type="dcterms:W3CDTF">2018-05-18T09:22:04Z</dcterms:created>
  <dcterms:modified xsi:type="dcterms:W3CDTF">2018-11-19T16:01:38Z</dcterms:modified>
</cp:coreProperties>
</file>