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9" r:id="rId2"/>
  </p:sldMasterIdLst>
  <p:notesMasterIdLst>
    <p:notesMasterId r:id="rId36"/>
  </p:notesMasterIdLst>
  <p:handoutMasterIdLst>
    <p:handoutMasterId r:id="rId37"/>
  </p:handoutMasterIdLst>
  <p:sldIdLst>
    <p:sldId id="257" r:id="rId3"/>
    <p:sldId id="265" r:id="rId4"/>
    <p:sldId id="263" r:id="rId5"/>
    <p:sldId id="260" r:id="rId6"/>
    <p:sldId id="264" r:id="rId7"/>
    <p:sldId id="258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</p:sldIdLst>
  <p:sldSz cx="9144000" cy="6858000" type="screen4x3"/>
  <p:notesSz cx="6858000" cy="9144000"/>
  <p:embeddedFontLst>
    <p:embeddedFont>
      <p:font typeface="Noto Sans" panose="020B0502040504090204" pitchFamily="34" charset="0"/>
      <p:regular r:id="rId38"/>
      <p:bold r:id="rId39"/>
      <p:italic r:id="rId40"/>
      <p:boldItalic r:id="rId41"/>
    </p:embeddedFont>
    <p:embeddedFont>
      <p:font typeface="Noto Sans Bold" panose="020B0802040504090204" pitchFamily="34" charset="0"/>
      <p:bold r:id="rId42"/>
      <p:italic r:id="rId43"/>
      <p:boldItalic r:id="rId44"/>
    </p:embeddedFont>
    <p:embeddedFont>
      <p:font typeface="Noto Serif" panose="02020600060500020200" pitchFamily="18" charset="0"/>
      <p:regular r:id="rId45"/>
      <p:bold r:id="rId46"/>
      <p:italic r:id="rId47"/>
      <p:boldItalic r:id="rId48"/>
    </p:embeddedFont>
    <p:embeddedFont>
      <p:font typeface="Noto Serif Regular" panose="02020600060500020200" pitchFamily="18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er" id="{634E0027-A025-B34B-A7D8-FE60DBD4F496}">
          <p14:sldIdLst>
            <p14:sldId id="257"/>
            <p14:sldId id="265"/>
            <p14:sldId id="263"/>
          </p14:sldIdLst>
        </p14:section>
        <p14:section name="Main presentation" id="{06B637CD-49DF-7D41-8727-FB255F7E1D17}">
          <p14:sldIdLst>
            <p14:sldId id="260"/>
            <p14:sldId id="264"/>
            <p14:sldId id="258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50" autoAdjust="0"/>
    <p:restoredTop sz="86401" autoAdjust="0"/>
  </p:normalViewPr>
  <p:slideViewPr>
    <p:cSldViewPr snapToGrid="0" snapToObjects="1">
      <p:cViewPr varScale="1">
        <p:scale>
          <a:sx n="131" d="100"/>
          <a:sy n="131" d="100"/>
        </p:scale>
        <p:origin x="209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49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2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4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8.xml"/><Relationship Id="rId41" Type="http://schemas.openxmlformats.org/officeDocument/2006/relationships/font" Target="fonts/font4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61BBD16-9390-E245-B599-DB7805A76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F74A5E-51D0-DA47-9267-B00488F3A5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2BC70-1A8A-924A-9322-E9905D25E45E}" type="datetimeFigureOut">
              <a:rPr lang="en-GB" smtClean="0">
                <a:latin typeface="Noto Serif Regular" panose="02020600060500020200" pitchFamily="18" charset="0"/>
              </a:rPr>
              <a:t>19/11/2018</a:t>
            </a:fld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03C31E-AA60-9B4F-9137-678D6E61CC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1E84A8-9E99-AF4B-849B-7F29D695A6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B425-1EF6-E542-BDB1-09A7975C6C8F}" type="slidenum">
              <a:rPr lang="en-GB" smtClean="0">
                <a:latin typeface="Noto Serif Regular" panose="02020600060500020200" pitchFamily="18" charset="0"/>
              </a:rPr>
              <a:t>‹#›</a:t>
            </a:fld>
            <a:endParaRPr lang="en-GB" dirty="0">
              <a:latin typeface="Noto Serif Regular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105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D324FD79-6B2A-644E-8376-13E9D55BEA79}" type="datetimeFigureOut">
              <a:rPr lang="en-GB" smtClean="0"/>
              <a:pPr/>
              <a:t>19/11/2018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8B24B74A-A0CD-7E4D-8421-FB6C579B2A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686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16B644-1F34-2C42-A8F2-103528404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753" y="1495618"/>
            <a:ext cx="2234494" cy="2348409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A28B207-9819-459E-8362-DBDC34ECB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481" y="3879319"/>
            <a:ext cx="8240151" cy="14366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6000"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1pPr>
            <a:lvl2pPr marL="3429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2pPr>
            <a:lvl3pPr marL="6858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3pPr>
            <a:lvl4pPr marL="10287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4pPr>
            <a:lvl5pPr marL="13716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5pPr>
          </a:lstStyle>
          <a:p>
            <a:pPr lvl="0"/>
            <a:r>
              <a:rPr lang="en-US" dirty="0"/>
              <a:t>+</a:t>
            </a:r>
            <a:br>
              <a:rPr lang="en-US" dirty="0"/>
            </a:br>
            <a:r>
              <a:rPr lang="en-US" dirty="0"/>
              <a:t>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85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- 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/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94863B-50CC-E54A-BEDD-3AEDA8BC6B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27303268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CAC7E-E9C7-3A43-8D4C-164579CCE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114928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6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7F47826-711D-E342-943F-80A9BE122F91}"/>
              </a:ext>
            </a:extLst>
          </p:cNvPr>
          <p:cNvCxnSpPr>
            <a:cxnSpLocks/>
          </p:cNvCxnSpPr>
          <p:nvPr userDrawn="1"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CC637DC-015D-8744-8A57-162F14DC8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6EE80FF-F87E-481E-89F2-64D176B83558}"/>
              </a:ext>
            </a:extLst>
          </p:cNvPr>
          <p:cNvSpPr/>
          <p:nvPr userDrawn="1"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Book Title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Author(s)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X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Book chapter title</a:t>
            </a:r>
          </a:p>
        </p:txBody>
      </p:sp>
    </p:spTree>
    <p:extLst>
      <p:ext uri="{BB962C8B-B14F-4D97-AF65-F5344CB8AC3E}">
        <p14:creationId xmlns:p14="http://schemas.microsoft.com/office/powerpoint/2010/main" val="203111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820E1F-9AA7-469C-9563-93A2EB0D7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6B4327-24F0-694A-BFF6-B44719705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376534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FEE73CD-B2FA-9A41-9C6B-787A69DB73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AC51A8-6E08-4CA2-BC27-AB65F1DD69F8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CD6B41C-DA7B-4AAE-9A36-34C5016B7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00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C6473-5CA7-4A9B-841F-02DA886A8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91A425-62DA-4D13-B06F-D89DEACC1C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/>
              <a:t>/ CH Chapter name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9CBB8F-98D2-4B75-B05B-D340256E1EE5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34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KP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5CC90-CA7E-C240-8E12-BD79C3C3B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1FEAB-5278-8B44-A4FC-A40E9D0DC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6279" y="1825625"/>
            <a:ext cx="3300216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4D6252-6ABE-DB48-A64F-7F73652A5E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1529" y="1825625"/>
            <a:ext cx="330619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7BB75C-4A6E-CB43-B4F2-56D7870AF3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C2A2DD-6A4D-4D99-9F36-6D56847E4102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K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1514B-FFAC-6249-989C-E0119B0DA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738" y="365126"/>
            <a:ext cx="683551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E352D-41FA-A945-8FD7-89F593AC7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1738" y="1857377"/>
            <a:ext cx="3272803" cy="647698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1D74FF-C658-6F4C-AADF-C27FEE3C5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1738" y="2615783"/>
            <a:ext cx="3272803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311A9-F84C-9C42-971E-359F83C5B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459" y="1857377"/>
            <a:ext cx="3287794" cy="647697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0427A3-357D-DB41-9FA2-3F655E60E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09459" y="2615783"/>
            <a:ext cx="3287794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D8BEF84-E096-7C4E-B386-8CB3DFB5B0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40573A3-EC93-4DDB-B2D2-75707FDCD4CD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55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KP Pic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05EB3D-ED5A-2A44-8872-A71EFEB2B91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97B9C84-DA16-E148-8A34-38A8E46CC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6279" y="1825625"/>
            <a:ext cx="3260830" cy="43513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68B7308-591E-1E4D-A325-513A961B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0EB9C84-0229-8848-9D58-29AD7D70C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EC18E3-BEAE-4B9E-B9DB-BB936B739AB7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31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77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703" r:id="rId4"/>
  </p:sldLayoutIdLst>
  <p:txStyles>
    <p:titleStyle>
      <a:lvl1pPr marL="0" marR="0" indent="0" algn="l" defTabSz="6858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2000" b="1" i="0" u="sng" strike="noStrike" kern="1200" cap="none" spc="0" normalizeH="0" baseline="0" noProof="0" dirty="0">
          <a:ln>
            <a:noFill/>
          </a:ln>
          <a:solidFill>
            <a:schemeClr val="accent5"/>
          </a:solidFill>
          <a:effectLst/>
          <a:uLnTx/>
          <a:uFillTx/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0D5162-0A53-2747-9B44-F3765301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8333F0-FC38-B24D-B40C-EBF0BC8E5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6279" y="1825625"/>
            <a:ext cx="685144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28AFA-DC20-8149-AED2-86519ACE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6CE1DD-89DB-A842-BBD0-A319B20AEF11}"/>
              </a:ext>
            </a:extLst>
          </p:cNvPr>
          <p:cNvCxnSpPr>
            <a:cxnSpLocks/>
          </p:cNvCxnSpPr>
          <p:nvPr/>
        </p:nvCxnSpPr>
        <p:spPr>
          <a:xfrm>
            <a:off x="628650" y="6286500"/>
            <a:ext cx="78867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3572696A-F506-F249-8CDB-46EA988B87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10550" y="6356351"/>
            <a:ext cx="304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3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02" r:id="rId2"/>
    <p:sldLayoutId id="2147483682" r:id="rId3"/>
    <p:sldLayoutId id="2147483683" r:id="rId4"/>
    <p:sldLayoutId id="2147483685" r:id="rId5"/>
    <p:sldLayoutId id="2147483700" r:id="rId6"/>
    <p:sldLayoutId id="2147483701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u="none" kern="1200" baseline="0">
          <a:solidFill>
            <a:schemeClr val="tx1"/>
          </a:solidFill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9F05D0-7ECA-402E-B50C-8D0EB529C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+</a:t>
            </a:r>
          </a:p>
          <a:p>
            <a:r>
              <a:rPr lang="en-GB" dirty="0"/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48491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07B0E76-4A70-9E4E-B4B5-B3C37270E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2270" y="1881266"/>
            <a:ext cx="2608729" cy="337653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Revisiting Fill’s </a:t>
            </a:r>
            <a:br>
              <a:rPr lang="en-GB" dirty="0"/>
            </a:br>
            <a:r>
              <a:rPr lang="en-GB" dirty="0"/>
              <a:t>4 C’s framework (2013) provides an underpinning for analysing the advantages and disadvantages of DM as a tool.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A40F90-D17B-4D45-8571-E6D539669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Advantages and Disadvantages of </a:t>
            </a:r>
            <a:br>
              <a:rPr lang="en-US" dirty="0"/>
            </a:br>
            <a:r>
              <a:rPr lang="en-US" dirty="0"/>
              <a:t>Direct Marketing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7AEA22E-3067-FF4E-9DC9-D875893D0A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947843"/>
              </p:ext>
            </p:extLst>
          </p:nvPr>
        </p:nvGraphicFramePr>
        <p:xfrm>
          <a:off x="1146279" y="1881266"/>
          <a:ext cx="3882921" cy="4086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0379">
                  <a:extLst>
                    <a:ext uri="{9D8B030D-6E8A-4147-A177-3AD203B41FA5}">
                      <a16:colId xmlns:a16="http://schemas.microsoft.com/office/drawing/2014/main" val="654811773"/>
                    </a:ext>
                  </a:extLst>
                </a:gridCol>
                <a:gridCol w="922542">
                  <a:extLst>
                    <a:ext uri="{9D8B030D-6E8A-4147-A177-3AD203B41FA5}">
                      <a16:colId xmlns:a16="http://schemas.microsoft.com/office/drawing/2014/main" val="141224174"/>
                    </a:ext>
                  </a:extLst>
                </a:gridCol>
              </a:tblGrid>
              <a:tr h="385520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Communications</a:t>
                      </a:r>
                      <a:endParaRPr lang="en-US" sz="1000" dirty="0">
                        <a:solidFill>
                          <a:schemeClr val="tx1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Direct marketing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5287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deliver a personal message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82524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reach a large audience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240397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Level of interaction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8003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Credibility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690193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Given by the target audience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092301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Cost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110574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Absolute costs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3938806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Cost per contact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3519342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Wastage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Low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696313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Size of investment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Medium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838239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Control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507460"/>
                  </a:ext>
                </a:extLst>
              </a:tr>
              <a:tr h="27540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target particular audiences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452888"/>
                  </a:ext>
                </a:extLst>
              </a:tr>
              <a:tr h="38552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Ability to adjust tool as circumstances change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917208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0A9CA0E-89E4-4E5D-9916-33EA94AD7846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228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07B0E76-4A70-9E4E-B4B5-B3C37270EE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Advantages of direct marketing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DM, especially digital, can replicate personal selling.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Email and text messaging are trackable in terms of click-through rates.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Measurability means more accurate budgeting for future campaigns.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High level of management control – DM can be used as a communications tool or to drive sales.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A40F90-D17B-4D45-8571-E6D539669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Advantages and Disadvantages of </a:t>
            </a:r>
            <a:br>
              <a:rPr lang="en-US" dirty="0"/>
            </a:br>
            <a:r>
              <a:rPr lang="en-US" dirty="0"/>
              <a:t>Direct Marketing</a:t>
            </a:r>
          </a:p>
        </p:txBody>
      </p:sp>
    </p:spTree>
    <p:extLst>
      <p:ext uri="{BB962C8B-B14F-4D97-AF65-F5344CB8AC3E}">
        <p14:creationId xmlns:p14="http://schemas.microsoft.com/office/powerpoint/2010/main" val="3823284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07B0E76-4A70-9E4E-B4B5-B3C37270EE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Disadvantages of direct marketing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Messages may be discarded, deleted or left in junk mail folders.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Promotional material for printed DM can be costly.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Cold-calling as part of telesales can be annoying or even offensive.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Updating and managing B2C databases can be time-consuming and costly.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A40F90-D17B-4D45-8571-E6D539669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Advantages and Disadvantages of Direct Marketing</a:t>
            </a:r>
          </a:p>
        </p:txBody>
      </p:sp>
    </p:spTree>
    <p:extLst>
      <p:ext uri="{BB962C8B-B14F-4D97-AF65-F5344CB8AC3E}">
        <p14:creationId xmlns:p14="http://schemas.microsoft.com/office/powerpoint/2010/main" val="969361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2B5CD7A-3A36-D54E-BB45-00296BF5E6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DM aims to acquire new customers and retain existing ones, using lists of consumers.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House lists </a:t>
            </a:r>
            <a:r>
              <a:rPr lang="en-GB" dirty="0"/>
              <a:t>Small brands or start-ups can ask audiences to register with them.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Compiled lists</a:t>
            </a:r>
            <a:r>
              <a:rPr lang="en-GB" dirty="0"/>
              <a:t> Basic contact details found in public records.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Response lists </a:t>
            </a:r>
            <a:r>
              <a:rPr lang="en-GB" dirty="0"/>
              <a:t>Include more detailed profiles and evidence of behaviour. They are purchased from agencies.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2E5CC4D-1BAE-A44A-A3C5-A179000F1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Customers and Databases</a:t>
            </a:r>
          </a:p>
        </p:txBody>
      </p:sp>
    </p:spTree>
    <p:extLst>
      <p:ext uri="{BB962C8B-B14F-4D97-AF65-F5344CB8AC3E}">
        <p14:creationId xmlns:p14="http://schemas.microsoft.com/office/powerpoint/2010/main" val="80620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2B5CD7A-3A36-D54E-BB45-00296BF5E6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price (cost per thousand) is determined by the value of the information to the brand.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brand then adds their own layers of information.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These lists become the building block of database management, and are used to attract similar individuals.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process links directly to the importance of establishing a detailed customer profile.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2E5CC4D-1BAE-A44A-A3C5-A179000F1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Customers and Databases</a:t>
            </a:r>
          </a:p>
        </p:txBody>
      </p:sp>
    </p:spTree>
    <p:extLst>
      <p:ext uri="{BB962C8B-B14F-4D97-AF65-F5344CB8AC3E}">
        <p14:creationId xmlns:p14="http://schemas.microsoft.com/office/powerpoint/2010/main" val="2255662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EDD21-D959-CC41-A80A-84F5CE711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Customers and Databases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285240-FBBD-3E43-8577-08565B4842C4}"/>
              </a:ext>
            </a:extLst>
          </p:cNvPr>
          <p:cNvSpPr txBox="1"/>
          <p:nvPr/>
        </p:nvSpPr>
        <p:spPr>
          <a:xfrm>
            <a:off x="1011808" y="5062382"/>
            <a:ext cx="7365709" cy="1117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Egan, 2015 proposes a prospect hierarchy of customers, demonstrating how consumers are viewed in terms of their strength as a prospect for the brand.</a:t>
            </a:r>
            <a:endParaRPr lang="en-US" dirty="0"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8F5A50-3A8C-D446-97D9-5A4208824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261" y="1860550"/>
            <a:ext cx="5810562" cy="302382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6E5A322-378E-443C-B34C-51F2F88E3B62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6595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2B5CD7A-3A36-D54E-BB45-00296BF5E6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Suspects</a:t>
            </a:r>
            <a:r>
              <a:rPr lang="en-GB" dirty="0"/>
              <a:t> One stage above the general public. They match the brand’s existing customer profile.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Profiled prospects </a:t>
            </a:r>
            <a:r>
              <a:rPr lang="en-GB" dirty="0"/>
              <a:t>Have purchased similar brands and are therefore a stronger prospect.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Referrals</a:t>
            </a:r>
            <a:r>
              <a:rPr lang="en-GB" dirty="0"/>
              <a:t> Have been referred by an existing customer – therefore more likely to purchase.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Enquirers</a:t>
            </a:r>
            <a:r>
              <a:rPr lang="en-GB" dirty="0"/>
              <a:t> Have contacted the brand directly and expressed a definite interest.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Lapsed customers </a:t>
            </a:r>
            <a:r>
              <a:rPr lang="en-GB" dirty="0"/>
              <a:t>Have purchased previously and need to be attracted back.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2E5CC4D-1BAE-A44A-A3C5-A179000F1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Customers and Databases</a:t>
            </a:r>
          </a:p>
        </p:txBody>
      </p:sp>
    </p:spTree>
    <p:extLst>
      <p:ext uri="{BB962C8B-B14F-4D97-AF65-F5344CB8AC3E}">
        <p14:creationId xmlns:p14="http://schemas.microsoft.com/office/powerpoint/2010/main" val="3341564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3C0C4E0-85D1-A54B-9DCC-01880220D6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Printed, mass-produced promotional materials that are personally addressed and sent by post.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Direct mail takes the form of flyers, invitations, letters and catalogues.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It has a 30% higher response rate than email (</a:t>
            </a:r>
            <a:r>
              <a:rPr lang="en-US" dirty="0" err="1"/>
              <a:t>dma.org</a:t>
            </a:r>
            <a:r>
              <a:rPr lang="en-US" dirty="0"/>
              <a:t>, 2014) and works as an effective driver of traffic to websites.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44% of recipients are expected to visit the site after receiving direct mail.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2CA94B-95BF-1B4A-AC74-058335966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Mail and Offline DM</a:t>
            </a:r>
          </a:p>
        </p:txBody>
      </p:sp>
    </p:spTree>
    <p:extLst>
      <p:ext uri="{BB962C8B-B14F-4D97-AF65-F5344CB8AC3E}">
        <p14:creationId xmlns:p14="http://schemas.microsoft.com/office/powerpoint/2010/main" val="355838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3C0C4E0-85D1-A54B-9DCC-01880220D606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Catalogues</a:t>
            </a:r>
            <a:r>
              <a:rPr lang="en-GB" sz="2000" dirty="0"/>
              <a:t> </a:t>
            </a:r>
            <a:endParaRPr lang="en-US" sz="2000" dirty="0"/>
          </a:p>
          <a:p>
            <a:r>
              <a:rPr lang="en-GB" sz="1800" dirty="0"/>
              <a:t>Some brands have identified target markets that respond to catalogue mail-outs.</a:t>
            </a:r>
          </a:p>
          <a:p>
            <a:r>
              <a:rPr lang="en-GB" sz="1800" dirty="0"/>
              <a:t>Lifestyle brand The White Company has become a multi-channel operation since its launch as a 12-page brochure in 1994.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1B75AD1-D5A0-E14E-92CA-1706EF5EAD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42CA94B-95BF-1B4A-AC74-058335966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Mail and Offline DM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2226D1-155F-4571-9DB6-A95A715FC600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905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3C0C4E0-85D1-A54B-9DCC-01880220D6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Inserts and flyers </a:t>
            </a:r>
            <a:r>
              <a:rPr lang="en-GB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sz="2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Leaflets, flyers or brochures that arrive in the post are a form of direct mail.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They contain advertising messages or inform a selected target segment about special offers or financial incentives.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2CA94B-95BF-1B4A-AC74-058335966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Mail and Offline DM</a:t>
            </a:r>
          </a:p>
        </p:txBody>
      </p:sp>
    </p:spTree>
    <p:extLst>
      <p:ext uri="{BB962C8B-B14F-4D97-AF65-F5344CB8AC3E}">
        <p14:creationId xmlns:p14="http://schemas.microsoft.com/office/powerpoint/2010/main" val="3377198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2FB10C72-A9E6-474B-8A6D-D34B9804A3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2497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3C0C4E0-85D1-A54B-9DCC-01880220D6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Letters and invitations</a:t>
            </a:r>
            <a:r>
              <a:rPr lang="en-GB" dirty="0"/>
              <a:t> </a:t>
            </a:r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GB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sz="2000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These address the consumer in a much more personalized way.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Their purpose is to invite clients to private views or sales previews or to inform them of new collections.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They can appear to be a personal invite from the buyers/design team to the audience.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2CA94B-95BF-1B4A-AC74-058335966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Mail and Offline DM</a:t>
            </a:r>
          </a:p>
        </p:txBody>
      </p:sp>
    </p:spTree>
    <p:extLst>
      <p:ext uri="{BB962C8B-B14F-4D97-AF65-F5344CB8AC3E}">
        <p14:creationId xmlns:p14="http://schemas.microsoft.com/office/powerpoint/2010/main" val="42344794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6FC1156-DCDA-3845-8B55-57B873436B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Better technology to track responses has increased the use of low-cost email messages and newsletters.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Most websites invite the visitor to sign up for these very early in the journey through the website.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9138DE-2FE1-CF4E-8F6B-11B1B3F86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 DM</a:t>
            </a:r>
          </a:p>
        </p:txBody>
      </p:sp>
    </p:spTree>
    <p:extLst>
      <p:ext uri="{BB962C8B-B14F-4D97-AF65-F5344CB8AC3E}">
        <p14:creationId xmlns:p14="http://schemas.microsoft.com/office/powerpoint/2010/main" val="20708965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6FC1156-DCDA-3845-8B55-57B873436B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Email messages/opt-in email</a:t>
            </a:r>
            <a:r>
              <a:rPr lang="en-GB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Email messages have a better response rate if the recipient knows or has opted-in</a:t>
            </a:r>
            <a:r>
              <a:rPr lang="en-GB" i="1" dirty="0"/>
              <a:t> </a:t>
            </a:r>
            <a:r>
              <a:rPr lang="en-GB" dirty="0"/>
              <a:t>to the sender.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open rate is 38.6% from a familiar brand and the response rate (a click through to the site) is 7% (</a:t>
            </a:r>
            <a:r>
              <a:rPr lang="en-GB" dirty="0" err="1"/>
              <a:t>dma.org</a:t>
            </a:r>
            <a:r>
              <a:rPr lang="en-GB" dirty="0"/>
              <a:t>, 2014).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Smith and Zook (2011) give a useful checklist for effective emailing.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9138DE-2FE1-CF4E-8F6B-11B1B3F86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 DM</a:t>
            </a:r>
          </a:p>
        </p:txBody>
      </p:sp>
    </p:spTree>
    <p:extLst>
      <p:ext uri="{BB962C8B-B14F-4D97-AF65-F5344CB8AC3E}">
        <p14:creationId xmlns:p14="http://schemas.microsoft.com/office/powerpoint/2010/main" val="3435654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6FC1156-DCDA-3845-8B55-57B873436B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Email messages/opt-in email</a:t>
            </a:r>
            <a:r>
              <a:rPr lang="en-GB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Grab attention in the subject line and first sentence.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Be brief and relevant – use links for further information.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Be as personal as possible.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Provide links to social media platforms.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Provide an opt-out or unsubscribe option.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Provide the brand’s full contact details.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9138DE-2FE1-CF4E-8F6B-11B1B3F86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 DM</a:t>
            </a:r>
          </a:p>
        </p:txBody>
      </p:sp>
    </p:spTree>
    <p:extLst>
      <p:ext uri="{BB962C8B-B14F-4D97-AF65-F5344CB8AC3E}">
        <p14:creationId xmlns:p14="http://schemas.microsoft.com/office/powerpoint/2010/main" val="8260733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633525E-F5E2-644C-AADB-65BF8BDAEB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1635" y="5002306"/>
            <a:ext cx="6858000" cy="116989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RFM model allows brands to assess who their most valuable customers are, and who to target with which type of message. Resources to low-value customers can be reduced.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2EF9B6-4450-1B49-890C-2A44304D3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 DM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3A1596-A35E-C148-9C5D-061CBC5A7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670" y="1964610"/>
            <a:ext cx="4843929" cy="276377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02EE4DD-847C-4532-B7D4-A26A522D7BC6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6628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2C7EFBF-0C48-3244-92B5-561BFDA617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Telemarketing and telesales are seldom used by fashion companies.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Developments in text messaging, however, are relevant to the future of DM.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BA4E7A-E80E-B644-BB11-729E7D5A4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Telemarketing, </a:t>
            </a:r>
            <a:r>
              <a:rPr lang="en-US" dirty="0" err="1"/>
              <a:t>Telesales</a:t>
            </a:r>
            <a:r>
              <a:rPr lang="en-US" dirty="0"/>
              <a:t> and Text Messaging</a:t>
            </a:r>
          </a:p>
        </p:txBody>
      </p:sp>
    </p:spTree>
    <p:extLst>
      <p:ext uri="{BB962C8B-B14F-4D97-AF65-F5344CB8AC3E}">
        <p14:creationId xmlns:p14="http://schemas.microsoft.com/office/powerpoint/2010/main" val="8874520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2C7EFBF-0C48-3244-92B5-561BFDA617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Telemarketing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Outbound telemarketing </a:t>
            </a:r>
            <a:r>
              <a:rPr lang="en-GB" dirty="0"/>
              <a:t>Marketers telephone consumers about new product launches and in-store events.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Inbound telemarketing </a:t>
            </a:r>
            <a:r>
              <a:rPr lang="en-GB" dirty="0"/>
              <a:t>Used more commonly in the fashion industry to provide customer service, technical support, help with returns, or take orders.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BA4E7A-E80E-B644-BB11-729E7D5A4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Telemarketing, </a:t>
            </a:r>
            <a:r>
              <a:rPr lang="en-US" dirty="0" err="1"/>
              <a:t>Telesales</a:t>
            </a:r>
            <a:r>
              <a:rPr lang="en-US" dirty="0"/>
              <a:t> and Text Messaging</a:t>
            </a:r>
          </a:p>
        </p:txBody>
      </p:sp>
    </p:spTree>
    <p:extLst>
      <p:ext uri="{BB962C8B-B14F-4D97-AF65-F5344CB8AC3E}">
        <p14:creationId xmlns:p14="http://schemas.microsoft.com/office/powerpoint/2010/main" val="41404084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2C7EFBF-0C48-3244-92B5-561BFDA617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SMS and MMS marketing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Increased smartphone use has enabled one of the most effective forms of telemarketing.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Brands with young consumers found SMS text messages reached their audiences.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Since 2011 it has been possible to send MMS (photos, videos and group messages), potentially increasing the exposure of the message beyond the recipient.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BA4E7A-E80E-B644-BB11-729E7D5A4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Telemarketing, </a:t>
            </a:r>
            <a:r>
              <a:rPr lang="en-US" dirty="0" err="1"/>
              <a:t>Telesales</a:t>
            </a:r>
            <a:r>
              <a:rPr lang="en-US" dirty="0"/>
              <a:t> and Text Messaging</a:t>
            </a:r>
          </a:p>
        </p:txBody>
      </p:sp>
    </p:spTree>
    <p:extLst>
      <p:ext uri="{BB962C8B-B14F-4D97-AF65-F5344CB8AC3E}">
        <p14:creationId xmlns:p14="http://schemas.microsoft.com/office/powerpoint/2010/main" val="32478127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2C7EFBF-0C48-3244-92B5-561BFDA617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Telesales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Marketers or automated robocalls or chatbots phone customers to push products and services.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This method is associated with nuisance calling and invasive tactics.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Do Not Call Registry (US) and the Telephone Preference Service (UK) allow consumers to register not to be called. Unfortunately, this is an insufficient deterrent.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BA4E7A-E80E-B644-BB11-729E7D5A4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Telemarketing, </a:t>
            </a:r>
            <a:r>
              <a:rPr lang="en-US" dirty="0" err="1"/>
              <a:t>Telesales</a:t>
            </a:r>
            <a:r>
              <a:rPr lang="en-US" dirty="0"/>
              <a:t> and Text Messaging</a:t>
            </a:r>
          </a:p>
        </p:txBody>
      </p:sp>
    </p:spTree>
    <p:extLst>
      <p:ext uri="{BB962C8B-B14F-4D97-AF65-F5344CB8AC3E}">
        <p14:creationId xmlns:p14="http://schemas.microsoft.com/office/powerpoint/2010/main" val="37301740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2C7EFBF-0C48-3244-92B5-561BFDA617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Direct-response ads – print, TV or online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Direct-response ads typically contain a call to action </a:t>
            </a:r>
            <a:r>
              <a:rPr lang="en-GB" i="1" dirty="0"/>
              <a:t>– </a:t>
            </a:r>
            <a:r>
              <a:rPr lang="en-GB" dirty="0"/>
              <a:t>a section for the recipient to complete.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These are placed in the mass media but allow an individual response from new prospects.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BA4E7A-E80E-B644-BB11-729E7D5A4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Hybrid Direct Marketing</a:t>
            </a:r>
          </a:p>
        </p:txBody>
      </p:sp>
    </p:spTree>
    <p:extLst>
      <p:ext uri="{BB962C8B-B14F-4D97-AF65-F5344CB8AC3E}">
        <p14:creationId xmlns:p14="http://schemas.microsoft.com/office/powerpoint/2010/main" val="1889930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276CAE-D4B2-4267-BE42-B36C955F6DBC}"/>
              </a:ext>
            </a:extLst>
          </p:cNvPr>
          <p:cNvSpPr/>
          <p:nvPr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Promoting Fashion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Barbara Graham, </a:t>
            </a:r>
            <a:r>
              <a:rPr lang="en-GB" sz="1600" b="0" i="0" u="none" kern="1200" baseline="0" dirty="0" err="1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Caline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 </a:t>
            </a:r>
            <a:r>
              <a:rPr lang="en-GB" sz="1600" b="0" i="0" u="none" kern="1200" baseline="0" dirty="0" err="1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Anouti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9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Direct Marketing</a:t>
            </a:r>
            <a:endParaRPr lang="en-GB" sz="2400" b="0" i="0" u="none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7320C56-B9C8-4B40-A187-753D3C78A9FA}"/>
              </a:ext>
            </a:extLst>
          </p:cNvPr>
          <p:cNvCxnSpPr>
            <a:cxnSpLocks/>
          </p:cNvCxnSpPr>
          <p:nvPr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6934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2C7EFBF-0C48-3244-92B5-561BFDA617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Direct marketing versus social media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effectiveness of email messages is under debate as audiences spend more time on social media.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Social media pushes messages out into communities of interested followers, whereas email is aimed at one recipient.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Social media lacks control over the response to an email, but email lacks the sharing element of social media.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BA4E7A-E80E-B644-BB11-729E7D5A4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Hybrid Direct Marketing</a:t>
            </a:r>
          </a:p>
        </p:txBody>
      </p:sp>
    </p:spTree>
    <p:extLst>
      <p:ext uri="{BB962C8B-B14F-4D97-AF65-F5344CB8AC3E}">
        <p14:creationId xmlns:p14="http://schemas.microsoft.com/office/powerpoint/2010/main" val="17545455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2C7EFBF-0C48-3244-92B5-561BFDA617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Cross-platform mobile messaging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Messaging platforms such as WhatsApp blur the lines between social media and DM.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Users can send images, videos and real-time messaging using data (avoiding text messaging costs).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Some retailers are finding they can share promotional content on WhatsApp, with a high rate of conversion to sales.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BA4E7A-E80E-B644-BB11-729E7D5A4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Hybrid Direct Marketing</a:t>
            </a:r>
          </a:p>
        </p:txBody>
      </p:sp>
    </p:spTree>
    <p:extLst>
      <p:ext uri="{BB962C8B-B14F-4D97-AF65-F5344CB8AC3E}">
        <p14:creationId xmlns:p14="http://schemas.microsoft.com/office/powerpoint/2010/main" val="19164493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DBCA82-5BDD-1E4B-9FC7-CB68CED3B017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WhatsApp, released in 2009, was acquired by Facebook in 2001. It became the most commonly used messaging app in the world.</a:t>
            </a:r>
            <a:endParaRPr lang="en-US" sz="1800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B40CAA7-AB5C-F341-B4B8-C22661DD4B7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3989" y="1793222"/>
            <a:ext cx="2451923" cy="438374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9BA4E7A-E80E-B644-BB11-729E7D5A4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Hybrid Direct Marketing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E5C1F9-B831-4448-B2D5-3A134C71F3D9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3304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175DF18-A450-E34E-A124-B64716B614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interactivity of DM makes it attractive for tracking ROI.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Offline techniques can reach hidden markets and are effective at driving traffic to websites.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Database management is essential, and start-ups should plan for it.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Consider the receiver of DM. Which technique is appropriate – post or email?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Younger audiences are permanently engaged with smartphones and expect more blended communications made for sharing.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B2ABC3-8469-3642-A6A5-5F0F2A497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Points</a:t>
            </a:r>
          </a:p>
        </p:txBody>
      </p:sp>
    </p:spTree>
    <p:extLst>
      <p:ext uri="{BB962C8B-B14F-4D97-AF65-F5344CB8AC3E}">
        <p14:creationId xmlns:p14="http://schemas.microsoft.com/office/powerpoint/2010/main" val="2879575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A4EE36-9BE8-AF42-BD16-26E21FCAF7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Create and maintain a database to target potential and existing customers</a:t>
            </a:r>
            <a:r>
              <a:rPr lang="en-GB" b="1" dirty="0"/>
              <a:t>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Focus on the best prospects for sales.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Compose effective direct marketing: catalogues, flyers etc.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email to target audiences with personal, interactive messages.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cross-platform messaging to get closer to audiences.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0C1C5-B8AB-1348-968F-23130CBCB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938327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268CD42F-638F-6546-9869-37F335A522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4 Cs of Communication (Fill, 2013).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Prospect Hierarchy (Egan, 2015).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Recency, Frequency and Monetary model (Various sources).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69F4C8E-9684-A84E-9E11-38ACB649D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Theories</a:t>
            </a:r>
          </a:p>
        </p:txBody>
      </p:sp>
    </p:spTree>
    <p:extLst>
      <p:ext uri="{BB962C8B-B14F-4D97-AF65-F5344CB8AC3E}">
        <p14:creationId xmlns:p14="http://schemas.microsoft.com/office/powerpoint/2010/main" val="2075988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F4324C7-AF4F-3848-B2D4-30B83B6659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Direct marketing (DM) is a form of communication that creates and sustains a dialogue with specific consumer groups.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It is usually used in combination with sales promotions or advertising.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Databases of contacts who may be segmented by age, income, interests or behaviours receive targeted messages.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EFE7ED-DA74-A141-B569-70B3034A8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Overview of Direct Marketing</a:t>
            </a:r>
          </a:p>
        </p:txBody>
      </p:sp>
    </p:spTree>
    <p:extLst>
      <p:ext uri="{BB962C8B-B14F-4D97-AF65-F5344CB8AC3E}">
        <p14:creationId xmlns:p14="http://schemas.microsoft.com/office/powerpoint/2010/main" val="1093078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F4324C7-AF4F-3848-B2D4-30B83B6659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aims of B2C DM are: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To engage consumers using techniques such as e-newsletters, notification of special offers or events, product range information.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To collect information such as personal data, registering of interest, purchasing and repeat purchasing behaviour.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EFE7ED-DA74-A141-B569-70B3034A8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Overview of Direct Marketing</a:t>
            </a:r>
          </a:p>
        </p:txBody>
      </p:sp>
    </p:spTree>
    <p:extLst>
      <p:ext uri="{BB962C8B-B14F-4D97-AF65-F5344CB8AC3E}">
        <p14:creationId xmlns:p14="http://schemas.microsoft.com/office/powerpoint/2010/main" val="3763209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F4324C7-AF4F-3848-B2D4-30B83B6659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010083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DM is an industry worth US$2.05 trillion in resulting sales (</a:t>
            </a:r>
            <a:r>
              <a:rPr lang="en-GB" dirty="0" err="1"/>
              <a:t>dma.org</a:t>
            </a:r>
            <a:r>
              <a:rPr lang="en-GB" dirty="0"/>
              <a:t>, 2015), roughly 8.7% of US GDP.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B2C DM integrates well with other communications to target messages by interest or habit directly to interested parties via inbox, home, or mobile phone.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DM uses a variety of online and offline media including catalogues, printed invitations, emails and telecommunications.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Its cost effective measurability is attractive to stakeholders focussed on ROI.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EFE7ED-DA74-A141-B569-70B3034A8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Overview of Direct Marketing</a:t>
            </a:r>
          </a:p>
        </p:txBody>
      </p:sp>
    </p:spTree>
    <p:extLst>
      <p:ext uri="{BB962C8B-B14F-4D97-AF65-F5344CB8AC3E}">
        <p14:creationId xmlns:p14="http://schemas.microsoft.com/office/powerpoint/2010/main" val="1479587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FCE8A87-DC9B-844C-90D3-40BB7666BB86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Personally addressed, high-quality direct marketing messages can attract attention. This card depicting Olympic gymnast Max Whitlock contains a swatch of a new wool suiting. This shows attention to detail and includes the recipient in the design process.</a:t>
            </a:r>
          </a:p>
          <a:p>
            <a:endParaRPr lang="en-US" sz="2000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30919A8-ADB4-D84C-9D25-6B05B04F7CD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486" y="2202143"/>
            <a:ext cx="4020961" cy="28804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208464C-0287-9947-A994-24233D9A1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Overview of Direct Marketing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7955B1-3B28-49A5-8320-9B361B44608F}"/>
              </a:ext>
            </a:extLst>
          </p:cNvPr>
          <p:cNvSpPr/>
          <p:nvPr/>
        </p:nvSpPr>
        <p:spPr>
          <a:xfrm>
            <a:off x="541421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  <a:b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943572"/>
      </p:ext>
    </p:extLst>
  </p:cSld>
  <p:clrMapOvr>
    <a:masterClrMapping/>
  </p:clrMapOvr>
</p:sld>
</file>

<file path=ppt/theme/theme1.xml><?xml version="1.0" encoding="utf-8"?>
<a:theme xmlns:a="http://schemas.openxmlformats.org/drawingml/2006/main" name="LKP Opener - blank">
  <a:themeElements>
    <a:clrScheme name="LKP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FF2600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LKP">
      <a:majorFont>
        <a:latin typeface="Noto Sans Bold"/>
        <a:ea typeface=""/>
        <a:cs typeface=""/>
      </a:majorFont>
      <a:minorFont>
        <a:latin typeface="Noto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4DFCEF36-CF80-1F46-9CDE-9CE2C245CA39}"/>
    </a:ext>
  </a:extLst>
</a:theme>
</file>

<file path=ppt/theme/theme2.xml><?xml version="1.0" encoding="utf-8"?>
<a:theme xmlns:a="http://schemas.openxmlformats.org/drawingml/2006/main" name="LKP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D7222A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7E6DB49D-2E34-2143-8B6F-A49F30623E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946</TotalTime>
  <Words>1726</Words>
  <Application>Microsoft Macintosh PowerPoint</Application>
  <PresentationFormat>On-screen Show (4:3)</PresentationFormat>
  <Paragraphs>169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Noto Serif Regular</vt:lpstr>
      <vt:lpstr>Noto Serif</vt:lpstr>
      <vt:lpstr>Noto Sans</vt:lpstr>
      <vt:lpstr>Noto Sans Bold</vt:lpstr>
      <vt:lpstr>LKP Opener - blank</vt:lpstr>
      <vt:lpstr>LKP</vt:lpstr>
      <vt:lpstr>PowerPoint Presentation</vt:lpstr>
      <vt:lpstr>PowerPoint Presentation</vt:lpstr>
      <vt:lpstr>PowerPoint Presentation</vt:lpstr>
      <vt:lpstr>Objectives</vt:lpstr>
      <vt:lpstr>Key Theories</vt:lpstr>
      <vt:lpstr>An Overview of Direct Marketing</vt:lpstr>
      <vt:lpstr>An Overview of Direct Marketing</vt:lpstr>
      <vt:lpstr>An Overview of Direct Marketing</vt:lpstr>
      <vt:lpstr>An Overview of Direct Marketing</vt:lpstr>
      <vt:lpstr>Advantages and Disadvantages of  Direct Marketing</vt:lpstr>
      <vt:lpstr>Advantages and Disadvantages of  Direct Marketing</vt:lpstr>
      <vt:lpstr>Advantages and Disadvantages of Direct Marketing</vt:lpstr>
      <vt:lpstr>Customers and Databases</vt:lpstr>
      <vt:lpstr>Customers and Databases</vt:lpstr>
      <vt:lpstr>Customers and Databases</vt:lpstr>
      <vt:lpstr>Customers and Databases</vt:lpstr>
      <vt:lpstr>Direct Mail and Offline DM</vt:lpstr>
      <vt:lpstr>Direct Mail and Offline DM</vt:lpstr>
      <vt:lpstr>Direct Mail and Offline DM</vt:lpstr>
      <vt:lpstr>Direct Mail and Offline DM</vt:lpstr>
      <vt:lpstr>Online DM</vt:lpstr>
      <vt:lpstr>Online DM</vt:lpstr>
      <vt:lpstr>Online DM</vt:lpstr>
      <vt:lpstr>Online DM</vt:lpstr>
      <vt:lpstr>Telemarketing, Telesales and Text Messaging</vt:lpstr>
      <vt:lpstr>Telemarketing, Telesales and Text Messaging</vt:lpstr>
      <vt:lpstr>Telemarketing, Telesales and Text Messaging</vt:lpstr>
      <vt:lpstr>Telemarketing, Telesales and Text Messaging</vt:lpstr>
      <vt:lpstr>Hybrid Direct Marketing</vt:lpstr>
      <vt:lpstr>Hybrid Direct Marketing</vt:lpstr>
      <vt:lpstr>Hybrid Direct Marketing</vt:lpstr>
      <vt:lpstr>Hybrid Direct Marketing</vt:lpstr>
      <vt:lpstr>Key Points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Coco</dc:creator>
  <cp:lastModifiedBy>Freelance2</cp:lastModifiedBy>
  <cp:revision>81</cp:revision>
  <dcterms:created xsi:type="dcterms:W3CDTF">2018-05-18T09:22:04Z</dcterms:created>
  <dcterms:modified xsi:type="dcterms:W3CDTF">2018-11-19T16:02:09Z</dcterms:modified>
</cp:coreProperties>
</file>