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79" r:id="rId2"/>
  </p:sldMasterIdLst>
  <p:notesMasterIdLst>
    <p:notesMasterId r:id="rId27"/>
  </p:notesMasterIdLst>
  <p:handoutMasterIdLst>
    <p:handoutMasterId r:id="rId28"/>
  </p:handoutMasterIdLst>
  <p:sldIdLst>
    <p:sldId id="257" r:id="rId3"/>
    <p:sldId id="265" r:id="rId4"/>
    <p:sldId id="263" r:id="rId5"/>
    <p:sldId id="260" r:id="rId6"/>
    <p:sldId id="264" r:id="rId7"/>
    <p:sldId id="266" r:id="rId8"/>
    <p:sldId id="267" r:id="rId9"/>
    <p:sldId id="268" r:id="rId10"/>
    <p:sldId id="270" r:id="rId11"/>
    <p:sldId id="269" r:id="rId12"/>
    <p:sldId id="258" r:id="rId13"/>
    <p:sldId id="271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embeddedFontLst>
    <p:embeddedFont>
      <p:font typeface="Noto Sans" panose="020B0502040504090204" pitchFamily="34" charset="0"/>
      <p:regular r:id="rId29"/>
      <p:bold r:id="rId30"/>
      <p:italic r:id="rId31"/>
      <p:boldItalic r:id="rId32"/>
    </p:embeddedFont>
    <p:embeddedFont>
      <p:font typeface="Noto Sans Bold" panose="020B0802040504090204" pitchFamily="34" charset="0"/>
      <p:bold r:id="rId33"/>
      <p:italic r:id="rId34"/>
      <p:boldItalic r:id="rId35"/>
    </p:embeddedFont>
    <p:embeddedFont>
      <p:font typeface="Noto Serif" panose="02020600060500020200" pitchFamily="18" charset="0"/>
      <p:regular r:id="rId36"/>
      <p:bold r:id="rId37"/>
      <p:italic r:id="rId38"/>
      <p:boldItalic r:id="rId39"/>
    </p:embeddedFont>
    <p:embeddedFont>
      <p:font typeface="Noto Serif Regular" panose="02020600060500020200" pitchFamily="18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er" id="{634E0027-A025-B34B-A7D8-FE60DBD4F496}">
          <p14:sldIdLst>
            <p14:sldId id="257"/>
            <p14:sldId id="265"/>
            <p14:sldId id="263"/>
          </p14:sldIdLst>
        </p14:section>
        <p14:section name="Main presentation" id="{06B637CD-49DF-7D41-8727-FB255F7E1D17}">
          <p14:sldIdLst>
            <p14:sldId id="260"/>
            <p14:sldId id="264"/>
            <p14:sldId id="266"/>
            <p14:sldId id="267"/>
            <p14:sldId id="268"/>
            <p14:sldId id="270"/>
            <p14:sldId id="269"/>
            <p14:sldId id="258"/>
            <p14:sldId id="271"/>
            <p14:sldId id="272"/>
            <p14:sldId id="273"/>
            <p14:sldId id="275"/>
            <p14:sldId id="274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86401" autoAdjust="0"/>
  </p:normalViewPr>
  <p:slideViewPr>
    <p:cSldViewPr snapToGrid="0" snapToObjects="1">
      <p:cViewPr varScale="1">
        <p:scale>
          <a:sx n="131" d="100"/>
          <a:sy n="131" d="100"/>
        </p:scale>
        <p:origin x="20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49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1BBD16-9390-E245-B599-DB7805A760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4A5E-51D0-DA47-9267-B00488F3A5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2BC70-1A8A-924A-9322-E9905D25E45E}" type="datetimeFigureOut">
              <a:rPr lang="en-GB" smtClean="0">
                <a:latin typeface="Noto Serif Regular" panose="02020600060500020200" pitchFamily="18" charset="0"/>
              </a:rPr>
              <a:t>19/11/2018</a:t>
            </a:fld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3C31E-AA60-9B4F-9137-678D6E61C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E84A8-9E99-AF4B-849B-7F29D695A6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B425-1EF6-E542-BDB1-09A7975C6C8F}" type="slidenum">
              <a:rPr lang="en-GB" smtClean="0">
                <a:latin typeface="Noto Serif Regular" panose="02020600060500020200" pitchFamily="18" charset="0"/>
              </a:rPr>
              <a:t>‹#›</a:t>
            </a:fld>
            <a:endParaRPr lang="en-GB" dirty="0">
              <a:latin typeface="Noto Serif Regular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10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D324FD79-6B2A-644E-8376-13E9D55BEA79}" type="datetimeFigureOut">
              <a:rPr lang="en-GB" smtClean="0"/>
              <a:pPr/>
              <a:t>19/11/2018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8B24B74A-A0CD-7E4D-8421-FB6C579B2A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68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6B644-1F34-2C42-A8F2-103528404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4753" y="1495618"/>
            <a:ext cx="2234494" cy="2348409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A28B207-9819-459E-8362-DBDC34ECB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481" y="3879319"/>
            <a:ext cx="8240151" cy="1436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6000"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1pPr>
            <a:lvl2pPr marL="3429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6858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0287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3716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 dirty="0"/>
              <a:t>+</a:t>
            </a:r>
            <a:br>
              <a:rPr lang="en-US" dirty="0"/>
            </a:br>
            <a:r>
              <a:rPr lang="en-US" dirty="0"/>
              <a:t>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85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KP -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01BE22-836E-E640-910F-49DD60132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2021" y="462844"/>
            <a:ext cx="4146101" cy="5446889"/>
          </a:xfrm>
          <a:prstGeom prst="rect">
            <a:avLst/>
          </a:prstGeom>
        </p:spPr>
        <p:txBody>
          <a:bodyPr anchor="ctr" anchorCtr="0"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4B39B-D3F1-7B4F-9FD9-0808A3AC2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94863B-50CC-E54A-BEDD-3AEDA8BC6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</p:spTree>
    <p:extLst>
      <p:ext uri="{BB962C8B-B14F-4D97-AF65-F5344CB8AC3E}">
        <p14:creationId xmlns:p14="http://schemas.microsoft.com/office/powerpoint/2010/main" val="27303268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KP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CAC7E-E9C7-3A43-8D4C-164579CCE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</p:spTree>
    <p:extLst>
      <p:ext uri="{BB962C8B-B14F-4D97-AF65-F5344CB8AC3E}">
        <p14:creationId xmlns:p14="http://schemas.microsoft.com/office/powerpoint/2010/main" val="114928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01BE22-836E-E640-910F-49DD60132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2021" y="462844"/>
            <a:ext cx="4146101" cy="5446889"/>
          </a:xfrm>
          <a:prstGeom prst="rect">
            <a:avLst/>
          </a:prstGeom>
        </p:spPr>
        <p:txBody>
          <a:bodyPr anchor="ctr" anchorCtr="0"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4B39B-D3F1-7B4F-9FD9-0808A3AC2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F47826-711D-E342-943F-80A9BE122F91}"/>
              </a:ext>
            </a:extLst>
          </p:cNvPr>
          <p:cNvCxnSpPr>
            <a:cxnSpLocks/>
          </p:cNvCxnSpPr>
          <p:nvPr userDrawn="1"/>
        </p:nvCxnSpPr>
        <p:spPr>
          <a:xfrm>
            <a:off x="1378131" y="2399606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C637DC-015D-8744-8A57-162F14DC89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EE80FF-F87E-481E-89F2-64D176B83558}"/>
              </a:ext>
            </a:extLst>
          </p:cNvPr>
          <p:cNvSpPr/>
          <p:nvPr userDrawn="1"/>
        </p:nvSpPr>
        <p:spPr>
          <a:xfrm>
            <a:off x="1325937" y="1882687"/>
            <a:ext cx="645081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Book Title / </a:t>
            </a:r>
            <a:r>
              <a:rPr lang="en-GB" sz="16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Author(s)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Chapter X</a:t>
            </a: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Book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03111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20E1F-9AA7-469C-9563-93A2EB0D7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5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6B4327-24F0-694A-BFF6-B44719705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37653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EE73CD-B2FA-9A41-9C6B-787A69DB73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AC51A8-6E08-4CA2-BC27-AB65F1DD69F8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CD6B41C-DA7B-4AAE-9A36-34C5016B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00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6473-5CA7-4A9B-841F-02DA886A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1A425-62DA-4D13-B06F-D89DEACC1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/>
              <a:t>/ CH Chapter name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9CBB8F-98D2-4B75-B05B-D340256E1EE5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34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KP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CC90-CA7E-C240-8E12-BD79C3C3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1FEAB-5278-8B44-A4FC-A40E9D0DC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6279" y="1825625"/>
            <a:ext cx="330021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D6252-6ABE-DB48-A64F-7F73652A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529" y="1825625"/>
            <a:ext cx="330619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BB75C-4A6E-CB43-B4F2-56D7870AF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C2A2DD-6A4D-4D99-9F36-6D56847E4102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K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1514B-FFAC-6249-989C-E0119B0D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738" y="365126"/>
            <a:ext cx="68355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E352D-41FA-A945-8FD7-89F593AC7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738" y="1857377"/>
            <a:ext cx="3272803" cy="647698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D74FF-C658-6F4C-AADF-C27FEE3C5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738" y="2615783"/>
            <a:ext cx="3272803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311A9-F84C-9C42-971E-359F83C5B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9459" y="1857377"/>
            <a:ext cx="3287794" cy="647697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427A3-357D-DB41-9FA2-3F655E60E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9459" y="2615783"/>
            <a:ext cx="3287794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D8BEF84-E096-7C4E-B386-8CB3DFB5B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0573A3-EC93-4DDB-B2D2-75707FDCD4CD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5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KP Pic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05EB3D-ED5A-2A44-8872-A71EFEB2B91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34128" y="1825625"/>
            <a:ext cx="326359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7B9C84-DA16-E148-8A34-38A8E46CC8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6279" y="1825625"/>
            <a:ext cx="3260830" cy="4351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68B7308-591E-1E4D-A325-513A961B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0EB9C84-0229-8848-9D58-29AD7D70C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EC18E3-BEAE-4B9E-B9DB-BB936B739AB7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1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7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703" r:id="rId4"/>
  </p:sldLayoutIdLst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2000" b="1" i="0" u="sng" strike="noStrike" kern="1200" cap="none" spc="0" normalizeH="0" baseline="0" noProof="0" dirty="0">
          <a:ln>
            <a:noFill/>
          </a:ln>
          <a:solidFill>
            <a:schemeClr val="accent5"/>
          </a:solidFill>
          <a:effectLst/>
          <a:uLnTx/>
          <a:uFillTx/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D5162-0A53-2747-9B44-F3765301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333F0-FC38-B24D-B40C-EBF0BC8E5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279" y="1825625"/>
            <a:ext cx="68514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28AFA-DC20-8149-AED2-86519ACEE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6CE1DD-89DB-A842-BBD0-A319B20AEF11}"/>
              </a:ext>
            </a:extLst>
          </p:cNvPr>
          <p:cNvCxnSpPr>
            <a:cxnSpLocks/>
          </p:cNvCxnSpPr>
          <p:nvPr/>
        </p:nvCxnSpPr>
        <p:spPr>
          <a:xfrm>
            <a:off x="628650" y="6286500"/>
            <a:ext cx="78867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572696A-F506-F249-8CDB-46EA988B87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0550" y="6356351"/>
            <a:ext cx="304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2" r:id="rId2"/>
    <p:sldLayoutId id="2147483682" r:id="rId3"/>
    <p:sldLayoutId id="2147483683" r:id="rId4"/>
    <p:sldLayoutId id="2147483685" r:id="rId5"/>
    <p:sldLayoutId id="2147483700" r:id="rId6"/>
    <p:sldLayoutId id="2147483701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i="0" u="none" kern="1200" baseline="0">
          <a:solidFill>
            <a:schemeClr val="tx1"/>
          </a:solidFill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F05D0-7ECA-402E-B50C-8D0EB529C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+</a:t>
            </a:r>
          </a:p>
          <a:p>
            <a:r>
              <a:rPr lang="en-GB" dirty="0"/>
              <a:t>Fashion</a:t>
            </a:r>
          </a:p>
        </p:txBody>
      </p:sp>
    </p:spTree>
    <p:extLst>
      <p:ext uri="{BB962C8B-B14F-4D97-AF65-F5344CB8AC3E}">
        <p14:creationId xmlns:p14="http://schemas.microsoft.com/office/powerpoint/2010/main" val="48491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1830166-9779-E84E-8DBA-288866BA7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Milan, Paris, New York and London (the big four) are the historical cities of fashion.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Increased spending power in newer economies has spawned new fashion cities including São Paulo, Tokyo, Mexico City, Seoul, New Delhi, Shanghai, Tel Aviv and Moscow.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Labels may show in a city where they have invested in a flagship store or seek to reach a new audience.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B101A-A9BA-9146-8E5F-B6F0232F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Cities of Fashion</a:t>
            </a:r>
          </a:p>
        </p:txBody>
      </p:sp>
    </p:spTree>
    <p:extLst>
      <p:ext uri="{BB962C8B-B14F-4D97-AF65-F5344CB8AC3E}">
        <p14:creationId xmlns:p14="http://schemas.microsoft.com/office/powerpoint/2010/main" val="885688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36824CA7-AF5E-194B-8288-5585C1C9E6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 show at a major fashion week, a brand needs a venue, stylists, models (15–20), hair and make-up artists, PR and production staff and possibly a celebrity appearance.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 2014 the cost was in the region of $33,000 –  excluding the garments.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Agencies such as the British Fashion Council (UK) or Council of Fashion Designers (US) can help with costs.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New designers are encouraged to work with these bodies.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42035-E0A4-AA46-82E3-37FA7825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at the International Fashion Week Catwalk Shows</a:t>
            </a:r>
          </a:p>
        </p:txBody>
      </p:sp>
    </p:spTree>
    <p:extLst>
      <p:ext uri="{BB962C8B-B14F-4D97-AF65-F5344CB8AC3E}">
        <p14:creationId xmlns:p14="http://schemas.microsoft.com/office/powerpoint/2010/main" val="1093078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36824CA7-AF5E-194B-8288-5585C1C9E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0395" y="5428034"/>
            <a:ext cx="5189706" cy="821986"/>
          </a:xfrm>
        </p:spPr>
        <p:txBody>
          <a:bodyPr>
            <a:normAutofit/>
          </a:bodyPr>
          <a:lstStyle/>
          <a:p>
            <a:r>
              <a:rPr lang="en-GB" sz="12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cost of staging an elaborate show such as Chanel’s SS2016 is unknown. The brand created Chanel Airlines, including check-in desk and departure boards, set inside the Palais-Royale Paris.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42035-E0A4-AA46-82E3-37FA7825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at the International Fashion Week Catwalk Shows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2B97A7-DA06-C040-865D-D45BFE69C9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395" y="1943100"/>
            <a:ext cx="5189706" cy="33566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0834B9-C3B7-407B-AD77-66BA6926CCC8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32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36824CA7-AF5E-194B-8288-5585C1C9E6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International fashion week websites, applications and entry 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Schedules, exhibitor details, locations, press rooms and designer profiles are available at sites such as </a:t>
            </a:r>
            <a:r>
              <a:rPr lang="en-GB" dirty="0" err="1"/>
              <a:t>LondonFashionWeek.co.uk</a:t>
            </a:r>
            <a:r>
              <a:rPr lang="en-GB" dirty="0"/>
              <a:t> and </a:t>
            </a:r>
            <a:r>
              <a:rPr lang="en-GB" dirty="0" err="1"/>
              <a:t>NYFW.com</a:t>
            </a:r>
            <a:r>
              <a:rPr lang="en-GB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 enter, designers must have been in business for a number of years and have a minimum number of stockists – and provide references.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Static exhibitions connected to fashion weeks can provide a cheaper alternative for newcomers.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42035-E0A4-AA46-82E3-37FA7825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at the International Fashion Week Catwalk Shows</a:t>
            </a:r>
          </a:p>
        </p:txBody>
      </p:sp>
    </p:spTree>
    <p:extLst>
      <p:ext uri="{BB962C8B-B14F-4D97-AF65-F5344CB8AC3E}">
        <p14:creationId xmlns:p14="http://schemas.microsoft.com/office/powerpoint/2010/main" val="4024566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36824CA7-AF5E-194B-8288-5585C1C9E6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Involving the consumer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At a trunk show, designers seek to take orders from valued clients in an exclusive setting.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Livestreaming means the consumer is increasingly able to order from the catwalk.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Burberry were the first to exploit new technology in AW 2011–12. Some clients were promised delivery in seven weeks of items ordered from the catwalk.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 subsequent years the brand livestreamed on Twitter and used Twitter Buy.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42035-E0A4-AA46-82E3-37FA7825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at the International Fashion Week Catwalk Shows</a:t>
            </a:r>
          </a:p>
        </p:txBody>
      </p:sp>
    </p:spTree>
    <p:extLst>
      <p:ext uri="{BB962C8B-B14F-4D97-AF65-F5344CB8AC3E}">
        <p14:creationId xmlns:p14="http://schemas.microsoft.com/office/powerpoint/2010/main" val="3300500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36824CA7-AF5E-194B-8288-5585C1C9E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3974785"/>
          </a:xfrm>
        </p:spPr>
        <p:txBody>
          <a:bodyPr/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Involving the consumer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 2016 Burberry previewed real-time show preparations on Snapchat. The footage disappeared 24 hours later.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 2015 Givenchy showed SS2016 at Pier 26 New York and offered 920 tickets in a draw.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 2016 Burberry showed a men’s and women’s </a:t>
            </a:r>
            <a:r>
              <a:rPr lang="en-GB" dirty="0" err="1"/>
              <a:t>seasonless</a:t>
            </a:r>
            <a:r>
              <a:rPr lang="en-GB" dirty="0"/>
              <a:t> collection, available from the catwalk.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campaign and the product were released online and in-store simultaneously, introducing ‘see now, buy now’ shopping.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42035-E0A4-AA46-82E3-37FA7825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at the International Fashion Week Catwalk Shows</a:t>
            </a:r>
          </a:p>
        </p:txBody>
      </p:sp>
    </p:spTree>
    <p:extLst>
      <p:ext uri="{BB962C8B-B14F-4D97-AF65-F5344CB8AC3E}">
        <p14:creationId xmlns:p14="http://schemas.microsoft.com/office/powerpoint/2010/main" val="1939524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36824CA7-AF5E-194B-8288-5585C1C9E6C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Involving the consumer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Henry Holland 2016. Poppy </a:t>
            </a:r>
            <a:r>
              <a:rPr lang="en-GB" sz="1800" dirty="0" err="1"/>
              <a:t>Delevingne</a:t>
            </a:r>
            <a:r>
              <a:rPr lang="en-GB" sz="1800" dirty="0"/>
              <a:t>, Alexa Chung and Daisy Lowe wear rings incorporating near-field technology. Corresponding tags on garments enabled a </a:t>
            </a:r>
            <a:r>
              <a:rPr lang="en-GB" sz="1800" dirty="0" err="1"/>
              <a:t>bluetooth</a:t>
            </a:r>
            <a:r>
              <a:rPr lang="en-GB" sz="1800" dirty="0"/>
              <a:t> connection to a payment network. </a:t>
            </a:r>
            <a:endParaRPr lang="en-US" sz="18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CE5BB0D-BEAF-494C-8425-0417B0672D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342035-E0A4-AA46-82E3-37FA7825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at the International Fashion Week Catwalk Shows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E72447-3C85-478B-B105-B17FCC389087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96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1D12098-6465-7A47-B485-CBE646F1A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premium, mid- and mass-market brands a trade fair offers a more economical and direct route to build relationships with buyers.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RTW trade fairs follow the seasonal selling pattern, taking place in January/ February and July/August, slightly ahead of the catwalk shows.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Brands hope to take forward orders for delivery in six months.</a:t>
            </a:r>
            <a:endParaRPr lang="en-GB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262D9F-B667-C94B-84D4-736AEA06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at Trade Fairs</a:t>
            </a:r>
          </a:p>
        </p:txBody>
      </p:sp>
    </p:spTree>
    <p:extLst>
      <p:ext uri="{BB962C8B-B14F-4D97-AF65-F5344CB8AC3E}">
        <p14:creationId xmlns:p14="http://schemas.microsoft.com/office/powerpoint/2010/main" val="4207750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1D12098-6465-7A47-B485-CBE646F1AF2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GB" sz="1800" dirty="0"/>
              <a:t>The traditional layout of a trade fair such as Premium in Berlin. Brands are laid out along aisles and grouped together in sympathetic product areas.</a:t>
            </a:r>
            <a:endParaRPr lang="en-US" sz="18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25A7549-F348-C04F-8A95-1674597AEE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6279" y="1909554"/>
            <a:ext cx="3135761" cy="418444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3262D9F-B667-C94B-84D4-736AEA06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at Trade Fairs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F3D741-CF0D-428F-8C71-444F6B723346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6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8BFEFC2-269E-AA4B-AC13-84FA0C87D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37653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Increasingly buyers reserve budgets for immediate deliveries, to take advantage of latest trend and sales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 this sector brands will show two seasons at once: the main season (for forward orders), and current stock items that they can deliver in a few weeks.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For smaller brands, one sales range may be enough to show buyers.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Larger brands may show to visitors from several territories and countries.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4BE9DB-C910-FA40-96BA-EDCA0D7B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at Trade Fairs</a:t>
            </a:r>
          </a:p>
        </p:txBody>
      </p:sp>
    </p:spTree>
    <p:extLst>
      <p:ext uri="{BB962C8B-B14F-4D97-AF65-F5344CB8AC3E}">
        <p14:creationId xmlns:p14="http://schemas.microsoft.com/office/powerpoint/2010/main" val="174043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3">
            <a:extLst>
              <a:ext uri="{FF2B5EF4-FFF2-40B4-BE49-F238E27FC236}">
                <a16:creationId xmlns:a16="http://schemas.microsoft.com/office/drawing/2014/main" id="{2FB10C72-A9E6-474B-8A6D-D34B9804A3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497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8BFEFC2-269E-AA4B-AC13-84FA0C87D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042879"/>
          </a:xfrm>
        </p:spPr>
        <p:txBody>
          <a:bodyPr>
            <a:noAutofit/>
          </a:bodyPr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Entry criteria and costs</a:t>
            </a:r>
            <a:endParaRPr lang="en-GB" sz="20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Entry criteria are not as rigorous as for catwalk shows but organizers like to create a curated, intimate setting.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Brands provide images and meet other criteria such as evidence of workmanship or transparency of approach.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Costs vary with the kudos of the show and size of the stand.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Some brands spend a lot. At Berlin’s Bread and Butter trade fair in 2012, Tommy Hilfiger installed an ice rink complete with model penguins.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4BE9DB-C910-FA40-96BA-EDCA0D7B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at Trade Fairs</a:t>
            </a:r>
          </a:p>
        </p:txBody>
      </p:sp>
    </p:spTree>
    <p:extLst>
      <p:ext uri="{BB962C8B-B14F-4D97-AF65-F5344CB8AC3E}">
        <p14:creationId xmlns:p14="http://schemas.microsoft.com/office/powerpoint/2010/main" val="1444891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8BFEFC2-269E-AA4B-AC13-84FA0C87DF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Considerations for showing at a trade fair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Brands should show among complementary labels. If the brand is new, make sure that the fair will attract like-minded buyers.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Trade fairs fall in and out of fashion, and negative trade press can drive buyers to other shows.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4BE9DB-C910-FA40-96BA-EDCA0D7B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at Trade Fairs</a:t>
            </a:r>
          </a:p>
        </p:txBody>
      </p:sp>
    </p:spTree>
    <p:extLst>
      <p:ext uri="{BB962C8B-B14F-4D97-AF65-F5344CB8AC3E}">
        <p14:creationId xmlns:p14="http://schemas.microsoft.com/office/powerpoint/2010/main" val="1003378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8BFEFC2-269E-AA4B-AC13-84FA0C87DF3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Considerations for showing at a trade fair </a:t>
            </a:r>
          </a:p>
          <a:p>
            <a:r>
              <a:rPr lang="en-GB" sz="1800" dirty="0"/>
              <a:t>John Skelton of London’s LN-CC store co-curated the 2015 edition of CIFF Raven, which enabled buyers to envisage the brands in-store in a B2C sales environment.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3F830BE-0979-174A-A7AB-A4BFE134BD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64BE9DB-C910-FA40-96BA-EDCA0D7B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at Trade Fairs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279BC8-43DD-4CAE-B4EF-655A9C5970F8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65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8BFEFC2-269E-AA4B-AC13-84FA0C87D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179066"/>
          </a:xfrm>
        </p:spPr>
        <p:txBody>
          <a:bodyPr>
            <a:noAutofit/>
          </a:bodyPr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Involving the consumer</a:t>
            </a:r>
            <a:r>
              <a:rPr lang="en-GB" sz="18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Bread and Butter in Berlin opened to the public in 2015, under new investor, German e-</a:t>
            </a:r>
            <a:r>
              <a:rPr lang="en-GB" dirty="0" err="1"/>
              <a:t>tailer</a:t>
            </a:r>
            <a:r>
              <a:rPr lang="en-GB" dirty="0"/>
              <a:t> </a:t>
            </a:r>
            <a:r>
              <a:rPr lang="en-GB" dirty="0" err="1"/>
              <a:t>Zalando</a:t>
            </a:r>
            <a:r>
              <a:rPr lang="en-GB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Panel discussions, live music and events were also available to the public.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idea was mooted earlier and dropped in the face of huge industry objection.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future of fashion trade fairs remains under debate. Could buyers approach labels directly on social media?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For the moment fairs remain valued forums.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4BE9DB-C910-FA40-96BA-EDCA0D7B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at Trade Fairs</a:t>
            </a:r>
          </a:p>
        </p:txBody>
      </p:sp>
    </p:spTree>
    <p:extLst>
      <p:ext uri="{BB962C8B-B14F-4D97-AF65-F5344CB8AC3E}">
        <p14:creationId xmlns:p14="http://schemas.microsoft.com/office/powerpoint/2010/main" val="2249435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0526086-FE60-9042-96C0-F7664E26E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Although a significant expense, showing at a catwalk show or a trade fair remains an effective showcase for press and sales.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evolution of ‘see now, buy now’ culture has disrupted a 40-year-old selling model. Brands are under increasing pressure to sell in-season.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Catwalk shows traditionally integrated a B2B event with PR and personal selling. Now shows are linked to the B2C shopping environment.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Trade fairs too are slowly opening up to B2C sales.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7CCC84-6F66-7C45-95FD-385BBA549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</p:spTree>
    <p:extLst>
      <p:ext uri="{BB962C8B-B14F-4D97-AF65-F5344CB8AC3E}">
        <p14:creationId xmlns:p14="http://schemas.microsoft.com/office/powerpoint/2010/main" val="1181801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276CAE-D4B2-4267-BE42-B36C955F6DBC}"/>
              </a:ext>
            </a:extLst>
          </p:cNvPr>
          <p:cNvSpPr/>
          <p:nvPr/>
        </p:nvSpPr>
        <p:spPr>
          <a:xfrm>
            <a:off x="1325937" y="1882687"/>
            <a:ext cx="645081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Promoting Fashion / </a:t>
            </a:r>
            <a:r>
              <a:rPr lang="en-GB" sz="16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Barbara Graham, </a:t>
            </a:r>
            <a:r>
              <a:rPr lang="en-GB" sz="1600" b="0" i="0" u="none" kern="1200" baseline="0" dirty="0" err="1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Caline</a:t>
            </a:r>
            <a:r>
              <a:rPr lang="en-GB" sz="16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 </a:t>
            </a:r>
            <a:r>
              <a:rPr lang="en-GB" sz="1600" b="0" i="0" u="none" kern="1200" baseline="0" dirty="0" err="1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Anouti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Chapter 10</a:t>
            </a: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Catwalk Fashion Shows and Trade Fairs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320C56-B9C8-4B40-A187-753D3C78A9FA}"/>
              </a:ext>
            </a:extLst>
          </p:cNvPr>
          <p:cNvCxnSpPr>
            <a:cxnSpLocks/>
          </p:cNvCxnSpPr>
          <p:nvPr/>
        </p:nvCxnSpPr>
        <p:spPr>
          <a:xfrm>
            <a:off x="1378131" y="2399606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9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19C03C4-E28E-7548-B60F-1B7480B21A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Find out when and where international fashion events and trade shows take place.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Consider the role of such events in marketing communications.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Understand what is involved in showing at a fashion week or trade fair.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Invite consumers to be involved.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A3941-B1E8-1047-9B53-C1076A6F1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2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C1FACF6-0EF7-954C-9CF4-9161B0E432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Showing at a fashion week or trade show is an effective, if costly, way to reach a wider audience.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the quickest way to see the right store buyers.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Therefore it is closely linked to personal selling objectives.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ROI is directly measurable against orders achieved.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also attracts trade and fashion press.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B986FE-482B-C745-BB48-73DFF052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Fashion Weeks and Trade Fairs: An Overview</a:t>
            </a:r>
          </a:p>
        </p:txBody>
      </p:sp>
    </p:spTree>
    <p:extLst>
      <p:ext uri="{BB962C8B-B14F-4D97-AF65-F5344CB8AC3E}">
        <p14:creationId xmlns:p14="http://schemas.microsoft.com/office/powerpoint/2010/main" val="207598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C1FACF6-0EF7-954C-9CF4-9161B0E4323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Trade fairs such as </a:t>
            </a:r>
            <a:r>
              <a:rPr lang="en-GB" sz="1800" dirty="0" err="1"/>
              <a:t>Pitti</a:t>
            </a:r>
            <a:r>
              <a:rPr lang="en-GB" sz="1800" dirty="0"/>
              <a:t> </a:t>
            </a:r>
            <a:r>
              <a:rPr lang="en-GB" sz="1800" dirty="0" err="1"/>
              <a:t>Uomo</a:t>
            </a:r>
            <a:r>
              <a:rPr lang="en-GB" sz="1800" dirty="0"/>
              <a:t> in Florence are popular B2B networking events.</a:t>
            </a:r>
          </a:p>
          <a:p>
            <a:r>
              <a:rPr lang="en-GB" sz="1800" dirty="0" err="1"/>
              <a:t>Pitti</a:t>
            </a:r>
            <a:r>
              <a:rPr lang="en-GB" sz="1800" dirty="0"/>
              <a:t> </a:t>
            </a:r>
            <a:r>
              <a:rPr lang="en-GB" sz="1800" dirty="0" err="1"/>
              <a:t>Uomo</a:t>
            </a:r>
            <a:r>
              <a:rPr lang="en-GB" sz="1800" dirty="0"/>
              <a:t> is one of the earliest shows in the year and a great place to observe trends.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64CC040-E724-8B47-AACC-418AD270DB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6279" y="1900989"/>
            <a:ext cx="3215909" cy="4217069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CB986FE-482B-C745-BB48-73DFF052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Fashion Weeks and Trade Fairs: An Overview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6F3D2-27E9-4FF0-B727-775F3DF1C190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0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C1FACF6-0EF7-954C-9CF4-9161B0E432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Show timings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Selling seasons were traditionally six months before goods appeared in stores.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Spring/Summer is still shown in August/September and Autumn/Winter in February/March.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gives designers and brands time to take orders, manufacture and ship goods to stores.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B986FE-482B-C745-BB48-73DFF052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Fashion Weeks and Trade Fairs: An Overview</a:t>
            </a:r>
          </a:p>
        </p:txBody>
      </p:sp>
    </p:spTree>
    <p:extLst>
      <p:ext uri="{BB962C8B-B14F-4D97-AF65-F5344CB8AC3E}">
        <p14:creationId xmlns:p14="http://schemas.microsoft.com/office/powerpoint/2010/main" val="609182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C1FACF6-0EF7-954C-9CF4-9161B0E432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Pre-collections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Catwalk designers show ‘pre-collections’. Pre-spring, Resort or Cruise collections are shown in June/July.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Developed by US labels offering lighter ranges to wealthy clients travelling to warmer climates.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 Europe these collections are in-store from November until early spring at full price.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B986FE-482B-C745-BB48-73DFF052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Fashion Weeks and Trade Fairs: An Overview</a:t>
            </a:r>
          </a:p>
        </p:txBody>
      </p:sp>
    </p:spTree>
    <p:extLst>
      <p:ext uri="{BB962C8B-B14F-4D97-AF65-F5344CB8AC3E}">
        <p14:creationId xmlns:p14="http://schemas.microsoft.com/office/powerpoint/2010/main" val="334918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C1FACF6-0EF7-954C-9CF4-9161B0E432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 well as</a:t>
            </a:r>
            <a:r>
              <a:rPr lang="en-GB" dirty="0"/>
              <a:t> fashion weeks, there are trade fairs such as </a:t>
            </a:r>
            <a:r>
              <a:rPr lang="en-GB" dirty="0" err="1"/>
              <a:t>Tranoi</a:t>
            </a:r>
            <a:r>
              <a:rPr lang="en-GB" dirty="0"/>
              <a:t> in Paris, Project in Las Vegas, Panorama in Berlin and CHIC in Shanghai.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There are specialist fairs for denim, lingerie, footwear and streetwear.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Buyers plan their time to see the most interesting and lucrative labels.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B986FE-482B-C745-BB48-73DFF052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Fashion Weeks and Trade Fairs: An Overview</a:t>
            </a:r>
          </a:p>
        </p:txBody>
      </p:sp>
    </p:spTree>
    <p:extLst>
      <p:ext uri="{BB962C8B-B14F-4D97-AF65-F5344CB8AC3E}">
        <p14:creationId xmlns:p14="http://schemas.microsoft.com/office/powerpoint/2010/main" val="2415864428"/>
      </p:ext>
    </p:extLst>
  </p:cSld>
  <p:clrMapOvr>
    <a:masterClrMapping/>
  </p:clrMapOvr>
</p:sld>
</file>

<file path=ppt/theme/theme1.xml><?xml version="1.0" encoding="utf-8"?>
<a:theme xmlns:a="http://schemas.openxmlformats.org/drawingml/2006/main" name="LKP Opener - blank">
  <a:themeElements>
    <a:clrScheme name="LKP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FF2600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LKP">
      <a:majorFont>
        <a:latin typeface="Noto Sans Bold"/>
        <a:ea typeface=""/>
        <a:cs typeface=""/>
      </a:majorFont>
      <a:minorFont>
        <a:latin typeface="Noto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4DFCEF36-CF80-1F46-9CDE-9CE2C245CA39}"/>
    </a:ext>
  </a:extLst>
</a:theme>
</file>

<file path=ppt/theme/theme2.xml><?xml version="1.0" encoding="utf-8"?>
<a:theme xmlns:a="http://schemas.openxmlformats.org/drawingml/2006/main" name="LKP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D7222A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7E6DB49D-2E34-2143-8B6F-A49F30623E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1475</Words>
  <Application>Microsoft Macintosh PowerPoint</Application>
  <PresentationFormat>On-screen Show (4:3)</PresentationFormat>
  <Paragraphs>106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Noto Serif Regular</vt:lpstr>
      <vt:lpstr>Noto Serif</vt:lpstr>
      <vt:lpstr>Noto Sans</vt:lpstr>
      <vt:lpstr>Noto Sans Bold</vt:lpstr>
      <vt:lpstr>LKP Opener - blank</vt:lpstr>
      <vt:lpstr>LKP</vt:lpstr>
      <vt:lpstr>PowerPoint Presentation</vt:lpstr>
      <vt:lpstr>PowerPoint Presentation</vt:lpstr>
      <vt:lpstr>PowerPoint Presentation</vt:lpstr>
      <vt:lpstr>Objectives </vt:lpstr>
      <vt:lpstr>International Fashion Weeks and Trade Fairs: An Overview</vt:lpstr>
      <vt:lpstr>International Fashion Weeks and Trade Fairs: An Overview</vt:lpstr>
      <vt:lpstr>International Fashion Weeks and Trade Fairs: An Overview</vt:lpstr>
      <vt:lpstr>International Fashion Weeks and Trade Fairs: An Overview</vt:lpstr>
      <vt:lpstr>International Fashion Weeks and Trade Fairs: An Overview</vt:lpstr>
      <vt:lpstr>Cities of Fashion</vt:lpstr>
      <vt:lpstr>Showing at the International Fashion Week Catwalk Shows</vt:lpstr>
      <vt:lpstr>Showing at the International Fashion Week Catwalk Shows</vt:lpstr>
      <vt:lpstr>Showing at the International Fashion Week Catwalk Shows</vt:lpstr>
      <vt:lpstr>Showing at the International Fashion Week Catwalk Shows</vt:lpstr>
      <vt:lpstr>Showing at the International Fashion Week Catwalk Shows</vt:lpstr>
      <vt:lpstr>Showing at the International Fashion Week Catwalk Shows</vt:lpstr>
      <vt:lpstr>Showing at Trade Fairs</vt:lpstr>
      <vt:lpstr>Showing at Trade Fairs</vt:lpstr>
      <vt:lpstr>Showing at Trade Fairs</vt:lpstr>
      <vt:lpstr>Showing at Trade Fairs</vt:lpstr>
      <vt:lpstr>Showing at Trade Fairs</vt:lpstr>
      <vt:lpstr>Showing at Trade Fairs</vt:lpstr>
      <vt:lpstr>Showing at Trade Fairs</vt:lpstr>
      <vt:lpstr>Key Points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Coco</dc:creator>
  <cp:lastModifiedBy>Freelance2</cp:lastModifiedBy>
  <cp:revision>77</cp:revision>
  <dcterms:created xsi:type="dcterms:W3CDTF">2018-05-18T09:22:04Z</dcterms:created>
  <dcterms:modified xsi:type="dcterms:W3CDTF">2018-11-19T16:02:37Z</dcterms:modified>
</cp:coreProperties>
</file>