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 id="2147483679" r:id="rId2"/>
  </p:sldMasterIdLst>
  <p:notesMasterIdLst>
    <p:notesMasterId r:id="rId36"/>
  </p:notesMasterIdLst>
  <p:handoutMasterIdLst>
    <p:handoutMasterId r:id="rId37"/>
  </p:handoutMasterIdLst>
  <p:sldIdLst>
    <p:sldId id="257" r:id="rId3"/>
    <p:sldId id="265" r:id="rId4"/>
    <p:sldId id="263" r:id="rId5"/>
    <p:sldId id="260" r:id="rId6"/>
    <p:sldId id="264" r:id="rId7"/>
    <p:sldId id="258" r:id="rId8"/>
    <p:sldId id="266" r:id="rId9"/>
    <p:sldId id="262"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93" r:id="rId30"/>
    <p:sldId id="288" r:id="rId31"/>
    <p:sldId id="289" r:id="rId32"/>
    <p:sldId id="290" r:id="rId33"/>
    <p:sldId id="291" r:id="rId34"/>
    <p:sldId id="292" r:id="rId35"/>
  </p:sldIdLst>
  <p:sldSz cx="9144000" cy="6858000" type="screen4x3"/>
  <p:notesSz cx="6858000" cy="9144000"/>
  <p:embeddedFontLst>
    <p:embeddedFont>
      <p:font typeface="Noto Sans" panose="020B0502040504090204" pitchFamily="34" charset="0"/>
      <p:regular r:id="rId38"/>
      <p:bold r:id="rId39"/>
      <p:italic r:id="rId40"/>
      <p:boldItalic r:id="rId41"/>
    </p:embeddedFont>
    <p:embeddedFont>
      <p:font typeface="Noto Sans Bold" panose="020B0802040504090204" pitchFamily="34" charset="0"/>
      <p:bold r:id="rId42"/>
      <p:italic r:id="rId43"/>
      <p:boldItalic r:id="rId44"/>
    </p:embeddedFont>
    <p:embeddedFont>
      <p:font typeface="Noto Serif" panose="02020600060500020200" pitchFamily="18" charset="0"/>
      <p:regular r:id="rId45"/>
      <p:bold r:id="rId46"/>
      <p:italic r:id="rId47"/>
      <p:boldItalic r:id="rId48"/>
    </p:embeddedFont>
    <p:embeddedFont>
      <p:font typeface="Noto Serif Regular" panose="02020600060500020200" pitchFamily="18" charset="0"/>
      <p:regular r:id="rId49"/>
      <p:bold r:id="rId50"/>
      <p:italic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er" id="{634E0027-A025-B34B-A7D8-FE60DBD4F496}">
          <p14:sldIdLst>
            <p14:sldId id="257"/>
            <p14:sldId id="265"/>
            <p14:sldId id="263"/>
          </p14:sldIdLst>
        </p14:section>
        <p14:section name="Main presentation" id="{06B637CD-49DF-7D41-8727-FB255F7E1D17}">
          <p14:sldIdLst>
            <p14:sldId id="260"/>
            <p14:sldId id="264"/>
            <p14:sldId id="258"/>
            <p14:sldId id="266"/>
            <p14:sldId id="262"/>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93"/>
            <p14:sldId id="288"/>
            <p14:sldId id="289"/>
            <p14:sldId id="290"/>
            <p14:sldId id="291"/>
            <p14:sldId id="292"/>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50" autoAdjust="0"/>
    <p:restoredTop sz="86401" autoAdjust="0"/>
  </p:normalViewPr>
  <p:slideViewPr>
    <p:cSldViewPr snapToGrid="0" snapToObjects="1">
      <p:cViewPr varScale="1">
        <p:scale>
          <a:sx n="131" d="100"/>
          <a:sy n="131" d="100"/>
        </p:scale>
        <p:origin x="2096" y="1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1" d="100"/>
          <a:sy n="121" d="100"/>
        </p:scale>
        <p:origin x="4938"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7.fntdata"/><Relationship Id="rId52"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font" Target="fonts/font4.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1BBD16-9390-E245-B599-DB7805A7609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latin typeface="Noto Serif Regular" panose="02020600060500020200" pitchFamily="18" charset="0"/>
            </a:endParaRPr>
          </a:p>
        </p:txBody>
      </p:sp>
      <p:sp>
        <p:nvSpPr>
          <p:cNvPr id="3" name="Date Placeholder 2">
            <a:extLst>
              <a:ext uri="{FF2B5EF4-FFF2-40B4-BE49-F238E27FC236}">
                <a16:creationId xmlns:a16="http://schemas.microsoft.com/office/drawing/2014/main" id="{C0F74A5E-51D0-DA47-9267-B00488F3A5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82BC70-1A8A-924A-9322-E9905D25E45E}" type="datetimeFigureOut">
              <a:rPr lang="en-GB" smtClean="0">
                <a:latin typeface="Noto Serif Regular" panose="02020600060500020200" pitchFamily="18" charset="0"/>
              </a:rPr>
              <a:t>19/11/2018</a:t>
            </a:fld>
            <a:endParaRPr lang="en-GB" dirty="0">
              <a:latin typeface="Noto Serif Regular" panose="02020600060500020200" pitchFamily="18" charset="0"/>
            </a:endParaRPr>
          </a:p>
        </p:txBody>
      </p:sp>
      <p:sp>
        <p:nvSpPr>
          <p:cNvPr id="4" name="Footer Placeholder 3">
            <a:extLst>
              <a:ext uri="{FF2B5EF4-FFF2-40B4-BE49-F238E27FC236}">
                <a16:creationId xmlns:a16="http://schemas.microsoft.com/office/drawing/2014/main" id="{DA03C31E-AA60-9B4F-9137-678D6E61CC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latin typeface="Noto Serif Regular" panose="02020600060500020200" pitchFamily="18" charset="0"/>
            </a:endParaRPr>
          </a:p>
        </p:txBody>
      </p:sp>
      <p:sp>
        <p:nvSpPr>
          <p:cNvPr id="5" name="Slide Number Placeholder 4">
            <a:extLst>
              <a:ext uri="{FF2B5EF4-FFF2-40B4-BE49-F238E27FC236}">
                <a16:creationId xmlns:a16="http://schemas.microsoft.com/office/drawing/2014/main" id="{991E84A8-9E99-AF4B-849B-7F29D695A6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F92B425-1EF6-E542-BDB1-09A7975C6C8F}" type="slidenum">
              <a:rPr lang="en-GB" smtClean="0">
                <a:latin typeface="Noto Serif Regular" panose="02020600060500020200" pitchFamily="18" charset="0"/>
              </a:rPr>
              <a:t>‹#›</a:t>
            </a:fld>
            <a:endParaRPr lang="en-GB" dirty="0">
              <a:latin typeface="Noto Serif Regular" panose="02020600060500020200" pitchFamily="18" charset="0"/>
            </a:endParaRPr>
          </a:p>
        </p:txBody>
      </p:sp>
    </p:spTree>
    <p:extLst>
      <p:ext uri="{BB962C8B-B14F-4D97-AF65-F5344CB8AC3E}">
        <p14:creationId xmlns:p14="http://schemas.microsoft.com/office/powerpoint/2010/main" val="63991053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Noto Serif Regular" panose="02020600060500020200" pitchFamily="18"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Noto Serif Regular" panose="02020600060500020200" pitchFamily="18" charset="0"/>
              </a:defRPr>
            </a:lvl1pPr>
          </a:lstStyle>
          <a:p>
            <a:fld id="{D324FD79-6B2A-644E-8376-13E9D55BEA79}" type="datetimeFigureOut">
              <a:rPr lang="en-GB" smtClean="0"/>
              <a:pPr/>
              <a:t>19/11/2018</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Noto Serif Regular" panose="02020600060500020200" pitchFamily="18"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Noto Serif Regular" panose="02020600060500020200" pitchFamily="18" charset="0"/>
              </a:defRPr>
            </a:lvl1pPr>
          </a:lstStyle>
          <a:p>
            <a:fld id="{8B24B74A-A0CD-7E4D-8421-FB6C579B2AFC}" type="slidenum">
              <a:rPr lang="en-GB" smtClean="0"/>
              <a:pPr/>
              <a:t>‹#›</a:t>
            </a:fld>
            <a:endParaRPr lang="en-GB" dirty="0"/>
          </a:p>
        </p:txBody>
      </p:sp>
    </p:spTree>
    <p:extLst>
      <p:ext uri="{BB962C8B-B14F-4D97-AF65-F5344CB8AC3E}">
        <p14:creationId xmlns:p14="http://schemas.microsoft.com/office/powerpoint/2010/main" val="28996861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b="0" i="0" kern="1200">
        <a:solidFill>
          <a:schemeClr val="tx1"/>
        </a:solidFill>
        <a:latin typeface="Noto Serif Regular" panose="02020600060500020200" pitchFamily="18" charset="0"/>
        <a:ea typeface="+mn-ea"/>
        <a:cs typeface="+mn-cs"/>
      </a:defRPr>
    </a:lvl1pPr>
    <a:lvl2pPr marL="457200" algn="l" defTabSz="914400" rtl="0" eaLnBrk="1" latinLnBrk="0" hangingPunct="1">
      <a:defRPr sz="1200" b="0" i="0" kern="1200">
        <a:solidFill>
          <a:schemeClr val="tx1"/>
        </a:solidFill>
        <a:latin typeface="Noto Serif Regular" panose="02020600060500020200" pitchFamily="18" charset="0"/>
        <a:ea typeface="+mn-ea"/>
        <a:cs typeface="+mn-cs"/>
      </a:defRPr>
    </a:lvl2pPr>
    <a:lvl3pPr marL="914400" algn="l" defTabSz="914400" rtl="0" eaLnBrk="1" latinLnBrk="0" hangingPunct="1">
      <a:defRPr sz="1200" b="0" i="0" kern="1200">
        <a:solidFill>
          <a:schemeClr val="tx1"/>
        </a:solidFill>
        <a:latin typeface="Noto Serif Regular" panose="02020600060500020200" pitchFamily="18" charset="0"/>
        <a:ea typeface="+mn-ea"/>
        <a:cs typeface="+mn-cs"/>
      </a:defRPr>
    </a:lvl3pPr>
    <a:lvl4pPr marL="1371600" algn="l" defTabSz="914400" rtl="0" eaLnBrk="1" latinLnBrk="0" hangingPunct="1">
      <a:defRPr sz="1200" b="0" i="0" kern="1200">
        <a:solidFill>
          <a:schemeClr val="tx1"/>
        </a:solidFill>
        <a:latin typeface="Noto Serif Regular" panose="02020600060500020200" pitchFamily="18" charset="0"/>
        <a:ea typeface="+mn-ea"/>
        <a:cs typeface="+mn-cs"/>
      </a:defRPr>
    </a:lvl4pPr>
    <a:lvl5pPr marL="1828800" algn="l" defTabSz="914400" rtl="0" eaLnBrk="1" latinLnBrk="0" hangingPunct="1">
      <a:defRPr sz="1200" b="0" i="0" kern="1200">
        <a:solidFill>
          <a:schemeClr val="tx1"/>
        </a:solidFill>
        <a:latin typeface="Noto Serif Regular" panose="02020600060500020200"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KP Opener - Log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C16B644-1F34-2C42-A8F2-103528404B45}"/>
              </a:ext>
            </a:extLst>
          </p:cNvPr>
          <p:cNvPicPr>
            <a:picLocks noChangeAspect="1"/>
          </p:cNvPicPr>
          <p:nvPr userDrawn="1"/>
        </p:nvPicPr>
        <p:blipFill>
          <a:blip r:embed="rId2"/>
          <a:stretch>
            <a:fillRect/>
          </a:stretch>
        </p:blipFill>
        <p:spPr>
          <a:xfrm>
            <a:off x="3454753" y="1495618"/>
            <a:ext cx="2234494" cy="2348409"/>
          </a:xfrm>
          <a:prstGeom prst="rect">
            <a:avLst/>
          </a:prstGeom>
        </p:spPr>
      </p:pic>
      <p:sp>
        <p:nvSpPr>
          <p:cNvPr id="10" name="Text Placeholder 8">
            <a:extLst>
              <a:ext uri="{FF2B5EF4-FFF2-40B4-BE49-F238E27FC236}">
                <a16:creationId xmlns:a16="http://schemas.microsoft.com/office/drawing/2014/main" id="{6A28B207-9819-459E-8362-DBDC34ECBD9F}"/>
              </a:ext>
            </a:extLst>
          </p:cNvPr>
          <p:cNvSpPr>
            <a:spLocks noGrp="1"/>
          </p:cNvSpPr>
          <p:nvPr>
            <p:ph type="body" sz="quarter" idx="10" hasCustomPrompt="1"/>
          </p:nvPr>
        </p:nvSpPr>
        <p:spPr>
          <a:xfrm>
            <a:off x="428481" y="3879319"/>
            <a:ext cx="8240151" cy="1436687"/>
          </a:xfrm>
          <a:prstGeom prst="rect">
            <a:avLst/>
          </a:prstGeom>
        </p:spPr>
        <p:txBody>
          <a:bodyPr/>
          <a:lstStyle>
            <a:lvl1pPr marL="0" indent="0" algn="ctr">
              <a:lnSpc>
                <a:spcPct val="75000"/>
              </a:lnSpc>
              <a:spcBef>
                <a:spcPts val="0"/>
              </a:spcBef>
              <a:buNone/>
              <a:defRPr sz="6000" b="1" i="0" baseline="0">
                <a:solidFill>
                  <a:schemeClr val="bg1"/>
                </a:solidFill>
                <a:latin typeface="Noto Sans" panose="020B0502040504020204" pitchFamily="34" charset="0"/>
              </a:defRPr>
            </a:lvl1pPr>
            <a:lvl2pPr marL="342900" indent="0">
              <a:buNone/>
              <a:defRPr b="1" i="0" baseline="0">
                <a:solidFill>
                  <a:schemeClr val="bg1"/>
                </a:solidFill>
                <a:latin typeface="Noto Sans" panose="020B0502040504020204" pitchFamily="34" charset="0"/>
              </a:defRPr>
            </a:lvl2pPr>
            <a:lvl3pPr marL="685800" indent="0">
              <a:buNone/>
              <a:defRPr b="1" i="0" baseline="0">
                <a:solidFill>
                  <a:schemeClr val="bg1"/>
                </a:solidFill>
                <a:latin typeface="Noto Sans" panose="020B0502040504020204" pitchFamily="34" charset="0"/>
              </a:defRPr>
            </a:lvl3pPr>
            <a:lvl4pPr marL="1028700" indent="0">
              <a:buNone/>
              <a:defRPr b="1" i="0" baseline="0">
                <a:solidFill>
                  <a:schemeClr val="bg1"/>
                </a:solidFill>
                <a:latin typeface="Noto Sans" panose="020B0502040504020204" pitchFamily="34" charset="0"/>
              </a:defRPr>
            </a:lvl4pPr>
            <a:lvl5pPr marL="1371600" indent="0">
              <a:buNone/>
              <a:defRPr b="1" i="0" baseline="0">
                <a:solidFill>
                  <a:schemeClr val="bg1"/>
                </a:solidFill>
                <a:latin typeface="Noto Sans" panose="020B0502040504020204" pitchFamily="34" charset="0"/>
              </a:defRPr>
            </a:lvl5pPr>
          </a:lstStyle>
          <a:p>
            <a:pPr lvl="0"/>
            <a:r>
              <a:rPr lang="en-US" dirty="0"/>
              <a:t>+</a:t>
            </a:r>
            <a:br>
              <a:rPr lang="en-US" dirty="0"/>
            </a:br>
            <a:r>
              <a:rPr lang="en-US" dirty="0"/>
              <a:t>Master</a:t>
            </a:r>
            <a:endParaRPr lang="en-GB" dirty="0"/>
          </a:p>
        </p:txBody>
      </p:sp>
    </p:spTree>
    <p:extLst>
      <p:ext uri="{BB962C8B-B14F-4D97-AF65-F5344CB8AC3E}">
        <p14:creationId xmlns:p14="http://schemas.microsoft.com/office/powerpoint/2010/main" val="4171853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LKP - image only">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A01BE22-836E-E640-910F-49DD60132E8A}"/>
              </a:ext>
            </a:extLst>
          </p:cNvPr>
          <p:cNvSpPr>
            <a:spLocks noGrp="1"/>
          </p:cNvSpPr>
          <p:nvPr>
            <p:ph type="pic" sz="quarter" idx="10"/>
          </p:nvPr>
        </p:nvSpPr>
        <p:spPr>
          <a:xfrm>
            <a:off x="2482021" y="462844"/>
            <a:ext cx="4146101" cy="5446889"/>
          </a:xfrm>
          <a:prstGeom prst="rect">
            <a:avLst/>
          </a:prstGeom>
        </p:spPr>
        <p:txBody>
          <a:bodyPr anchor="ctr" anchorCtr="0"/>
          <a:lstStyle/>
          <a:p>
            <a:endParaRPr lang="en-GB" dirty="0"/>
          </a:p>
        </p:txBody>
      </p:sp>
      <p:pic>
        <p:nvPicPr>
          <p:cNvPr id="3" name="Picture 2">
            <a:extLst>
              <a:ext uri="{FF2B5EF4-FFF2-40B4-BE49-F238E27FC236}">
                <a16:creationId xmlns:a16="http://schemas.microsoft.com/office/drawing/2014/main" id="{8114B39B-D3F1-7B4F-9FD9-0808A3AC2993}"/>
              </a:ext>
            </a:extLst>
          </p:cNvPr>
          <p:cNvPicPr>
            <a:picLocks noChangeAspect="1"/>
          </p:cNvPicPr>
          <p:nvPr userDrawn="1"/>
        </p:nvPicPr>
        <p:blipFill>
          <a:blip r:embed="rId2"/>
          <a:stretch>
            <a:fillRect/>
          </a:stretch>
        </p:blipFill>
        <p:spPr>
          <a:xfrm>
            <a:off x="2876550" y="6327948"/>
            <a:ext cx="3390900" cy="165100"/>
          </a:xfrm>
          <a:prstGeom prst="rect">
            <a:avLst/>
          </a:prstGeom>
        </p:spPr>
      </p:pic>
      <p:sp>
        <p:nvSpPr>
          <p:cNvPr id="4" name="Footer Placeholder 4">
            <a:extLst>
              <a:ext uri="{FF2B5EF4-FFF2-40B4-BE49-F238E27FC236}">
                <a16:creationId xmlns:a16="http://schemas.microsoft.com/office/drawing/2014/main" id="{0794863B-50CC-E54A-BEDD-3AEDA8BC6BC1}"/>
              </a:ext>
            </a:extLst>
          </p:cNvPr>
          <p:cNvSpPr>
            <a:spLocks noGrp="1"/>
          </p:cNvSpPr>
          <p:nvPr>
            <p:ph type="ftr" sz="quarter" idx="3"/>
          </p:nvPr>
        </p:nvSpPr>
        <p:spPr>
          <a:xfrm>
            <a:off x="628651" y="6356352"/>
            <a:ext cx="7505699" cy="266700"/>
          </a:xfrm>
          <a:prstGeom prst="rect">
            <a:avLst/>
          </a:prstGeom>
        </p:spPr>
        <p:txBody>
          <a:bodyPr vert="horz" lIns="91440" tIns="45720" rIns="91440" bIns="45720" rtlCol="0" anchor="ctr"/>
          <a:lstStyle>
            <a:lvl1pPr algn="l" fontAlgn="t">
              <a:defRPr sz="1000" b="0" i="0" baseline="0">
                <a:solidFill>
                  <a:schemeClr val="accent1"/>
                </a:solidFill>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spTree>
    <p:extLst>
      <p:ext uri="{BB962C8B-B14F-4D97-AF65-F5344CB8AC3E}">
        <p14:creationId xmlns:p14="http://schemas.microsoft.com/office/powerpoint/2010/main" val="273032686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LKP Footer">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DACAC7E-E9C7-3A43-8D4C-164579CCE239}"/>
              </a:ext>
            </a:extLst>
          </p:cNvPr>
          <p:cNvSpPr>
            <a:spLocks noGrp="1"/>
          </p:cNvSpPr>
          <p:nvPr>
            <p:ph type="ftr" sz="quarter" idx="3"/>
          </p:nvPr>
        </p:nvSpPr>
        <p:spPr>
          <a:xfrm>
            <a:off x="628651" y="6356352"/>
            <a:ext cx="7505699" cy="266700"/>
          </a:xfrm>
          <a:prstGeom prst="rect">
            <a:avLst/>
          </a:prstGeom>
        </p:spPr>
        <p:txBody>
          <a:bodyPr vert="horz" lIns="91440" tIns="45720" rIns="91440" bIns="45720" rtlCol="0" anchor="ctr"/>
          <a:lstStyle>
            <a:lvl1pPr algn="l" fontAlgn="t">
              <a:defRPr sz="1000" b="0" i="0" baseline="0">
                <a:solidFill>
                  <a:schemeClr val="accent1"/>
                </a:solidFill>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spTree>
    <p:extLst>
      <p:ext uri="{BB962C8B-B14F-4D97-AF65-F5344CB8AC3E}">
        <p14:creationId xmlns:p14="http://schemas.microsoft.com/office/powerpoint/2010/main" val="1149289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KP Opener - cov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A01BE22-836E-E640-910F-49DD60132E8A}"/>
              </a:ext>
            </a:extLst>
          </p:cNvPr>
          <p:cNvSpPr>
            <a:spLocks noGrp="1"/>
          </p:cNvSpPr>
          <p:nvPr>
            <p:ph type="pic" sz="quarter" idx="10"/>
          </p:nvPr>
        </p:nvSpPr>
        <p:spPr>
          <a:xfrm>
            <a:off x="2482021" y="462844"/>
            <a:ext cx="4146101" cy="5446889"/>
          </a:xfrm>
          <a:prstGeom prst="rect">
            <a:avLst/>
          </a:prstGeom>
        </p:spPr>
        <p:txBody>
          <a:bodyPr anchor="ctr" anchorCtr="0"/>
          <a:lstStyle>
            <a:lvl1pPr>
              <a:defRPr b="0" i="0">
                <a:latin typeface="Noto Serif Regular" panose="02020600060500020200" pitchFamily="18" charset="0"/>
              </a:defRPr>
            </a:lvl1pPr>
          </a:lstStyle>
          <a:p>
            <a:endParaRPr lang="en-GB" dirty="0"/>
          </a:p>
        </p:txBody>
      </p:sp>
      <p:pic>
        <p:nvPicPr>
          <p:cNvPr id="3" name="Picture 2">
            <a:extLst>
              <a:ext uri="{FF2B5EF4-FFF2-40B4-BE49-F238E27FC236}">
                <a16:creationId xmlns:a16="http://schemas.microsoft.com/office/drawing/2014/main" id="{8114B39B-D3F1-7B4F-9FD9-0808A3AC2993}"/>
              </a:ext>
            </a:extLst>
          </p:cNvPr>
          <p:cNvPicPr>
            <a:picLocks noChangeAspect="1"/>
          </p:cNvPicPr>
          <p:nvPr userDrawn="1"/>
        </p:nvPicPr>
        <p:blipFill>
          <a:blip r:embed="rId2"/>
          <a:stretch>
            <a:fillRect/>
          </a:stretch>
        </p:blipFill>
        <p:spPr>
          <a:xfrm>
            <a:off x="2876550" y="6327948"/>
            <a:ext cx="3390900" cy="165100"/>
          </a:xfrm>
          <a:prstGeom prst="rect">
            <a:avLst/>
          </a:prstGeom>
        </p:spPr>
      </p:pic>
    </p:spTree>
    <p:extLst>
      <p:ext uri="{BB962C8B-B14F-4D97-AF65-F5344CB8AC3E}">
        <p14:creationId xmlns:p14="http://schemas.microsoft.com/office/powerpoint/2010/main" val="2675063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KP Opener - Titl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B7F47826-711D-E342-943F-80A9BE122F91}"/>
              </a:ext>
            </a:extLst>
          </p:cNvPr>
          <p:cNvCxnSpPr>
            <a:cxnSpLocks/>
          </p:cNvCxnSpPr>
          <p:nvPr userDrawn="1"/>
        </p:nvCxnSpPr>
        <p:spPr>
          <a:xfrm>
            <a:off x="1378131" y="2399606"/>
            <a:ext cx="6398623" cy="0"/>
          </a:xfrm>
          <a:prstGeom prst="line">
            <a:avLst/>
          </a:prstGeom>
          <a:ln w="25400">
            <a:solidFill>
              <a:schemeClr val="bg1"/>
            </a:solidFill>
          </a:ln>
        </p:spPr>
        <p:style>
          <a:lnRef idx="1">
            <a:schemeClr val="dk1"/>
          </a:lnRef>
          <a:fillRef idx="0">
            <a:schemeClr val="dk1"/>
          </a:fillRef>
          <a:effectRef idx="0">
            <a:schemeClr val="dk1"/>
          </a:effectRef>
          <a:fontRef idx="minor">
            <a:schemeClr val="tx1"/>
          </a:fontRef>
        </p:style>
      </p:cxnSp>
      <p:pic>
        <p:nvPicPr>
          <p:cNvPr id="5" name="Picture 4">
            <a:extLst>
              <a:ext uri="{FF2B5EF4-FFF2-40B4-BE49-F238E27FC236}">
                <a16:creationId xmlns:a16="http://schemas.microsoft.com/office/drawing/2014/main" id="{2CC637DC-015D-8744-8A57-162F14DC89F6}"/>
              </a:ext>
            </a:extLst>
          </p:cNvPr>
          <p:cNvPicPr>
            <a:picLocks noChangeAspect="1"/>
          </p:cNvPicPr>
          <p:nvPr userDrawn="1"/>
        </p:nvPicPr>
        <p:blipFill>
          <a:blip r:embed="rId2"/>
          <a:stretch>
            <a:fillRect/>
          </a:stretch>
        </p:blipFill>
        <p:spPr>
          <a:xfrm>
            <a:off x="2876550" y="6327948"/>
            <a:ext cx="3390900" cy="165100"/>
          </a:xfrm>
          <a:prstGeom prst="rect">
            <a:avLst/>
          </a:prstGeom>
        </p:spPr>
      </p:pic>
      <p:sp>
        <p:nvSpPr>
          <p:cNvPr id="11" name="Rectangle 10">
            <a:extLst>
              <a:ext uri="{FF2B5EF4-FFF2-40B4-BE49-F238E27FC236}">
                <a16:creationId xmlns:a16="http://schemas.microsoft.com/office/drawing/2014/main" id="{66EE80FF-F87E-481E-89F2-64D176B83558}"/>
              </a:ext>
            </a:extLst>
          </p:cNvPr>
          <p:cNvSpPr/>
          <p:nvPr userDrawn="1"/>
        </p:nvSpPr>
        <p:spPr>
          <a:xfrm>
            <a:off x="1325937" y="1882687"/>
            <a:ext cx="6450817" cy="1800493"/>
          </a:xfrm>
          <a:prstGeom prst="rect">
            <a:avLst/>
          </a:prstGeom>
        </p:spPr>
        <p:txBody>
          <a:bodyPr wrap="square">
            <a:spAutoFit/>
          </a:bodyPr>
          <a:lstStyle/>
          <a:p>
            <a:pPr>
              <a:spcAft>
                <a:spcPts val="1800"/>
              </a:spcAft>
            </a:pPr>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Book Title / </a:t>
            </a:r>
            <a:r>
              <a:rPr lang="en-GB" sz="16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Author(s)</a:t>
            </a:r>
            <a:endParaRPr lang="en-GB" sz="1600" b="0" i="0" u="sng"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endParaRPr>
          </a:p>
          <a:p>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Chapter X</a:t>
            </a:r>
          </a:p>
          <a:p>
            <a:endPar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endParaRPr>
          </a:p>
          <a:p>
            <a:r>
              <a:rPr lang="en-GB" sz="24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Book chapter title</a:t>
            </a:r>
          </a:p>
        </p:txBody>
      </p:sp>
    </p:spTree>
    <p:extLst>
      <p:ext uri="{BB962C8B-B14F-4D97-AF65-F5344CB8AC3E}">
        <p14:creationId xmlns:p14="http://schemas.microsoft.com/office/powerpoint/2010/main" val="2031113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ener - 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820E1F-9AA7-469C-9563-93A2EB0D748D}"/>
              </a:ext>
            </a:extLst>
          </p:cNvPr>
          <p:cNvPicPr>
            <a:picLocks noChangeAspect="1"/>
          </p:cNvPicPr>
          <p:nvPr userDrawn="1"/>
        </p:nvPicPr>
        <p:blipFill>
          <a:blip r:embed="rId2"/>
          <a:stretch>
            <a:fillRect/>
          </a:stretch>
        </p:blipFill>
        <p:spPr>
          <a:xfrm>
            <a:off x="2876550" y="6327948"/>
            <a:ext cx="3390900" cy="165100"/>
          </a:xfrm>
          <a:prstGeom prst="rect">
            <a:avLst/>
          </a:prstGeom>
        </p:spPr>
      </p:pic>
    </p:spTree>
    <p:extLst>
      <p:ext uri="{BB962C8B-B14F-4D97-AF65-F5344CB8AC3E}">
        <p14:creationId xmlns:p14="http://schemas.microsoft.com/office/powerpoint/2010/main" val="1457454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KP 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6B4327-24F0-694A-BFF6-B4471970511A}"/>
              </a:ext>
            </a:extLst>
          </p:cNvPr>
          <p:cNvSpPr>
            <a:spLocks noGrp="1"/>
          </p:cNvSpPr>
          <p:nvPr>
            <p:ph type="subTitle" idx="1"/>
          </p:nvPr>
        </p:nvSpPr>
        <p:spPr>
          <a:xfrm>
            <a:off x="1143000" y="1881266"/>
            <a:ext cx="6858000" cy="3376534"/>
          </a:xfrm>
        </p:spPr>
        <p:txBody>
          <a:bodyPr/>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Footer Placeholder 6">
            <a:extLst>
              <a:ext uri="{FF2B5EF4-FFF2-40B4-BE49-F238E27FC236}">
                <a16:creationId xmlns:a16="http://schemas.microsoft.com/office/drawing/2014/main" id="{2FEE73CD-B2FA-9A41-9C6B-787A69DB7372}"/>
              </a:ext>
            </a:extLst>
          </p:cNvPr>
          <p:cNvSpPr>
            <a:spLocks noGrp="1"/>
          </p:cNvSpPr>
          <p:nvPr>
            <p:ph type="ftr" sz="quarter" idx="10"/>
          </p:nvPr>
        </p:nvSpPr>
        <p:spPr/>
        <p:txBody>
          <a:bodyPr/>
          <a:lstStyle>
            <a:lvl1pPr>
              <a:defRPr b="0" i="0">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5" name="Straight Connector 4">
            <a:extLst>
              <a:ext uri="{FF2B5EF4-FFF2-40B4-BE49-F238E27FC236}">
                <a16:creationId xmlns:a16="http://schemas.microsoft.com/office/drawing/2014/main" id="{2DAC51A8-6E08-4CA2-BC27-AB65F1DD69F8}"/>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CD6B41C-DA7B-4AAE-9A36-34C5016B7BC7}"/>
              </a:ext>
            </a:extLst>
          </p:cNvPr>
          <p:cNvSpPr>
            <a:spLocks noGrp="1"/>
          </p:cNvSpPr>
          <p:nvPr>
            <p:ph type="title"/>
          </p:nvPr>
        </p:nvSpPr>
        <p:spPr>
          <a:xfrm>
            <a:off x="1146279" y="365126"/>
            <a:ext cx="6851442" cy="1325563"/>
          </a:xfrm>
        </p:spPr>
        <p:txBody>
          <a:bodyPr/>
          <a:lstStyle/>
          <a:p>
            <a:r>
              <a:rPr lang="en-US" dirty="0"/>
              <a:t>Click to edit Master title style</a:t>
            </a:r>
          </a:p>
        </p:txBody>
      </p:sp>
    </p:spTree>
    <p:extLst>
      <p:ext uri="{BB962C8B-B14F-4D97-AF65-F5344CB8AC3E}">
        <p14:creationId xmlns:p14="http://schemas.microsoft.com/office/powerpoint/2010/main" val="1127004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KP Title alo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C6473-5CA7-4A9B-841F-02DA886A8317}"/>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D491A425-62DA-4D13-B06F-D89DEACC1C16}"/>
              </a:ext>
            </a:extLst>
          </p:cNvPr>
          <p:cNvSpPr>
            <a:spLocks noGrp="1"/>
          </p:cNvSpPr>
          <p:nvPr>
            <p:ph type="ftr" sz="quarter" idx="10"/>
          </p:nvPr>
        </p:nvSpPr>
        <p:spPr/>
        <p:txBody>
          <a:bodyPr/>
          <a:lstStyle/>
          <a:p>
            <a:r>
              <a:rPr lang="en-US" b="1">
                <a:latin typeface="Noto Sans Bold" panose="020B0802040504020204" pitchFamily="34" charset="0"/>
                <a:ea typeface="Noto Sans Bold" panose="020B0802040504020204" pitchFamily="34" charset="0"/>
                <a:cs typeface="Noto Sans Bold" panose="020B0802040504020204" pitchFamily="34" charset="0"/>
              </a:rPr>
              <a:t>Book Tile </a:t>
            </a:r>
            <a:r>
              <a:rPr lang="en-US"/>
              <a:t>/ CH Chapter name</a:t>
            </a:r>
            <a:endParaRPr lang="en-US" dirty="0"/>
          </a:p>
        </p:txBody>
      </p:sp>
      <p:cxnSp>
        <p:nvCxnSpPr>
          <p:cNvPr id="4" name="Straight Connector 3">
            <a:extLst>
              <a:ext uri="{FF2B5EF4-FFF2-40B4-BE49-F238E27FC236}">
                <a16:creationId xmlns:a16="http://schemas.microsoft.com/office/drawing/2014/main" id="{379CBB8F-98D2-4B75-B05B-D340256E1EE5}"/>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7340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LKP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5CC90-CA7E-C240-8E12-BD79C3C3B239}"/>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0671FEAB-5278-8B44-A4FC-A40E9D0DCCDB}"/>
              </a:ext>
            </a:extLst>
          </p:cNvPr>
          <p:cNvSpPr>
            <a:spLocks noGrp="1"/>
          </p:cNvSpPr>
          <p:nvPr>
            <p:ph sz="half" idx="1"/>
          </p:nvPr>
        </p:nvSpPr>
        <p:spPr>
          <a:xfrm>
            <a:off x="1146279" y="1825625"/>
            <a:ext cx="3300216"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94D6252-6ABE-DB48-A64F-7F73652A5EB7}"/>
              </a:ext>
            </a:extLst>
          </p:cNvPr>
          <p:cNvSpPr>
            <a:spLocks noGrp="1"/>
          </p:cNvSpPr>
          <p:nvPr>
            <p:ph sz="half" idx="2"/>
          </p:nvPr>
        </p:nvSpPr>
        <p:spPr>
          <a:xfrm>
            <a:off x="4691529" y="1825625"/>
            <a:ext cx="3306192"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EB7BB75C-4A6E-CB43-B4F2-56D7870AF3CC}"/>
              </a:ext>
            </a:extLst>
          </p:cNvPr>
          <p:cNvSpPr>
            <a:spLocks noGrp="1"/>
          </p:cNvSpPr>
          <p:nvPr>
            <p:ph type="ftr" sz="quarter" idx="10"/>
          </p:nvPr>
        </p:nvSpPr>
        <p:spPr/>
        <p:txBody>
          <a:bodyPr/>
          <a:lstStyle>
            <a:lvl1pPr>
              <a:defRPr b="0" i="0">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6" name="Straight Connector 5">
            <a:extLst>
              <a:ext uri="{FF2B5EF4-FFF2-40B4-BE49-F238E27FC236}">
                <a16:creationId xmlns:a16="http://schemas.microsoft.com/office/drawing/2014/main" id="{30C2A2DD-6A4D-4D99-9F36-6D56847E4102}"/>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6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LKP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1514B-FFAC-6249-989C-E0119B0DA602}"/>
              </a:ext>
            </a:extLst>
          </p:cNvPr>
          <p:cNvSpPr>
            <a:spLocks noGrp="1"/>
          </p:cNvSpPr>
          <p:nvPr>
            <p:ph type="title"/>
          </p:nvPr>
        </p:nvSpPr>
        <p:spPr>
          <a:xfrm>
            <a:off x="1161738" y="365126"/>
            <a:ext cx="6835516"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0AAE352D-41FA-A945-8FD7-89F593AC7555}"/>
              </a:ext>
            </a:extLst>
          </p:cNvPr>
          <p:cNvSpPr>
            <a:spLocks noGrp="1"/>
          </p:cNvSpPr>
          <p:nvPr>
            <p:ph type="body" idx="1"/>
          </p:nvPr>
        </p:nvSpPr>
        <p:spPr>
          <a:xfrm>
            <a:off x="1161738" y="1857377"/>
            <a:ext cx="3272803" cy="647698"/>
          </a:xfrm>
        </p:spPr>
        <p:txBody>
          <a:bodyPr anchor="b"/>
          <a:lstStyle>
            <a:lvl1pPr marL="0" indent="0">
              <a:buNone/>
              <a:defRPr sz="1800" b="1">
                <a:latin typeface="Noto Sans Bold" panose="020B0802040504020204" pitchFamily="34" charset="0"/>
                <a:ea typeface="Noto Sans Bold" panose="020B0802040504020204" pitchFamily="34" charset="0"/>
                <a:cs typeface="Noto Sans Bold" panose="020B0802040504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4" name="Content Placeholder 3">
            <a:extLst>
              <a:ext uri="{FF2B5EF4-FFF2-40B4-BE49-F238E27FC236}">
                <a16:creationId xmlns:a16="http://schemas.microsoft.com/office/drawing/2014/main" id="{041D74FF-C658-6F4C-AADF-C27FEE3C557D}"/>
              </a:ext>
            </a:extLst>
          </p:cNvPr>
          <p:cNvSpPr>
            <a:spLocks noGrp="1"/>
          </p:cNvSpPr>
          <p:nvPr>
            <p:ph sz="half" idx="2"/>
          </p:nvPr>
        </p:nvSpPr>
        <p:spPr>
          <a:xfrm>
            <a:off x="1161738" y="2615783"/>
            <a:ext cx="3272803" cy="357387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1BE311A9-F84C-9C42-971E-359F83C5BA0B}"/>
              </a:ext>
            </a:extLst>
          </p:cNvPr>
          <p:cNvSpPr>
            <a:spLocks noGrp="1"/>
          </p:cNvSpPr>
          <p:nvPr>
            <p:ph type="body" sz="quarter" idx="3"/>
          </p:nvPr>
        </p:nvSpPr>
        <p:spPr>
          <a:xfrm>
            <a:off x="4709459" y="1857377"/>
            <a:ext cx="3287794" cy="647697"/>
          </a:xfrm>
        </p:spPr>
        <p:txBody>
          <a:bodyPr anchor="b"/>
          <a:lstStyle>
            <a:lvl1pPr marL="0" indent="0">
              <a:buNone/>
              <a:defRPr sz="1800" b="1">
                <a:latin typeface="Noto Sans Bold" panose="020B0802040504020204" pitchFamily="34" charset="0"/>
                <a:ea typeface="Noto Sans Bold" panose="020B0802040504020204" pitchFamily="34" charset="0"/>
                <a:cs typeface="Noto Sans Bold" panose="020B0802040504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6" name="Content Placeholder 5">
            <a:extLst>
              <a:ext uri="{FF2B5EF4-FFF2-40B4-BE49-F238E27FC236}">
                <a16:creationId xmlns:a16="http://schemas.microsoft.com/office/drawing/2014/main" id="{340427A3-357D-DB41-9FA2-3F655E60E8D7}"/>
              </a:ext>
            </a:extLst>
          </p:cNvPr>
          <p:cNvSpPr>
            <a:spLocks noGrp="1"/>
          </p:cNvSpPr>
          <p:nvPr>
            <p:ph sz="quarter" idx="4"/>
          </p:nvPr>
        </p:nvSpPr>
        <p:spPr>
          <a:xfrm>
            <a:off x="4709459" y="2615783"/>
            <a:ext cx="3287794" cy="357387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9">
            <a:extLst>
              <a:ext uri="{FF2B5EF4-FFF2-40B4-BE49-F238E27FC236}">
                <a16:creationId xmlns:a16="http://schemas.microsoft.com/office/drawing/2014/main" id="{5D8BEF84-E096-7C4E-B386-8CB3DFB5B07A}"/>
              </a:ext>
            </a:extLst>
          </p:cNvPr>
          <p:cNvSpPr>
            <a:spLocks noGrp="1"/>
          </p:cNvSpPr>
          <p:nvPr>
            <p:ph type="ftr" sz="quarter" idx="10"/>
          </p:nvPr>
        </p:nvSpPr>
        <p:spPr/>
        <p:txBody>
          <a:bodyPr/>
          <a:lstStyle>
            <a:lvl1pPr>
              <a:defRPr b="0" i="0">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8" name="Straight Connector 7">
            <a:extLst>
              <a:ext uri="{FF2B5EF4-FFF2-40B4-BE49-F238E27FC236}">
                <a16:creationId xmlns:a16="http://schemas.microsoft.com/office/drawing/2014/main" id="{440573A3-EC93-4DDB-B2D2-75707FDCD4CD}"/>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554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KP Pic / Text">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3D05EB3D-ED5A-2A44-8872-A71EFEB2B91C}"/>
              </a:ext>
            </a:extLst>
          </p:cNvPr>
          <p:cNvSpPr>
            <a:spLocks noGrp="1"/>
          </p:cNvSpPr>
          <p:nvPr>
            <p:ph idx="12"/>
          </p:nvPr>
        </p:nvSpPr>
        <p:spPr>
          <a:xfrm>
            <a:off x="4734128" y="1825625"/>
            <a:ext cx="3263593"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097B9C84-DA16-E148-8A34-38A8E46CC833}"/>
              </a:ext>
            </a:extLst>
          </p:cNvPr>
          <p:cNvSpPr>
            <a:spLocks noGrp="1"/>
          </p:cNvSpPr>
          <p:nvPr>
            <p:ph type="pic" sz="quarter" idx="13"/>
          </p:nvPr>
        </p:nvSpPr>
        <p:spPr>
          <a:xfrm>
            <a:off x="1146279" y="1825625"/>
            <a:ext cx="3260830" cy="4351338"/>
          </a:xfrm>
        </p:spPr>
        <p:txBody>
          <a:bodyPr/>
          <a:lstStyle/>
          <a:p>
            <a:r>
              <a:rPr lang="en-US"/>
              <a:t>Click icon to add picture</a:t>
            </a:r>
            <a:endParaRPr lang="en-GB" dirty="0"/>
          </a:p>
        </p:txBody>
      </p:sp>
      <p:sp>
        <p:nvSpPr>
          <p:cNvPr id="8" name="Title 7">
            <a:extLst>
              <a:ext uri="{FF2B5EF4-FFF2-40B4-BE49-F238E27FC236}">
                <a16:creationId xmlns:a16="http://schemas.microsoft.com/office/drawing/2014/main" id="{668B7308-591E-1E4D-A325-513A961B15C9}"/>
              </a:ext>
            </a:extLst>
          </p:cNvPr>
          <p:cNvSpPr>
            <a:spLocks noGrp="1"/>
          </p:cNvSpPr>
          <p:nvPr>
            <p:ph type="title"/>
          </p:nvPr>
        </p:nvSpPr>
        <p:spPr/>
        <p:txBody>
          <a:bodyPr/>
          <a:lstStyle/>
          <a:p>
            <a:r>
              <a:rPr lang="en-US"/>
              <a:t>Click to edit Master title style</a:t>
            </a:r>
            <a:endParaRPr lang="en-GB"/>
          </a:p>
        </p:txBody>
      </p:sp>
      <p:sp>
        <p:nvSpPr>
          <p:cNvPr id="9" name="Footer Placeholder 4">
            <a:extLst>
              <a:ext uri="{FF2B5EF4-FFF2-40B4-BE49-F238E27FC236}">
                <a16:creationId xmlns:a16="http://schemas.microsoft.com/office/drawing/2014/main" id="{50EB9C84-0229-8848-9D58-29AD7D70C9E4}"/>
              </a:ext>
            </a:extLst>
          </p:cNvPr>
          <p:cNvSpPr>
            <a:spLocks noGrp="1"/>
          </p:cNvSpPr>
          <p:nvPr>
            <p:ph type="ftr" sz="quarter" idx="3"/>
          </p:nvPr>
        </p:nvSpPr>
        <p:spPr>
          <a:xfrm>
            <a:off x="628651" y="6356352"/>
            <a:ext cx="7505699" cy="266700"/>
          </a:xfrm>
          <a:prstGeom prst="rect">
            <a:avLst/>
          </a:prstGeom>
        </p:spPr>
        <p:txBody>
          <a:bodyPr vert="horz" lIns="91440" tIns="45720" rIns="91440" bIns="45720" rtlCol="0" anchor="ctr"/>
          <a:lstStyle>
            <a:lvl1pPr algn="l" fontAlgn="t">
              <a:defRPr sz="1000" b="0" i="0" baseline="0">
                <a:solidFill>
                  <a:schemeClr val="accent1"/>
                </a:solidFill>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10" name="Straight Connector 9">
            <a:extLst>
              <a:ext uri="{FF2B5EF4-FFF2-40B4-BE49-F238E27FC236}">
                <a16:creationId xmlns:a16="http://schemas.microsoft.com/office/drawing/2014/main" id="{91EC18E3-BEAE-4B9E-B9DB-BB936B739AB7}"/>
              </a:ext>
            </a:extLst>
          </p:cNvPr>
          <p:cNvCxnSpPr>
            <a:cxnSpLocks/>
          </p:cNvCxnSpPr>
          <p:nvPr userDrawn="1"/>
        </p:nvCxnSpPr>
        <p:spPr>
          <a:xfrm>
            <a:off x="1146279" y="1753849"/>
            <a:ext cx="685144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43189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777137"/>
      </p:ext>
    </p:extLst>
  </p:cSld>
  <p:clrMap bg1="lt1" tx1="dk1" bg2="lt2" tx2="dk2" accent1="accent1" accent2="accent2" accent3="accent3" accent4="accent4" accent5="accent5" accent6="accent6" hlink="hlink" folHlink="folHlink"/>
  <p:sldLayoutIdLst>
    <p:sldLayoutId id="2147483663" r:id="rId1"/>
    <p:sldLayoutId id="2147483661" r:id="rId2"/>
    <p:sldLayoutId id="2147483662" r:id="rId3"/>
    <p:sldLayoutId id="2147483703" r:id="rId4"/>
  </p:sldLayoutIdLst>
  <p:txStyles>
    <p:titleStyle>
      <a:lvl1pPr marL="0" marR="0" indent="0" algn="l" defTabSz="685800" rtl="0" eaLnBrk="1" fontAlgn="auto" latinLnBrk="0" hangingPunct="1">
        <a:lnSpc>
          <a:spcPct val="90000"/>
        </a:lnSpc>
        <a:spcBef>
          <a:spcPct val="0"/>
        </a:spcBef>
        <a:spcAft>
          <a:spcPts val="0"/>
        </a:spcAft>
        <a:buClrTx/>
        <a:buSzTx/>
        <a:buFontTx/>
        <a:buNone/>
        <a:tabLst/>
        <a:defRPr kumimoji="0" lang="en-US" sz="2000" b="1" i="0" u="sng" strike="noStrike" kern="1200" cap="none" spc="0" normalizeH="0" baseline="0" noProof="0" dirty="0">
          <a:ln>
            <a:noFill/>
          </a:ln>
          <a:solidFill>
            <a:schemeClr val="accent5"/>
          </a:solidFill>
          <a:effectLst/>
          <a:uLnTx/>
          <a:uFillTx/>
          <a:latin typeface="Noto Sans Bold" panose="020B0502040504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0D5162-0A53-2747-9B44-F37653018400}"/>
              </a:ext>
            </a:extLst>
          </p:cNvPr>
          <p:cNvSpPr>
            <a:spLocks noGrp="1"/>
          </p:cNvSpPr>
          <p:nvPr>
            <p:ph type="title"/>
          </p:nvPr>
        </p:nvSpPr>
        <p:spPr>
          <a:xfrm>
            <a:off x="1146279" y="365126"/>
            <a:ext cx="6851442" cy="1325563"/>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a:extLst>
              <a:ext uri="{FF2B5EF4-FFF2-40B4-BE49-F238E27FC236}">
                <a16:creationId xmlns:a16="http://schemas.microsoft.com/office/drawing/2014/main" id="{978333F0-FC38-B24D-B40C-EBF0BC8E5A8F}"/>
              </a:ext>
            </a:extLst>
          </p:cNvPr>
          <p:cNvSpPr>
            <a:spLocks noGrp="1"/>
          </p:cNvSpPr>
          <p:nvPr>
            <p:ph type="body" idx="1"/>
          </p:nvPr>
        </p:nvSpPr>
        <p:spPr>
          <a:xfrm>
            <a:off x="1146279" y="1825625"/>
            <a:ext cx="6851442"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3628AFA-DC20-8149-AED2-86519ACEE999}"/>
              </a:ext>
            </a:extLst>
          </p:cNvPr>
          <p:cNvSpPr>
            <a:spLocks noGrp="1"/>
          </p:cNvSpPr>
          <p:nvPr>
            <p:ph type="ftr" sz="quarter" idx="3"/>
          </p:nvPr>
        </p:nvSpPr>
        <p:spPr>
          <a:xfrm>
            <a:off x="628651" y="6356352"/>
            <a:ext cx="7505699" cy="266700"/>
          </a:xfrm>
          <a:prstGeom prst="rect">
            <a:avLst/>
          </a:prstGeom>
        </p:spPr>
        <p:txBody>
          <a:bodyPr vert="horz" lIns="91440" tIns="45720" rIns="91440" bIns="45720" rtlCol="0" anchor="ctr"/>
          <a:lstStyle>
            <a:lvl1pPr algn="l" fontAlgn="t">
              <a:defRPr sz="1000" b="0" i="0" baseline="0">
                <a:solidFill>
                  <a:schemeClr val="accent1"/>
                </a:solidFill>
                <a:latin typeface="Noto Serif Regular" panose="02020600060500020200" pitchFamily="18" charset="0"/>
              </a:defRPr>
            </a:lvl1pPr>
          </a:lstStyle>
          <a:p>
            <a:r>
              <a:rPr lang="en-US" b="1" dirty="0">
                <a:latin typeface="Noto Sans Bold" panose="020B0802040504020204" pitchFamily="34" charset="0"/>
                <a:ea typeface="Noto Sans Bold" panose="020B0802040504020204" pitchFamily="34" charset="0"/>
                <a:cs typeface="Noto Sans Bold" panose="020B0802040504020204" pitchFamily="34" charset="0"/>
              </a:rPr>
              <a:t>Book Tile </a:t>
            </a:r>
            <a:r>
              <a:rPr lang="en-US" dirty="0"/>
              <a:t>/ CH Chapter name</a:t>
            </a:r>
          </a:p>
        </p:txBody>
      </p:sp>
      <p:cxnSp>
        <p:nvCxnSpPr>
          <p:cNvPr id="13" name="Straight Connector 12">
            <a:extLst>
              <a:ext uri="{FF2B5EF4-FFF2-40B4-BE49-F238E27FC236}">
                <a16:creationId xmlns:a16="http://schemas.microsoft.com/office/drawing/2014/main" id="{176CE1DD-89DB-A842-BBD0-A319B20AEF11}"/>
              </a:ext>
            </a:extLst>
          </p:cNvPr>
          <p:cNvCxnSpPr>
            <a:cxnSpLocks/>
          </p:cNvCxnSpPr>
          <p:nvPr/>
        </p:nvCxnSpPr>
        <p:spPr>
          <a:xfrm>
            <a:off x="628650" y="6286500"/>
            <a:ext cx="7886700" cy="0"/>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572696A-F506-F249-8CDB-46EA988B8795}"/>
              </a:ext>
            </a:extLst>
          </p:cNvPr>
          <p:cNvPicPr>
            <a:picLocks noChangeAspect="1"/>
          </p:cNvPicPr>
          <p:nvPr/>
        </p:nvPicPr>
        <p:blipFill>
          <a:blip r:embed="rId9"/>
          <a:stretch>
            <a:fillRect/>
          </a:stretch>
        </p:blipFill>
        <p:spPr>
          <a:xfrm>
            <a:off x="8210550" y="6356351"/>
            <a:ext cx="304800" cy="266700"/>
          </a:xfrm>
          <a:prstGeom prst="rect">
            <a:avLst/>
          </a:prstGeom>
        </p:spPr>
      </p:pic>
    </p:spTree>
    <p:extLst>
      <p:ext uri="{BB962C8B-B14F-4D97-AF65-F5344CB8AC3E}">
        <p14:creationId xmlns:p14="http://schemas.microsoft.com/office/powerpoint/2010/main" val="1088137580"/>
      </p:ext>
    </p:extLst>
  </p:cSld>
  <p:clrMap bg1="lt1" tx1="dk1" bg2="lt2" tx2="dk2" accent1="accent1" accent2="accent2" accent3="accent3" accent4="accent4" accent5="accent5" accent6="accent6" hlink="hlink" folHlink="folHlink"/>
  <p:sldLayoutIdLst>
    <p:sldLayoutId id="2147483680" r:id="rId1"/>
    <p:sldLayoutId id="2147483702" r:id="rId2"/>
    <p:sldLayoutId id="2147483682" r:id="rId3"/>
    <p:sldLayoutId id="2147483683" r:id="rId4"/>
    <p:sldLayoutId id="2147483685" r:id="rId5"/>
    <p:sldLayoutId id="2147483700" r:id="rId6"/>
    <p:sldLayoutId id="2147483701" r:id="rId7"/>
  </p:sldLayoutIdLst>
  <p:txStyles>
    <p:titleStyle>
      <a:lvl1pPr algn="l" defTabSz="685800" rtl="0" eaLnBrk="1" latinLnBrk="0" hangingPunct="1">
        <a:lnSpc>
          <a:spcPct val="90000"/>
        </a:lnSpc>
        <a:spcBef>
          <a:spcPct val="0"/>
        </a:spcBef>
        <a:buNone/>
        <a:defRPr sz="3500" b="1" i="0" u="none" kern="1200" baseline="0">
          <a:solidFill>
            <a:schemeClr val="tx1"/>
          </a:solidFill>
          <a:latin typeface="Noto Sans Bold" panose="020B0502040504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Noto Serif" panose="02020600060500020200" pitchFamily="18" charset="0"/>
          <a:ea typeface="Noto Serif" panose="02020600060500020200" pitchFamily="18" charset="0"/>
          <a:cs typeface="Noto Serif" panose="02020600060500020200" pitchFamily="18"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Noto Serif" panose="02020600060500020200" pitchFamily="18" charset="0"/>
          <a:ea typeface="Noto Serif" panose="02020600060500020200" pitchFamily="18" charset="0"/>
          <a:cs typeface="Noto Serif" panose="02020600060500020200" pitchFamily="18"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Noto Serif Regular" panose="02020600060500020200" pitchFamily="18"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Noto Serif Regular" panose="02020600060500020200" pitchFamily="18"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Noto Serif Regular" panose="02020600060500020200"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9F05D0-7ECA-402E-B50C-8D0EB529CB7A}"/>
              </a:ext>
            </a:extLst>
          </p:cNvPr>
          <p:cNvSpPr>
            <a:spLocks noGrp="1"/>
          </p:cNvSpPr>
          <p:nvPr>
            <p:ph type="body" sz="quarter" idx="10"/>
          </p:nvPr>
        </p:nvSpPr>
        <p:spPr/>
        <p:txBody>
          <a:bodyPr/>
          <a:lstStyle/>
          <a:p>
            <a:r>
              <a:rPr lang="en-GB" dirty="0"/>
              <a:t>+</a:t>
            </a:r>
          </a:p>
          <a:p>
            <a:r>
              <a:rPr lang="en-GB" dirty="0"/>
              <a:t>Fashion</a:t>
            </a:r>
          </a:p>
        </p:txBody>
      </p:sp>
    </p:spTree>
    <p:extLst>
      <p:ext uri="{BB962C8B-B14F-4D97-AF65-F5344CB8AC3E}">
        <p14:creationId xmlns:p14="http://schemas.microsoft.com/office/powerpoint/2010/main" val="484911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102AA7A-4E11-8242-A001-A71E6E2DC1B0}"/>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The type of campaign a brand can launch is governed by the available budget.</a:t>
            </a:r>
          </a:p>
          <a:p>
            <a:pPr marL="342900" indent="-342900">
              <a:buFont typeface="Arial" panose="020B0604020202020204" pitchFamily="34" charset="0"/>
              <a:buChar char="•"/>
            </a:pPr>
            <a:r>
              <a:rPr lang="en-GB" dirty="0"/>
              <a:t>Theorists Smith and Zook (2011), Egan (2015) and </a:t>
            </a:r>
            <a:r>
              <a:rPr lang="en-GB" dirty="0" err="1"/>
              <a:t>Dahlén</a:t>
            </a:r>
            <a:r>
              <a:rPr lang="en-GB" dirty="0"/>
              <a:t> et al (2010) suggest objective and task, percentage of revenue and affordability as viable methods of costing a campaign.</a:t>
            </a:r>
          </a:p>
          <a:p>
            <a:endParaRPr lang="en-US" dirty="0"/>
          </a:p>
        </p:txBody>
      </p:sp>
      <p:sp>
        <p:nvSpPr>
          <p:cNvPr id="3" name="Title 2">
            <a:extLst>
              <a:ext uri="{FF2B5EF4-FFF2-40B4-BE49-F238E27FC236}">
                <a16:creationId xmlns:a16="http://schemas.microsoft.com/office/drawing/2014/main" id="{6735F259-35F7-134C-9123-CDE1B93F7762}"/>
              </a:ext>
            </a:extLst>
          </p:cNvPr>
          <p:cNvSpPr>
            <a:spLocks noGrp="1"/>
          </p:cNvSpPr>
          <p:nvPr>
            <p:ph type="title"/>
          </p:nvPr>
        </p:nvSpPr>
        <p:spPr>
          <a:xfrm>
            <a:off x="1146278" y="365126"/>
            <a:ext cx="7190325" cy="1325563"/>
          </a:xfrm>
        </p:spPr>
        <p:txBody>
          <a:bodyPr/>
          <a:lstStyle/>
          <a:p>
            <a:r>
              <a:rPr lang="en-US" dirty="0"/>
              <a:t>The Effect of Budget on the Choice of Communication Tools</a:t>
            </a:r>
          </a:p>
        </p:txBody>
      </p:sp>
    </p:spTree>
    <p:extLst>
      <p:ext uri="{BB962C8B-B14F-4D97-AF65-F5344CB8AC3E}">
        <p14:creationId xmlns:p14="http://schemas.microsoft.com/office/powerpoint/2010/main" val="2601428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102AA7A-4E11-8242-A001-A71E6E2DC1B0}"/>
              </a:ext>
            </a:extLst>
          </p:cNvPr>
          <p:cNvSpPr>
            <a:spLocks noGrp="1"/>
          </p:cNvSpPr>
          <p:nvPr>
            <p:ph type="subTitle" idx="1"/>
          </p:nvPr>
        </p:nvSpPr>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Objective and task</a:t>
            </a:r>
          </a:p>
          <a:p>
            <a:pPr marL="342900" indent="-342900">
              <a:buFont typeface="Arial" panose="020B0604020202020204" pitchFamily="34" charset="0"/>
              <a:buChar char="•"/>
            </a:pPr>
            <a:r>
              <a:rPr lang="en-GB" dirty="0"/>
              <a:t>Expand objectives to define what needs doing to achieve them, and how much this will cost.</a:t>
            </a:r>
          </a:p>
          <a:p>
            <a:pPr marL="342900" indent="-342900">
              <a:buFont typeface="Arial" panose="020B0604020202020204" pitchFamily="34" charset="0"/>
              <a:buChar char="•"/>
            </a:pPr>
            <a:r>
              <a:rPr lang="en-GB" dirty="0"/>
              <a:t>A communications budget is then drawn up.</a:t>
            </a:r>
          </a:p>
          <a:p>
            <a:pPr marL="342900" indent="-342900">
              <a:buFont typeface="Arial" panose="020B0604020202020204" pitchFamily="34" charset="0"/>
              <a:buChar char="•"/>
            </a:pPr>
            <a:r>
              <a:rPr lang="en-GB" dirty="0"/>
              <a:t>The budget may be subject to management approval.</a:t>
            </a:r>
          </a:p>
          <a:p>
            <a:pPr marL="342900" indent="-342900">
              <a:buFont typeface="Arial" panose="020B0604020202020204" pitchFamily="34" charset="0"/>
              <a:buChar char="•"/>
            </a:pPr>
            <a:r>
              <a:rPr lang="en-GB" dirty="0"/>
              <a:t>The following slide returns to the example of a </a:t>
            </a:r>
            <a:br>
              <a:rPr lang="en-GB" dirty="0"/>
            </a:br>
            <a:r>
              <a:rPr lang="en-GB" dirty="0"/>
              <a:t>low-budget launch (Head, Heart and Base) from Chapter 3.</a:t>
            </a:r>
          </a:p>
          <a:p>
            <a:endParaRPr lang="en-US" dirty="0"/>
          </a:p>
        </p:txBody>
      </p:sp>
      <p:sp>
        <p:nvSpPr>
          <p:cNvPr id="3" name="Title 2">
            <a:extLst>
              <a:ext uri="{FF2B5EF4-FFF2-40B4-BE49-F238E27FC236}">
                <a16:creationId xmlns:a16="http://schemas.microsoft.com/office/drawing/2014/main" id="{6735F259-35F7-134C-9123-CDE1B93F7762}"/>
              </a:ext>
            </a:extLst>
          </p:cNvPr>
          <p:cNvSpPr>
            <a:spLocks noGrp="1"/>
          </p:cNvSpPr>
          <p:nvPr>
            <p:ph type="title"/>
          </p:nvPr>
        </p:nvSpPr>
        <p:spPr>
          <a:xfrm>
            <a:off x="1146278" y="365126"/>
            <a:ext cx="7190325" cy="1325563"/>
          </a:xfrm>
        </p:spPr>
        <p:txBody>
          <a:bodyPr/>
          <a:lstStyle/>
          <a:p>
            <a:r>
              <a:rPr lang="en-US" dirty="0"/>
              <a:t>The Effect of Budget on the Choice of Communication Tools</a:t>
            </a:r>
          </a:p>
        </p:txBody>
      </p:sp>
    </p:spTree>
    <p:extLst>
      <p:ext uri="{BB962C8B-B14F-4D97-AF65-F5344CB8AC3E}">
        <p14:creationId xmlns:p14="http://schemas.microsoft.com/office/powerpoint/2010/main" val="1065662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03DBFE-1CB7-C547-B7DA-4AF78EAE4AC5}"/>
              </a:ext>
            </a:extLst>
          </p:cNvPr>
          <p:cNvPicPr>
            <a:picLocks noChangeAspect="1"/>
          </p:cNvPicPr>
          <p:nvPr/>
        </p:nvPicPr>
        <p:blipFill>
          <a:blip r:embed="rId2"/>
          <a:stretch>
            <a:fillRect/>
          </a:stretch>
        </p:blipFill>
        <p:spPr>
          <a:xfrm>
            <a:off x="2323324" y="1823530"/>
            <a:ext cx="4807049" cy="4332403"/>
          </a:xfrm>
          <a:prstGeom prst="rect">
            <a:avLst/>
          </a:prstGeom>
        </p:spPr>
      </p:pic>
      <p:sp>
        <p:nvSpPr>
          <p:cNvPr id="5" name="Title 4">
            <a:extLst>
              <a:ext uri="{FF2B5EF4-FFF2-40B4-BE49-F238E27FC236}">
                <a16:creationId xmlns:a16="http://schemas.microsoft.com/office/drawing/2014/main" id="{FEE4AC8C-7671-6044-952D-DC94DF402447}"/>
              </a:ext>
            </a:extLst>
          </p:cNvPr>
          <p:cNvSpPr>
            <a:spLocks noGrp="1"/>
          </p:cNvSpPr>
          <p:nvPr>
            <p:ph type="title"/>
          </p:nvPr>
        </p:nvSpPr>
        <p:spPr>
          <a:xfrm>
            <a:off x="1146278" y="365126"/>
            <a:ext cx="7161143" cy="1325563"/>
          </a:xfrm>
        </p:spPr>
        <p:txBody>
          <a:bodyPr/>
          <a:lstStyle/>
          <a:p>
            <a:r>
              <a:rPr lang="en-US" dirty="0"/>
              <a:t>The Effect of Budget on the Choice of Communication Tools</a:t>
            </a:r>
          </a:p>
        </p:txBody>
      </p:sp>
      <p:sp>
        <p:nvSpPr>
          <p:cNvPr id="4" name="Rectangle 3">
            <a:extLst>
              <a:ext uri="{FF2B5EF4-FFF2-40B4-BE49-F238E27FC236}">
                <a16:creationId xmlns:a16="http://schemas.microsoft.com/office/drawing/2014/main" id="{AF4E3A71-A0A7-4F07-BA06-C1BCFE4B1791}"/>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5254757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102AA7A-4E11-8242-A001-A71E6E2DC1B0}"/>
              </a:ext>
            </a:extLst>
          </p:cNvPr>
          <p:cNvSpPr>
            <a:spLocks noGrp="1"/>
          </p:cNvSpPr>
          <p:nvPr>
            <p:ph type="subTitle" idx="1"/>
          </p:nvPr>
        </p:nvSpPr>
        <p:spPr>
          <a:xfrm>
            <a:off x="1143000" y="1881265"/>
            <a:ext cx="6858000" cy="3682955"/>
          </a:xfrm>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Percentage of revenue</a:t>
            </a:r>
          </a:p>
          <a:p>
            <a:pPr marL="342900" indent="-342900">
              <a:buFont typeface="Arial" panose="020B0604020202020204" pitchFamily="34" charset="0"/>
              <a:buChar char="•"/>
            </a:pPr>
            <a:r>
              <a:rPr lang="en-GB" dirty="0"/>
              <a:t>A percentage of sales revenue/turnover (sales figures with nothing else deducted) can be assigned to communications.</a:t>
            </a:r>
          </a:p>
          <a:p>
            <a:pPr marL="342900" indent="-342900">
              <a:buFont typeface="Arial" panose="020B0604020202020204" pitchFamily="34" charset="0"/>
              <a:buChar char="•"/>
            </a:pPr>
            <a:r>
              <a:rPr lang="en-GB" dirty="0"/>
              <a:t>Fill (2013) suggests 5%. </a:t>
            </a:r>
            <a:r>
              <a:rPr lang="en-GB" dirty="0" err="1"/>
              <a:t>Dahlén</a:t>
            </a:r>
            <a:r>
              <a:rPr lang="en-GB" dirty="0"/>
              <a:t> et al (2010) indicate that Gap spend 4% and H&amp;M use 3.5%.</a:t>
            </a:r>
          </a:p>
          <a:p>
            <a:pPr marL="342900" indent="-342900">
              <a:buFont typeface="Arial" panose="020B0604020202020204" pitchFamily="34" charset="0"/>
              <a:buChar char="•"/>
            </a:pPr>
            <a:r>
              <a:rPr lang="en-GB" dirty="0"/>
              <a:t>First year revenue for Head, Heart and Base was given as £5,148, based on a slow build of online sales.</a:t>
            </a:r>
          </a:p>
          <a:p>
            <a:pPr marL="342900" indent="-342900">
              <a:buFont typeface="Arial" panose="020B0604020202020204" pitchFamily="34" charset="0"/>
              <a:buChar char="•"/>
            </a:pPr>
            <a:r>
              <a:rPr lang="en-GB" dirty="0"/>
              <a:t>At 5% of revenue, Head, Heart and Base would have £257.40 for promotion.</a:t>
            </a:r>
          </a:p>
          <a:p>
            <a:endParaRPr lang="en-US" dirty="0"/>
          </a:p>
        </p:txBody>
      </p:sp>
      <p:sp>
        <p:nvSpPr>
          <p:cNvPr id="3" name="Title 2">
            <a:extLst>
              <a:ext uri="{FF2B5EF4-FFF2-40B4-BE49-F238E27FC236}">
                <a16:creationId xmlns:a16="http://schemas.microsoft.com/office/drawing/2014/main" id="{6735F259-35F7-134C-9123-CDE1B93F7762}"/>
              </a:ext>
            </a:extLst>
          </p:cNvPr>
          <p:cNvSpPr>
            <a:spLocks noGrp="1"/>
          </p:cNvSpPr>
          <p:nvPr>
            <p:ph type="title"/>
          </p:nvPr>
        </p:nvSpPr>
        <p:spPr>
          <a:xfrm>
            <a:off x="1146278" y="365126"/>
            <a:ext cx="7190325" cy="1325563"/>
          </a:xfrm>
        </p:spPr>
        <p:txBody>
          <a:bodyPr/>
          <a:lstStyle/>
          <a:p>
            <a:r>
              <a:rPr lang="en-US" dirty="0"/>
              <a:t>The Effect of Budget on the Choice of Communication Tools</a:t>
            </a:r>
          </a:p>
        </p:txBody>
      </p:sp>
    </p:spTree>
    <p:extLst>
      <p:ext uri="{BB962C8B-B14F-4D97-AF65-F5344CB8AC3E}">
        <p14:creationId xmlns:p14="http://schemas.microsoft.com/office/powerpoint/2010/main" val="317255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102AA7A-4E11-8242-A001-A71E6E2DC1B0}"/>
              </a:ext>
            </a:extLst>
          </p:cNvPr>
          <p:cNvSpPr>
            <a:spLocks noGrp="1"/>
          </p:cNvSpPr>
          <p:nvPr>
            <p:ph type="subTitle" idx="1"/>
          </p:nvPr>
        </p:nvSpPr>
        <p:spPr>
          <a:xfrm>
            <a:off x="1143000" y="1881265"/>
            <a:ext cx="6858000" cy="3682955"/>
          </a:xfrm>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Affordability</a:t>
            </a:r>
          </a:p>
          <a:p>
            <a:pPr marL="342900" indent="-342900">
              <a:buFont typeface="Arial" panose="020B0604020202020204" pitchFamily="34" charset="0"/>
              <a:buChar char="•"/>
            </a:pPr>
            <a:r>
              <a:rPr lang="en-GB" dirty="0"/>
              <a:t>This method suggests that budget comes from a share of the profits (revenue minus operating costs), and is therefore affordable to the company.</a:t>
            </a:r>
          </a:p>
          <a:p>
            <a:pPr marL="342900" indent="-342900">
              <a:buFont typeface="Arial" panose="020B0604020202020204" pitchFamily="34" charset="0"/>
              <a:buChar char="•"/>
            </a:pPr>
            <a:r>
              <a:rPr lang="en-GB" dirty="0"/>
              <a:t>Head, Heart and Base predicted cautious revenue, but operating costs of £4,780 were also low, based on a one-person start-up with lean stock holding. </a:t>
            </a:r>
          </a:p>
          <a:p>
            <a:pPr marL="342900" indent="-342900">
              <a:buFont typeface="Arial" panose="020B0604020202020204" pitchFamily="34" charset="0"/>
              <a:buChar char="•"/>
            </a:pPr>
            <a:r>
              <a:rPr lang="en-GB" dirty="0"/>
              <a:t>Using an arbitrary figure of 70% (depending on what needs investing on product, space etc.) the sum would be £5,148 – £4,780 = £368. 70% of this is £257.60.</a:t>
            </a:r>
          </a:p>
          <a:p>
            <a:endParaRPr lang="en-US" dirty="0"/>
          </a:p>
        </p:txBody>
      </p:sp>
      <p:sp>
        <p:nvSpPr>
          <p:cNvPr id="3" name="Title 2">
            <a:extLst>
              <a:ext uri="{FF2B5EF4-FFF2-40B4-BE49-F238E27FC236}">
                <a16:creationId xmlns:a16="http://schemas.microsoft.com/office/drawing/2014/main" id="{6735F259-35F7-134C-9123-CDE1B93F7762}"/>
              </a:ext>
            </a:extLst>
          </p:cNvPr>
          <p:cNvSpPr>
            <a:spLocks noGrp="1"/>
          </p:cNvSpPr>
          <p:nvPr>
            <p:ph type="title"/>
          </p:nvPr>
        </p:nvSpPr>
        <p:spPr>
          <a:xfrm>
            <a:off x="1146278" y="365126"/>
            <a:ext cx="7190325" cy="1325563"/>
          </a:xfrm>
        </p:spPr>
        <p:txBody>
          <a:bodyPr/>
          <a:lstStyle/>
          <a:p>
            <a:r>
              <a:rPr lang="en-US" dirty="0"/>
              <a:t>The Effect of Budget on the Choice of Communication Tools</a:t>
            </a:r>
          </a:p>
        </p:txBody>
      </p:sp>
    </p:spTree>
    <p:extLst>
      <p:ext uri="{BB962C8B-B14F-4D97-AF65-F5344CB8AC3E}">
        <p14:creationId xmlns:p14="http://schemas.microsoft.com/office/powerpoint/2010/main" val="1935293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102AA7A-4E11-8242-A001-A71E6E2DC1B0}"/>
              </a:ext>
            </a:extLst>
          </p:cNvPr>
          <p:cNvSpPr>
            <a:spLocks noGrp="1"/>
          </p:cNvSpPr>
          <p:nvPr>
            <p:ph type="subTitle" idx="1"/>
          </p:nvPr>
        </p:nvSpPr>
        <p:spPr>
          <a:xfrm>
            <a:off x="1143000" y="1881265"/>
            <a:ext cx="6858000" cy="3682955"/>
          </a:xfrm>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Affordability</a:t>
            </a:r>
          </a:p>
          <a:p>
            <a:pPr marL="342900" indent="-342900">
              <a:buFont typeface="Arial" panose="020B0604020202020204" pitchFamily="34" charset="0"/>
              <a:buChar char="•"/>
            </a:pPr>
            <a:r>
              <a:rPr lang="en-GB" dirty="0"/>
              <a:t>Running both affordability and percentage of revenue gave a similar figure, indicating that 5% of revenue was a realistic amount.</a:t>
            </a:r>
          </a:p>
          <a:p>
            <a:pPr marL="342900" indent="-342900">
              <a:buFont typeface="Arial" panose="020B0604020202020204" pitchFamily="34" charset="0"/>
              <a:buChar char="•"/>
            </a:pPr>
            <a:r>
              <a:rPr lang="en-GB" dirty="0"/>
              <a:t>Costing for an ideal scenario showed expenses higher than the available budget. The brand needs to weigh up the benefits or control spending tightly.</a:t>
            </a:r>
          </a:p>
          <a:p>
            <a:pPr marL="342900" indent="-342900">
              <a:buFont typeface="Arial" panose="020B0604020202020204" pitchFamily="34" charset="0"/>
              <a:buChar char="•"/>
            </a:pPr>
            <a:r>
              <a:rPr lang="en-GB" dirty="0"/>
              <a:t>When revenues increase, start-ups can consider moving from raising awareness to personal selling activities and rewarding loyalty, while maintaining awareness.</a:t>
            </a:r>
          </a:p>
          <a:p>
            <a:endParaRPr lang="en-US" dirty="0"/>
          </a:p>
        </p:txBody>
      </p:sp>
      <p:sp>
        <p:nvSpPr>
          <p:cNvPr id="3" name="Title 2">
            <a:extLst>
              <a:ext uri="{FF2B5EF4-FFF2-40B4-BE49-F238E27FC236}">
                <a16:creationId xmlns:a16="http://schemas.microsoft.com/office/drawing/2014/main" id="{6735F259-35F7-134C-9123-CDE1B93F7762}"/>
              </a:ext>
            </a:extLst>
          </p:cNvPr>
          <p:cNvSpPr>
            <a:spLocks noGrp="1"/>
          </p:cNvSpPr>
          <p:nvPr>
            <p:ph type="title"/>
          </p:nvPr>
        </p:nvSpPr>
        <p:spPr>
          <a:xfrm>
            <a:off x="1146278" y="365126"/>
            <a:ext cx="7190325" cy="1325563"/>
          </a:xfrm>
        </p:spPr>
        <p:txBody>
          <a:bodyPr/>
          <a:lstStyle/>
          <a:p>
            <a:r>
              <a:rPr lang="en-US" dirty="0"/>
              <a:t>The Effect of Budget on the Choice of Communication Tools</a:t>
            </a:r>
          </a:p>
        </p:txBody>
      </p:sp>
    </p:spTree>
    <p:extLst>
      <p:ext uri="{BB962C8B-B14F-4D97-AF65-F5344CB8AC3E}">
        <p14:creationId xmlns:p14="http://schemas.microsoft.com/office/powerpoint/2010/main" val="379945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E9C2216-8D70-5F4F-B848-5D33D04F9FA8}"/>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Regulatory frameworks ensure that advertising and other communications are not misleading, harmful or offensive.</a:t>
            </a:r>
          </a:p>
          <a:p>
            <a:pPr marL="342900" indent="-342900">
              <a:buFont typeface="Arial" panose="020B0604020202020204" pitchFamily="34" charset="0"/>
              <a:buChar char="•"/>
            </a:pPr>
            <a:r>
              <a:rPr lang="en-GB" dirty="0"/>
              <a:t>Federal Trade Commission (FTC) in the US, Canada Advertising Standards (ASC) in Canada and the Advertising Standards Authority (ASA) in the UK.</a:t>
            </a:r>
          </a:p>
          <a:p>
            <a:pPr marL="342900" indent="-342900">
              <a:buFont typeface="Arial" panose="020B0604020202020204" pitchFamily="34" charset="0"/>
              <a:buChar char="•"/>
            </a:pPr>
            <a:r>
              <a:rPr lang="en-GB" dirty="0"/>
              <a:t>In the UK the ASA is funded by a 0.1% levy on advertising space and 0.2% on some direct marketing activities.</a:t>
            </a:r>
          </a:p>
          <a:p>
            <a:endParaRPr lang="en-US" dirty="0"/>
          </a:p>
        </p:txBody>
      </p:sp>
      <p:sp>
        <p:nvSpPr>
          <p:cNvPr id="3" name="Title 2">
            <a:extLst>
              <a:ext uri="{FF2B5EF4-FFF2-40B4-BE49-F238E27FC236}">
                <a16:creationId xmlns:a16="http://schemas.microsoft.com/office/drawing/2014/main" id="{8151B32A-E751-B340-A8A1-13DE4B3F10E4}"/>
              </a:ext>
            </a:extLst>
          </p:cNvPr>
          <p:cNvSpPr>
            <a:spLocks noGrp="1"/>
          </p:cNvSpPr>
          <p:nvPr>
            <p:ph type="title"/>
          </p:nvPr>
        </p:nvSpPr>
        <p:spPr/>
        <p:txBody>
          <a:bodyPr/>
          <a:lstStyle/>
          <a:p>
            <a:r>
              <a:rPr lang="en-US" dirty="0"/>
              <a:t>Regulatory Frameworks</a:t>
            </a:r>
          </a:p>
        </p:txBody>
      </p:sp>
    </p:spTree>
    <p:extLst>
      <p:ext uri="{BB962C8B-B14F-4D97-AF65-F5344CB8AC3E}">
        <p14:creationId xmlns:p14="http://schemas.microsoft.com/office/powerpoint/2010/main" val="69436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E9C2216-8D70-5F4F-B848-5D33D04F9FA8}"/>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ASA advertising codes of practice are self-regulated and enforced by the ASA, although the codes are written by two panels of industry advertisers.</a:t>
            </a:r>
          </a:p>
          <a:p>
            <a:pPr marL="342900" indent="-342900">
              <a:buFont typeface="Arial" panose="020B0604020202020204" pitchFamily="34" charset="0"/>
              <a:buChar char="•"/>
            </a:pPr>
            <a:r>
              <a:rPr lang="en-GB" dirty="0"/>
              <a:t>Legal issues surrounding advertising on social media are less clear.</a:t>
            </a:r>
          </a:p>
          <a:p>
            <a:pPr marL="342900" indent="-342900">
              <a:buFont typeface="Arial" panose="020B0604020202020204" pitchFamily="34" charset="0"/>
              <a:buChar char="•"/>
            </a:pPr>
            <a:r>
              <a:rPr lang="en-GB" dirty="0"/>
              <a:t>If a celebrity receives a free product and tweets a thank you to the brand, is this advertising or an endorsement from a grateful user?</a:t>
            </a:r>
          </a:p>
          <a:p>
            <a:pPr marL="342900" indent="-342900">
              <a:buFont typeface="Arial" panose="020B0604020202020204" pitchFamily="34" charset="0"/>
              <a:buChar char="•"/>
            </a:pPr>
            <a:r>
              <a:rPr lang="en-GB" dirty="0"/>
              <a:t>In general posts that are paid-for advertising must feature a device such as #Ad.</a:t>
            </a:r>
          </a:p>
          <a:p>
            <a:endParaRPr lang="en-US" dirty="0"/>
          </a:p>
        </p:txBody>
      </p:sp>
      <p:sp>
        <p:nvSpPr>
          <p:cNvPr id="3" name="Title 2">
            <a:extLst>
              <a:ext uri="{FF2B5EF4-FFF2-40B4-BE49-F238E27FC236}">
                <a16:creationId xmlns:a16="http://schemas.microsoft.com/office/drawing/2014/main" id="{8151B32A-E751-B340-A8A1-13DE4B3F10E4}"/>
              </a:ext>
            </a:extLst>
          </p:cNvPr>
          <p:cNvSpPr>
            <a:spLocks noGrp="1"/>
          </p:cNvSpPr>
          <p:nvPr>
            <p:ph type="title"/>
          </p:nvPr>
        </p:nvSpPr>
        <p:spPr/>
        <p:txBody>
          <a:bodyPr/>
          <a:lstStyle/>
          <a:p>
            <a:r>
              <a:rPr lang="en-US" dirty="0"/>
              <a:t>Regulatory Frameworks</a:t>
            </a:r>
          </a:p>
        </p:txBody>
      </p:sp>
    </p:spTree>
    <p:extLst>
      <p:ext uri="{BB962C8B-B14F-4D97-AF65-F5344CB8AC3E}">
        <p14:creationId xmlns:p14="http://schemas.microsoft.com/office/powerpoint/2010/main" val="927103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62E554-91EA-484C-9CFE-7B850CDA295D}"/>
              </a:ext>
            </a:extLst>
          </p:cNvPr>
          <p:cNvSpPr>
            <a:spLocks noGrp="1"/>
          </p:cNvSpPr>
          <p:nvPr>
            <p:ph idx="12"/>
          </p:nvPr>
        </p:nvSpPr>
        <p:spPr>
          <a:xfrm>
            <a:off x="5045413" y="1841294"/>
            <a:ext cx="3263593" cy="4351338"/>
          </a:xfrm>
        </p:spPr>
        <p:txBody>
          <a:bodyPr>
            <a:normAutofit/>
          </a:bodyPr>
          <a:lstStyle/>
          <a:p>
            <a:r>
              <a:rPr lang="en-GB" sz="1800" dirty="0"/>
              <a:t>This suggested chart lists all the communications tools, cross-referenced to objectives, timelines,  effectiveness rating, costs and integration.</a:t>
            </a:r>
            <a:endParaRPr lang="en-US" sz="1800" dirty="0"/>
          </a:p>
        </p:txBody>
      </p:sp>
      <p:pic>
        <p:nvPicPr>
          <p:cNvPr id="6" name="Picture Placeholder 5">
            <a:extLst>
              <a:ext uri="{FF2B5EF4-FFF2-40B4-BE49-F238E27FC236}">
                <a16:creationId xmlns:a16="http://schemas.microsoft.com/office/drawing/2014/main" id="{B991BB00-6B73-874D-A7FA-184E298CBE5B}"/>
              </a:ext>
            </a:extLst>
          </p:cNvPr>
          <p:cNvPicPr>
            <a:picLocks noGrp="1" noChangeAspect="1"/>
          </p:cNvPicPr>
          <p:nvPr>
            <p:ph type="pic" sz="quarter" idx="13"/>
          </p:nvPr>
        </p:nvPicPr>
        <p:blipFill>
          <a:blip r:embed="rId2"/>
          <a:stretch>
            <a:fillRect/>
          </a:stretch>
        </p:blipFill>
        <p:spPr>
          <a:xfrm>
            <a:off x="1146279" y="1841294"/>
            <a:ext cx="3742404" cy="4320000"/>
          </a:xfrm>
          <a:prstGeom prst="rect">
            <a:avLst/>
          </a:prstGeom>
        </p:spPr>
      </p:pic>
      <p:sp>
        <p:nvSpPr>
          <p:cNvPr id="4" name="Title 3">
            <a:extLst>
              <a:ext uri="{FF2B5EF4-FFF2-40B4-BE49-F238E27FC236}">
                <a16:creationId xmlns:a16="http://schemas.microsoft.com/office/drawing/2014/main" id="{D758CB91-1863-1043-B9D8-444F803C4C54}"/>
              </a:ext>
            </a:extLst>
          </p:cNvPr>
          <p:cNvSpPr>
            <a:spLocks noGrp="1"/>
          </p:cNvSpPr>
          <p:nvPr>
            <p:ph type="title"/>
          </p:nvPr>
        </p:nvSpPr>
        <p:spPr/>
        <p:txBody>
          <a:bodyPr/>
          <a:lstStyle/>
          <a:p>
            <a:r>
              <a:rPr lang="en-US" dirty="0"/>
              <a:t>Designing a Marketing Communications Plan</a:t>
            </a:r>
          </a:p>
        </p:txBody>
      </p:sp>
      <p:sp>
        <p:nvSpPr>
          <p:cNvPr id="5" name="Rectangle 4">
            <a:extLst>
              <a:ext uri="{FF2B5EF4-FFF2-40B4-BE49-F238E27FC236}">
                <a16:creationId xmlns:a16="http://schemas.microsoft.com/office/drawing/2014/main" id="{2FD490DB-42AD-403F-BEBB-786701A199B7}"/>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03046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62E554-91EA-484C-9CFE-7B850CDA295D}"/>
              </a:ext>
            </a:extLst>
          </p:cNvPr>
          <p:cNvSpPr>
            <a:spLocks noGrp="1"/>
          </p:cNvSpPr>
          <p:nvPr>
            <p:ph idx="12"/>
          </p:nvPr>
        </p:nvSpPr>
        <p:spPr>
          <a:xfrm>
            <a:off x="5045413" y="1841294"/>
            <a:ext cx="3263593" cy="4351338"/>
          </a:xfrm>
        </p:spPr>
        <p:txBody>
          <a:bodyPr>
            <a:normAutofit/>
          </a:bodyPr>
          <a:lstStyle/>
          <a:p>
            <a:pPr marL="0" indent="0">
              <a:buNone/>
            </a:pPr>
            <a:r>
              <a:rPr lang="en-GB" sz="1800" b="1" dirty="0">
                <a:latin typeface="Noto Sans" panose="020B0502040504020204" pitchFamily="34" charset="0"/>
                <a:ea typeface="Noto Sans" panose="020B0502040504020204" pitchFamily="34" charset="0"/>
                <a:cs typeface="Noto Sans" panose="020B0502040504020204" pitchFamily="34" charset="0"/>
              </a:rPr>
              <a:t>Sequence of events</a:t>
            </a:r>
          </a:p>
          <a:p>
            <a:r>
              <a:rPr lang="en-GB" sz="1800" dirty="0"/>
              <a:t>This flow chart plots the sequence in which events should occur for maximum impact.</a:t>
            </a:r>
            <a:endParaRPr lang="en-US" sz="1800" dirty="0"/>
          </a:p>
        </p:txBody>
      </p:sp>
      <p:sp>
        <p:nvSpPr>
          <p:cNvPr id="4" name="Title 3">
            <a:extLst>
              <a:ext uri="{FF2B5EF4-FFF2-40B4-BE49-F238E27FC236}">
                <a16:creationId xmlns:a16="http://schemas.microsoft.com/office/drawing/2014/main" id="{D758CB91-1863-1043-B9D8-444F803C4C54}"/>
              </a:ext>
            </a:extLst>
          </p:cNvPr>
          <p:cNvSpPr>
            <a:spLocks noGrp="1"/>
          </p:cNvSpPr>
          <p:nvPr>
            <p:ph type="title"/>
          </p:nvPr>
        </p:nvSpPr>
        <p:spPr/>
        <p:txBody>
          <a:bodyPr/>
          <a:lstStyle/>
          <a:p>
            <a:r>
              <a:rPr lang="en-US" dirty="0"/>
              <a:t>Designing a Marketing Communications Plan</a:t>
            </a:r>
          </a:p>
        </p:txBody>
      </p:sp>
      <p:pic>
        <p:nvPicPr>
          <p:cNvPr id="8" name="Picture Placeholder 7">
            <a:extLst>
              <a:ext uri="{FF2B5EF4-FFF2-40B4-BE49-F238E27FC236}">
                <a16:creationId xmlns:a16="http://schemas.microsoft.com/office/drawing/2014/main" id="{8E259F79-0061-0F4B-BDDF-A0D89209B07A}"/>
              </a:ext>
            </a:extLst>
          </p:cNvPr>
          <p:cNvPicPr>
            <a:picLocks noGrp="1" noChangeAspect="1"/>
          </p:cNvPicPr>
          <p:nvPr>
            <p:ph type="pic" sz="quarter" idx="13"/>
          </p:nvPr>
        </p:nvPicPr>
        <p:blipFill>
          <a:blip r:embed="rId2"/>
          <a:stretch>
            <a:fillRect/>
          </a:stretch>
        </p:blipFill>
        <p:spPr>
          <a:xfrm>
            <a:off x="1140721" y="1836632"/>
            <a:ext cx="3838786" cy="4356000"/>
          </a:xfrm>
          <a:prstGeom prst="rect">
            <a:avLst/>
          </a:prstGeom>
        </p:spPr>
      </p:pic>
      <p:sp>
        <p:nvSpPr>
          <p:cNvPr id="5" name="Rectangle 4">
            <a:extLst>
              <a:ext uri="{FF2B5EF4-FFF2-40B4-BE49-F238E27FC236}">
                <a16:creationId xmlns:a16="http://schemas.microsoft.com/office/drawing/2014/main" id="{E217C4F0-ED8B-4913-8B3B-F9F2321B2B8C}"/>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153574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3">
            <a:extLst>
              <a:ext uri="{FF2B5EF4-FFF2-40B4-BE49-F238E27FC236}">
                <a16:creationId xmlns:a16="http://schemas.microsoft.com/office/drawing/2014/main" id="{2FB10C72-A9E6-474B-8A6D-D34B9804A3F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42497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F59E6-7778-6E45-81CC-A9A7B8EFD5E4}"/>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Once a campaign has been implemented, brands and retailers should consider its effectiveness as a brand message.</a:t>
            </a:r>
          </a:p>
          <a:p>
            <a:pPr marL="342900" indent="-342900">
              <a:buFont typeface="Arial" panose="020B0604020202020204" pitchFamily="34" charset="0"/>
              <a:buChar char="•"/>
            </a:pPr>
            <a:r>
              <a:rPr lang="en-GB" dirty="0"/>
              <a:t>Differences can occur in the consumer’s mind between the brand’s identity and the perceived brand image.</a:t>
            </a:r>
          </a:p>
          <a:p>
            <a:pPr marL="342900" indent="-342900">
              <a:buFont typeface="Arial" panose="020B0604020202020204" pitchFamily="34" charset="0"/>
              <a:buChar char="•"/>
            </a:pPr>
            <a:r>
              <a:rPr lang="en-GB" dirty="0"/>
              <a:t>Tracking and measuring these results help shape future strategies.</a:t>
            </a:r>
          </a:p>
          <a:p>
            <a:endParaRPr lang="en-US" dirty="0"/>
          </a:p>
        </p:txBody>
      </p:sp>
      <p:sp>
        <p:nvSpPr>
          <p:cNvPr id="3" name="Title 2">
            <a:extLst>
              <a:ext uri="{FF2B5EF4-FFF2-40B4-BE49-F238E27FC236}">
                <a16:creationId xmlns:a16="http://schemas.microsoft.com/office/drawing/2014/main" id="{11FE1F59-BCE1-6C44-BEFC-C8ED12042978}"/>
              </a:ext>
            </a:extLst>
          </p:cNvPr>
          <p:cNvSpPr>
            <a:spLocks noGrp="1"/>
          </p:cNvSpPr>
          <p:nvPr>
            <p:ph type="title"/>
          </p:nvPr>
        </p:nvSpPr>
        <p:spPr/>
        <p:txBody>
          <a:bodyPr/>
          <a:lstStyle/>
          <a:p>
            <a:r>
              <a:rPr lang="en-US" dirty="0"/>
              <a:t>Evaluating Marketing Communications</a:t>
            </a:r>
          </a:p>
        </p:txBody>
      </p:sp>
    </p:spTree>
    <p:extLst>
      <p:ext uri="{BB962C8B-B14F-4D97-AF65-F5344CB8AC3E}">
        <p14:creationId xmlns:p14="http://schemas.microsoft.com/office/powerpoint/2010/main" val="639631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F59E6-7778-6E45-81CC-A9A7B8EFD5E4}"/>
              </a:ext>
            </a:extLst>
          </p:cNvPr>
          <p:cNvSpPr>
            <a:spLocks noGrp="1"/>
          </p:cNvSpPr>
          <p:nvPr>
            <p:ph type="subTitle" idx="1"/>
          </p:nvPr>
        </p:nvSpPr>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The role of control</a:t>
            </a:r>
          </a:p>
          <a:p>
            <a:pPr marL="342900" indent="-342900">
              <a:buFont typeface="Arial" panose="020B0604020202020204" pitchFamily="34" charset="0"/>
              <a:buChar char="•"/>
            </a:pPr>
            <a:r>
              <a:rPr lang="en-GB" dirty="0"/>
              <a:t>A system of control (for example a Gantt chart) suggests how objectives will be measured and therefore how they will be evaluated.</a:t>
            </a:r>
          </a:p>
          <a:p>
            <a:pPr marL="342900" indent="-342900">
              <a:buFont typeface="Arial" panose="020B0604020202020204" pitchFamily="34" charset="0"/>
              <a:buChar char="•"/>
            </a:pPr>
            <a:r>
              <a:rPr lang="en-GB" dirty="0"/>
              <a:t>Some tools are easier to track than others; the success of personal selling can be measured against orders gained.</a:t>
            </a:r>
          </a:p>
          <a:p>
            <a:pPr marL="342900" indent="-342900">
              <a:buFont typeface="Arial" panose="020B0604020202020204" pitchFamily="34" charset="0"/>
              <a:buChar char="•"/>
            </a:pPr>
            <a:r>
              <a:rPr lang="en-GB" dirty="0"/>
              <a:t>With digital communications, responses to direct marketing emails, SEO, traffic from affiliates etc. are available as exact numbers.</a:t>
            </a:r>
          </a:p>
          <a:p>
            <a:endParaRPr lang="en-US" dirty="0"/>
          </a:p>
        </p:txBody>
      </p:sp>
      <p:sp>
        <p:nvSpPr>
          <p:cNvPr id="3" name="Title 2">
            <a:extLst>
              <a:ext uri="{FF2B5EF4-FFF2-40B4-BE49-F238E27FC236}">
                <a16:creationId xmlns:a16="http://schemas.microsoft.com/office/drawing/2014/main" id="{11FE1F59-BCE1-6C44-BEFC-C8ED12042978}"/>
              </a:ext>
            </a:extLst>
          </p:cNvPr>
          <p:cNvSpPr>
            <a:spLocks noGrp="1"/>
          </p:cNvSpPr>
          <p:nvPr>
            <p:ph type="title"/>
          </p:nvPr>
        </p:nvSpPr>
        <p:spPr/>
        <p:txBody>
          <a:bodyPr/>
          <a:lstStyle/>
          <a:p>
            <a:r>
              <a:rPr lang="en-US" dirty="0"/>
              <a:t>Evaluating Marketing Communications</a:t>
            </a:r>
          </a:p>
        </p:txBody>
      </p:sp>
    </p:spTree>
    <p:extLst>
      <p:ext uri="{BB962C8B-B14F-4D97-AF65-F5344CB8AC3E}">
        <p14:creationId xmlns:p14="http://schemas.microsoft.com/office/powerpoint/2010/main" val="3402472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1C8DC29-4A4F-1F49-B3BC-77BE8A862DAA}"/>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As advertising remains the most expensive part of a communications plan, advertising managers are keen to quantify its results.</a:t>
            </a:r>
          </a:p>
          <a:p>
            <a:pPr marL="342900" indent="-342900">
              <a:buFont typeface="Arial" panose="020B0604020202020204" pitchFamily="34" charset="0"/>
              <a:buChar char="•"/>
            </a:pPr>
            <a:r>
              <a:rPr lang="en-GB" dirty="0"/>
              <a:t>Traditional advertising such as TV, billboards and print remains the hardest to measure.</a:t>
            </a:r>
          </a:p>
          <a:p>
            <a:pPr marL="342900" indent="-342900">
              <a:buFont typeface="Arial" panose="020B0604020202020204" pitchFamily="34" charset="0"/>
              <a:buChar char="•"/>
            </a:pPr>
            <a:r>
              <a:rPr lang="en-GB" dirty="0"/>
              <a:t>The following breakdown of pre-launch aspects is taken from </a:t>
            </a:r>
            <a:r>
              <a:rPr lang="en-GB" dirty="0" err="1"/>
              <a:t>Dahlén</a:t>
            </a:r>
            <a:r>
              <a:rPr lang="en-GB" dirty="0"/>
              <a:t> et al (2010).</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BBC22DAE-BA94-6D42-A85B-8B1725390EC1}"/>
              </a:ext>
            </a:extLst>
          </p:cNvPr>
          <p:cNvSpPr>
            <a:spLocks noGrp="1"/>
          </p:cNvSpPr>
          <p:nvPr>
            <p:ph type="title"/>
          </p:nvPr>
        </p:nvSpPr>
        <p:spPr/>
        <p:txBody>
          <a:bodyPr/>
          <a:lstStyle/>
          <a:p>
            <a:r>
              <a:rPr lang="en-US" dirty="0"/>
              <a:t>Measuring the Effectiveness of Advertising</a:t>
            </a:r>
          </a:p>
        </p:txBody>
      </p:sp>
    </p:spTree>
    <p:extLst>
      <p:ext uri="{BB962C8B-B14F-4D97-AF65-F5344CB8AC3E}">
        <p14:creationId xmlns:p14="http://schemas.microsoft.com/office/powerpoint/2010/main" val="9384761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1C8DC29-4A4F-1F49-B3BC-77BE8A862DAA}"/>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b="1" dirty="0"/>
              <a:t>Reach</a:t>
            </a:r>
            <a:r>
              <a:rPr lang="en-GB" dirty="0"/>
              <a:t> How many people will view the ad over a period of time. If fashion magazines are read 2.3 times, this gives an idea of the reach of a print campaign.</a:t>
            </a:r>
          </a:p>
          <a:p>
            <a:pPr marL="342900" indent="-342900">
              <a:buFont typeface="Arial" panose="020B0604020202020204" pitchFamily="34" charset="0"/>
              <a:buChar char="•"/>
            </a:pPr>
            <a:r>
              <a:rPr lang="en-GB" b="1" dirty="0"/>
              <a:t>Gross reach </a:t>
            </a:r>
            <a:r>
              <a:rPr lang="en-GB" dirty="0"/>
              <a:t>Calculates each individual view over a period of time, regardless of how many times one person sees the same campaign across all media channels.</a:t>
            </a:r>
          </a:p>
          <a:p>
            <a:pPr marL="342900" indent="-342900">
              <a:buFont typeface="Arial" panose="020B0604020202020204" pitchFamily="34" charset="0"/>
              <a:buChar char="•"/>
            </a:pPr>
            <a:r>
              <a:rPr lang="en-GB" b="1" dirty="0"/>
              <a:t>Opportunity to see</a:t>
            </a:r>
            <a:r>
              <a:rPr lang="en-GB" dirty="0"/>
              <a:t> The probability the a viewer will see the message (gross reach divided by reach).</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BBC22DAE-BA94-6D42-A85B-8B1725390EC1}"/>
              </a:ext>
            </a:extLst>
          </p:cNvPr>
          <p:cNvSpPr>
            <a:spLocks noGrp="1"/>
          </p:cNvSpPr>
          <p:nvPr>
            <p:ph type="title"/>
          </p:nvPr>
        </p:nvSpPr>
        <p:spPr/>
        <p:txBody>
          <a:bodyPr/>
          <a:lstStyle/>
          <a:p>
            <a:r>
              <a:rPr lang="en-US" dirty="0"/>
              <a:t>Measuring the Effectiveness of Advertising</a:t>
            </a:r>
          </a:p>
        </p:txBody>
      </p:sp>
    </p:spTree>
    <p:extLst>
      <p:ext uri="{BB962C8B-B14F-4D97-AF65-F5344CB8AC3E}">
        <p14:creationId xmlns:p14="http://schemas.microsoft.com/office/powerpoint/2010/main" val="7358213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1C8DC29-4A4F-1F49-B3BC-77BE8A862DAA}"/>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b="1" dirty="0"/>
              <a:t>Share of market (SOM)</a:t>
            </a:r>
            <a:r>
              <a:rPr lang="en-GB" dirty="0"/>
              <a:t> The market share a brand holds in a certain category. A brand could for example hold 25% of the men’s tailoring market.</a:t>
            </a:r>
          </a:p>
          <a:p>
            <a:pPr marL="342900" indent="-342900">
              <a:buFont typeface="Arial" panose="020B0604020202020204" pitchFamily="34" charset="0"/>
              <a:buChar char="•"/>
            </a:pPr>
            <a:r>
              <a:rPr lang="en-GB" b="1" dirty="0"/>
              <a:t>Share of voice (SOV)</a:t>
            </a:r>
            <a:r>
              <a:rPr lang="en-GB" dirty="0"/>
              <a:t> The percentage of time a brand is ‘heard’ in the market in relation to its competitors. The figure equates to what is spent on advertising against the total spend on advertising in the category.</a:t>
            </a:r>
          </a:p>
          <a:p>
            <a:pPr marL="342900" indent="-342900">
              <a:buFont typeface="Arial" panose="020B0604020202020204" pitchFamily="34" charset="0"/>
              <a:buChar char="•"/>
            </a:pPr>
            <a:r>
              <a:rPr lang="en-GB" b="1" dirty="0"/>
              <a:t>Equilibrium </a:t>
            </a:r>
            <a:r>
              <a:rPr lang="en-GB" dirty="0"/>
              <a:t>When SOV and SOM are the same.</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BBC22DAE-BA94-6D42-A85B-8B1725390EC1}"/>
              </a:ext>
            </a:extLst>
          </p:cNvPr>
          <p:cNvSpPr>
            <a:spLocks noGrp="1"/>
          </p:cNvSpPr>
          <p:nvPr>
            <p:ph type="title"/>
          </p:nvPr>
        </p:nvSpPr>
        <p:spPr/>
        <p:txBody>
          <a:bodyPr/>
          <a:lstStyle/>
          <a:p>
            <a:r>
              <a:rPr lang="en-US" dirty="0"/>
              <a:t>Measuring the Effectiveness of Advertising</a:t>
            </a:r>
          </a:p>
        </p:txBody>
      </p:sp>
    </p:spTree>
    <p:extLst>
      <p:ext uri="{BB962C8B-B14F-4D97-AF65-F5344CB8AC3E}">
        <p14:creationId xmlns:p14="http://schemas.microsoft.com/office/powerpoint/2010/main" val="4906473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1C8DC29-4A4F-1F49-B3BC-77BE8A862DAA}"/>
              </a:ext>
            </a:extLst>
          </p:cNvPr>
          <p:cNvSpPr>
            <a:spLocks noGrp="1"/>
          </p:cNvSpPr>
          <p:nvPr>
            <p:ph type="subTitle" idx="1"/>
          </p:nvPr>
        </p:nvSpPr>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Market research</a:t>
            </a:r>
          </a:p>
          <a:p>
            <a:pPr marL="342900" indent="-342900">
              <a:buFont typeface="Arial" panose="020B0604020202020204" pitchFamily="34" charset="0"/>
              <a:buChar char="•"/>
            </a:pPr>
            <a:r>
              <a:rPr lang="en-US" dirty="0"/>
              <a:t>Post campaign, brands need to undertake quantitative (thoughts, opinions, feelings) and qualitative (data sets and number counts) market research.</a:t>
            </a:r>
            <a:endParaRPr lang="en-GB" dirty="0"/>
          </a:p>
          <a:p>
            <a:pPr marL="342900" indent="-342900">
              <a:buFont typeface="Arial" panose="020B0604020202020204" pitchFamily="34" charset="0"/>
              <a:buChar char="•"/>
            </a:pPr>
            <a:r>
              <a:rPr lang="en-US" dirty="0"/>
              <a:t>This could be in the form of focus groups, observations, surveys, interviews or on-site field tests.</a:t>
            </a:r>
            <a:endParaRPr lang="en-GB" dirty="0"/>
          </a:p>
          <a:p>
            <a:pPr marL="342900" indent="-342900">
              <a:buFont typeface="Arial" panose="020B0604020202020204" pitchFamily="34" charset="0"/>
              <a:buChar char="•"/>
            </a:pPr>
            <a:r>
              <a:rPr lang="en-US" dirty="0"/>
              <a:t>The aim is to assess recall, recognition, attitude to or processing of the message.</a:t>
            </a:r>
            <a:endParaRPr lang="en-GB" dirty="0"/>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BBC22DAE-BA94-6D42-A85B-8B1725390EC1}"/>
              </a:ext>
            </a:extLst>
          </p:cNvPr>
          <p:cNvSpPr>
            <a:spLocks noGrp="1"/>
          </p:cNvSpPr>
          <p:nvPr>
            <p:ph type="title"/>
          </p:nvPr>
        </p:nvSpPr>
        <p:spPr/>
        <p:txBody>
          <a:bodyPr/>
          <a:lstStyle/>
          <a:p>
            <a:r>
              <a:rPr lang="en-US" dirty="0"/>
              <a:t>Measuring the Effectiveness of Advertising</a:t>
            </a:r>
          </a:p>
        </p:txBody>
      </p:sp>
    </p:spTree>
    <p:extLst>
      <p:ext uri="{BB962C8B-B14F-4D97-AF65-F5344CB8AC3E}">
        <p14:creationId xmlns:p14="http://schemas.microsoft.com/office/powerpoint/2010/main" val="1405483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1C8DC29-4A4F-1F49-B3BC-77BE8A862DAA}"/>
              </a:ext>
            </a:extLst>
          </p:cNvPr>
          <p:cNvSpPr>
            <a:spLocks noGrp="1"/>
          </p:cNvSpPr>
          <p:nvPr>
            <p:ph type="subTitle" idx="1"/>
          </p:nvPr>
        </p:nvSpPr>
        <p:spPr>
          <a:xfrm>
            <a:off x="1143000" y="1881266"/>
            <a:ext cx="6858000" cy="3789960"/>
          </a:xfrm>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Market research</a:t>
            </a:r>
          </a:p>
          <a:p>
            <a:pPr marL="342900" indent="-342900">
              <a:buFont typeface="Arial" panose="020B0604020202020204" pitchFamily="34" charset="0"/>
              <a:buChar char="•"/>
            </a:pPr>
            <a:r>
              <a:rPr lang="en-GB" dirty="0"/>
              <a:t>Dahlen et al. (2010), Fill (2013), Egan (2015) and Lea-Greenwood (2012) discuss available tests including:</a:t>
            </a:r>
          </a:p>
          <a:p>
            <a:pPr marL="342900" indent="-342900">
              <a:buFont typeface="Arial" panose="020B0604020202020204" pitchFamily="34" charset="0"/>
              <a:buChar char="•"/>
            </a:pPr>
            <a:r>
              <a:rPr lang="en-GB" b="1" dirty="0"/>
              <a:t>Advertisement recognition </a:t>
            </a:r>
            <a:r>
              <a:rPr lang="en-GB" dirty="0"/>
              <a:t>Showing the campaign and measuring responses. Logo, packaging, name may be obscured (masked brand recognition).</a:t>
            </a:r>
          </a:p>
          <a:p>
            <a:pPr marL="342900" indent="-342900">
              <a:buFont typeface="Arial" panose="020B0604020202020204" pitchFamily="34" charset="0"/>
              <a:buChar char="•"/>
            </a:pPr>
            <a:r>
              <a:rPr lang="en-GB" b="1" dirty="0"/>
              <a:t>Day-after recall </a:t>
            </a:r>
            <a:r>
              <a:rPr lang="en-GB" dirty="0"/>
              <a:t>Measures the percentage of viewers who recall key elements of the campaign soon after exposure.</a:t>
            </a:r>
          </a:p>
          <a:p>
            <a:pPr marL="342900" indent="-342900">
              <a:buFont typeface="Arial" panose="020B0604020202020204" pitchFamily="34" charset="0"/>
              <a:buChar char="•"/>
            </a:pPr>
            <a:r>
              <a:rPr lang="en-GB" b="1" dirty="0"/>
              <a:t>Brand prompted recall </a:t>
            </a:r>
            <a:r>
              <a:rPr lang="en-GB" dirty="0"/>
              <a:t>This checks if recall of the message matches the brand’s intentions.</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BBC22DAE-BA94-6D42-A85B-8B1725390EC1}"/>
              </a:ext>
            </a:extLst>
          </p:cNvPr>
          <p:cNvSpPr>
            <a:spLocks noGrp="1"/>
          </p:cNvSpPr>
          <p:nvPr>
            <p:ph type="title"/>
          </p:nvPr>
        </p:nvSpPr>
        <p:spPr/>
        <p:txBody>
          <a:bodyPr/>
          <a:lstStyle/>
          <a:p>
            <a:r>
              <a:rPr lang="en-US" dirty="0"/>
              <a:t>Measuring the Effectiveness of Advertising</a:t>
            </a:r>
          </a:p>
        </p:txBody>
      </p:sp>
    </p:spTree>
    <p:extLst>
      <p:ext uri="{BB962C8B-B14F-4D97-AF65-F5344CB8AC3E}">
        <p14:creationId xmlns:p14="http://schemas.microsoft.com/office/powerpoint/2010/main" val="22164081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1C8DC29-4A4F-1F49-B3BC-77BE8A862DAA}"/>
              </a:ext>
            </a:extLst>
          </p:cNvPr>
          <p:cNvSpPr>
            <a:spLocks noGrp="1"/>
          </p:cNvSpPr>
          <p:nvPr>
            <p:ph idx="12"/>
          </p:nvPr>
        </p:nvSpPr>
        <p:spPr>
          <a:xfrm>
            <a:off x="5826869" y="1878773"/>
            <a:ext cx="2665378" cy="4351338"/>
          </a:xfrm>
        </p:spPr>
        <p:txBody>
          <a:bodyPr>
            <a:normAutofit/>
          </a:bodyPr>
          <a:lstStyle/>
          <a:p>
            <a:pPr marL="0" indent="0">
              <a:buNone/>
            </a:pPr>
            <a:r>
              <a:rPr lang="en-GB" sz="1800" b="1" dirty="0">
                <a:latin typeface="Noto Sans" panose="020B0502040504020204" pitchFamily="34" charset="0"/>
                <a:ea typeface="Noto Sans" panose="020B0502040504020204" pitchFamily="34" charset="0"/>
                <a:cs typeface="Noto Sans" panose="020B0502040504020204" pitchFamily="34" charset="0"/>
              </a:rPr>
              <a:t>Market research</a:t>
            </a:r>
          </a:p>
          <a:p>
            <a:pPr marL="342900" indent="-342900"/>
            <a:r>
              <a:rPr lang="en-US" sz="1800" b="1" dirty="0"/>
              <a:t>Attitude scales </a:t>
            </a:r>
            <a:r>
              <a:rPr lang="en-US" sz="1800" dirty="0"/>
              <a:t>Respondents plot attitudes to a brand using a sliding scale of opposing statements.</a:t>
            </a:r>
            <a:endParaRPr lang="en-GB" sz="1800" dirty="0"/>
          </a:p>
          <a:p>
            <a:pPr marL="342900" indent="-342900">
              <a:buFont typeface="Arial" panose="020B0604020202020204" pitchFamily="34" charset="0"/>
              <a:buChar char="•"/>
            </a:pPr>
            <a:endParaRPr lang="en-US" sz="1800" dirty="0"/>
          </a:p>
        </p:txBody>
      </p:sp>
      <p:pic>
        <p:nvPicPr>
          <p:cNvPr id="6" name="Picture Placeholder 5">
            <a:extLst>
              <a:ext uri="{FF2B5EF4-FFF2-40B4-BE49-F238E27FC236}">
                <a16:creationId xmlns:a16="http://schemas.microsoft.com/office/drawing/2014/main" id="{4E43A91B-589D-2F4B-9261-48D981EE4D66}"/>
              </a:ext>
            </a:extLst>
          </p:cNvPr>
          <p:cNvPicPr>
            <a:picLocks noGrp="1" noChangeAspect="1"/>
          </p:cNvPicPr>
          <p:nvPr>
            <p:ph type="pic" sz="quarter" idx="13"/>
          </p:nvPr>
        </p:nvPicPr>
        <p:blipFill>
          <a:blip r:embed="rId2"/>
          <a:stretch>
            <a:fillRect/>
          </a:stretch>
        </p:blipFill>
        <p:spPr>
          <a:xfrm>
            <a:off x="1146279" y="1878773"/>
            <a:ext cx="4525727" cy="3140699"/>
          </a:xfrm>
          <a:prstGeom prst="rect">
            <a:avLst/>
          </a:prstGeom>
        </p:spPr>
      </p:pic>
      <p:sp>
        <p:nvSpPr>
          <p:cNvPr id="3" name="Title 2">
            <a:extLst>
              <a:ext uri="{FF2B5EF4-FFF2-40B4-BE49-F238E27FC236}">
                <a16:creationId xmlns:a16="http://schemas.microsoft.com/office/drawing/2014/main" id="{BBC22DAE-BA94-6D42-A85B-8B1725390EC1}"/>
              </a:ext>
            </a:extLst>
          </p:cNvPr>
          <p:cNvSpPr>
            <a:spLocks noGrp="1"/>
          </p:cNvSpPr>
          <p:nvPr>
            <p:ph type="title"/>
          </p:nvPr>
        </p:nvSpPr>
        <p:spPr/>
        <p:txBody>
          <a:bodyPr/>
          <a:lstStyle/>
          <a:p>
            <a:r>
              <a:rPr lang="en-US" dirty="0"/>
              <a:t>Measuring the Effectiveness of Advertising</a:t>
            </a:r>
          </a:p>
        </p:txBody>
      </p:sp>
      <p:sp>
        <p:nvSpPr>
          <p:cNvPr id="5" name="Rectangle 4">
            <a:extLst>
              <a:ext uri="{FF2B5EF4-FFF2-40B4-BE49-F238E27FC236}">
                <a16:creationId xmlns:a16="http://schemas.microsoft.com/office/drawing/2014/main" id="{A47BA3D0-951E-485D-879A-99A9A7963464}"/>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6828304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D160FEE-E3DB-494E-8F50-CF9793CC3070}"/>
              </a:ext>
            </a:extLst>
          </p:cNvPr>
          <p:cNvSpPr>
            <a:spLocks noGrp="1"/>
          </p:cNvSpPr>
          <p:nvPr>
            <p:ph type="title"/>
          </p:nvPr>
        </p:nvSpPr>
        <p:spPr/>
        <p:txBody>
          <a:bodyPr/>
          <a:lstStyle/>
          <a:p>
            <a:r>
              <a:rPr lang="en-US" dirty="0"/>
              <a:t>Measuring the Effectiveness of Advertising</a:t>
            </a:r>
          </a:p>
        </p:txBody>
      </p:sp>
      <p:sp>
        <p:nvSpPr>
          <p:cNvPr id="6" name="Text Placeholder 5">
            <a:extLst>
              <a:ext uri="{FF2B5EF4-FFF2-40B4-BE49-F238E27FC236}">
                <a16:creationId xmlns:a16="http://schemas.microsoft.com/office/drawing/2014/main" id="{2557F10F-8675-444E-9EBF-217EDE6506BA}"/>
              </a:ext>
            </a:extLst>
          </p:cNvPr>
          <p:cNvSpPr>
            <a:spLocks noGrp="1"/>
          </p:cNvSpPr>
          <p:nvPr>
            <p:ph type="body" idx="1"/>
          </p:nvPr>
        </p:nvSpPr>
        <p:spPr>
          <a:xfrm>
            <a:off x="1161738" y="1857377"/>
            <a:ext cx="3272803" cy="448078"/>
          </a:xfrm>
        </p:spPr>
        <p:txBody>
          <a:bodyPr/>
          <a:lstStyle/>
          <a:p>
            <a:r>
              <a:rPr lang="en-GB" dirty="0">
                <a:latin typeface="Noto Sans" panose="020B0502040504020204" pitchFamily="34" charset="0"/>
                <a:ea typeface="Noto Sans" panose="020B0502040504020204" pitchFamily="34" charset="0"/>
                <a:cs typeface="Noto Sans" panose="020B0502040504020204" pitchFamily="34" charset="0"/>
              </a:rPr>
              <a:t>Eye-tracking studies</a:t>
            </a:r>
          </a:p>
        </p:txBody>
      </p:sp>
      <p:pic>
        <p:nvPicPr>
          <p:cNvPr id="11" name="Content Placeholder 10">
            <a:extLst>
              <a:ext uri="{FF2B5EF4-FFF2-40B4-BE49-F238E27FC236}">
                <a16:creationId xmlns:a16="http://schemas.microsoft.com/office/drawing/2014/main" id="{0D248D4B-3FB7-4B43-A8D6-EB913B7CC4CF}"/>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1300162" y="2654739"/>
            <a:ext cx="3271838" cy="1978870"/>
          </a:xfrm>
        </p:spPr>
      </p:pic>
      <p:sp>
        <p:nvSpPr>
          <p:cNvPr id="9" name="Content Placeholder 8">
            <a:extLst>
              <a:ext uri="{FF2B5EF4-FFF2-40B4-BE49-F238E27FC236}">
                <a16:creationId xmlns:a16="http://schemas.microsoft.com/office/drawing/2014/main" id="{6AEB706A-DE83-594F-9257-49872274AF61}"/>
              </a:ext>
            </a:extLst>
          </p:cNvPr>
          <p:cNvSpPr>
            <a:spLocks noGrp="1"/>
          </p:cNvSpPr>
          <p:nvPr>
            <p:ph sz="quarter" idx="4"/>
          </p:nvPr>
        </p:nvSpPr>
        <p:spPr>
          <a:xfrm>
            <a:off x="4709459" y="1935805"/>
            <a:ext cx="3287794" cy="4253858"/>
          </a:xfrm>
        </p:spPr>
        <p:txBody>
          <a:bodyPr>
            <a:noAutofit/>
          </a:bodyPr>
          <a:lstStyle/>
          <a:p>
            <a:pPr marL="342900" indent="-342900"/>
            <a:r>
              <a:rPr lang="en-GB" sz="1800" dirty="0"/>
              <a:t>Eye-tracking technology monitors the eye’s movement.</a:t>
            </a:r>
          </a:p>
          <a:p>
            <a:pPr marL="342900" indent="-342900"/>
            <a:r>
              <a:rPr lang="en-GB" sz="1800" dirty="0"/>
              <a:t>This measures engagement levels with a TV programme, billboard, magazine or in-store shelf.</a:t>
            </a:r>
          </a:p>
          <a:p>
            <a:pPr marL="342900" indent="-342900"/>
            <a:r>
              <a:rPr lang="en-GB" sz="1800" dirty="0"/>
              <a:t>Practitioners believe that it is a measure of what viewers actually saw, rather than what they thought they saw.</a:t>
            </a:r>
          </a:p>
          <a:p>
            <a:endParaRPr lang="en-US" sz="1800" dirty="0"/>
          </a:p>
        </p:txBody>
      </p:sp>
      <p:sp>
        <p:nvSpPr>
          <p:cNvPr id="7" name="Rectangle 6">
            <a:extLst>
              <a:ext uri="{FF2B5EF4-FFF2-40B4-BE49-F238E27FC236}">
                <a16:creationId xmlns:a16="http://schemas.microsoft.com/office/drawing/2014/main" id="{E23B59A8-3D12-48E8-BD98-5C7BAA52B52F}"/>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9537964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46B3257-7A47-5F4D-950B-DDA62EF73220}"/>
              </a:ext>
            </a:extLst>
          </p:cNvPr>
          <p:cNvSpPr>
            <a:spLocks noGrp="1"/>
          </p:cNvSpPr>
          <p:nvPr>
            <p:ph type="subTitle" idx="1"/>
          </p:nvPr>
        </p:nvSpPr>
        <p:spPr/>
        <p:txBody>
          <a:bodyPr>
            <a:normAutofit/>
          </a:bodyPr>
          <a:lstStyle/>
          <a:p>
            <a:r>
              <a:rPr lang="en-GB" b="1" dirty="0">
                <a:latin typeface="Noto Sans" panose="020B0502040504020204" pitchFamily="34" charset="0"/>
                <a:ea typeface="Noto Sans" panose="020B0502040504020204" pitchFamily="34" charset="0"/>
                <a:cs typeface="Noto Sans" panose="020B0502040504020204" pitchFamily="34" charset="0"/>
              </a:rPr>
              <a:t>Other tests</a:t>
            </a:r>
          </a:p>
          <a:p>
            <a:pPr marL="342900" indent="-342900">
              <a:buFont typeface="Arial" panose="020B0604020202020204" pitchFamily="34" charset="0"/>
              <a:buChar char="•"/>
            </a:pPr>
            <a:r>
              <a:rPr lang="en-GB" dirty="0"/>
              <a:t>The cost of these tests is falling, allowing neuromarketing companies to add scientific data to traditional methods.</a:t>
            </a:r>
          </a:p>
          <a:p>
            <a:pPr marL="342900" indent="-342900">
              <a:buFont typeface="Arial" panose="020B0604020202020204" pitchFamily="34" charset="0"/>
              <a:buChar char="•"/>
            </a:pPr>
            <a:r>
              <a:rPr lang="en-GB" b="1" dirty="0"/>
              <a:t>Electroencephalographs</a:t>
            </a:r>
            <a:r>
              <a:rPr lang="en-GB" dirty="0"/>
              <a:t> (EEG) Monitor electrical activity in the brain and measure the actual attention given to messages.</a:t>
            </a:r>
          </a:p>
          <a:p>
            <a:pPr marL="342900" indent="-342900">
              <a:buFont typeface="Arial" panose="020B0604020202020204" pitchFamily="34" charset="0"/>
              <a:buChar char="•"/>
            </a:pPr>
            <a:r>
              <a:rPr lang="en-GB" b="1" dirty="0"/>
              <a:t>Galvanic skin response </a:t>
            </a:r>
            <a:r>
              <a:rPr lang="en-GB" dirty="0"/>
              <a:t>(GSR) Measures the amount of electricity conducted by the skin via sweat, indicating the strength of arousal.</a:t>
            </a:r>
          </a:p>
          <a:p>
            <a:endParaRPr lang="en-US" dirty="0"/>
          </a:p>
        </p:txBody>
      </p:sp>
      <p:sp>
        <p:nvSpPr>
          <p:cNvPr id="3" name="Title 2">
            <a:extLst>
              <a:ext uri="{FF2B5EF4-FFF2-40B4-BE49-F238E27FC236}">
                <a16:creationId xmlns:a16="http://schemas.microsoft.com/office/drawing/2014/main" id="{FECFB7AB-803B-3A46-A08C-358E29C72E6D}"/>
              </a:ext>
            </a:extLst>
          </p:cNvPr>
          <p:cNvSpPr>
            <a:spLocks noGrp="1"/>
          </p:cNvSpPr>
          <p:nvPr>
            <p:ph type="title"/>
          </p:nvPr>
        </p:nvSpPr>
        <p:spPr/>
        <p:txBody>
          <a:bodyPr/>
          <a:lstStyle/>
          <a:p>
            <a:r>
              <a:rPr lang="en-US" dirty="0"/>
              <a:t>Measuring the Effectiveness of Advertising</a:t>
            </a:r>
          </a:p>
        </p:txBody>
      </p:sp>
    </p:spTree>
    <p:extLst>
      <p:ext uri="{BB962C8B-B14F-4D97-AF65-F5344CB8AC3E}">
        <p14:creationId xmlns:p14="http://schemas.microsoft.com/office/powerpoint/2010/main" val="3767064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276CAE-D4B2-4267-BE42-B36C955F6DBC}"/>
              </a:ext>
            </a:extLst>
          </p:cNvPr>
          <p:cNvSpPr/>
          <p:nvPr/>
        </p:nvSpPr>
        <p:spPr>
          <a:xfrm>
            <a:off x="1325937" y="1882687"/>
            <a:ext cx="6450817" cy="2169825"/>
          </a:xfrm>
          <a:prstGeom prst="rect">
            <a:avLst/>
          </a:prstGeom>
        </p:spPr>
        <p:txBody>
          <a:bodyPr wrap="square">
            <a:spAutoFit/>
          </a:bodyPr>
          <a:lstStyle/>
          <a:p>
            <a:pPr>
              <a:spcAft>
                <a:spcPts val="1800"/>
              </a:spcAft>
            </a:pPr>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Promoting Fashion / </a:t>
            </a:r>
            <a:r>
              <a:rPr lang="en-GB" sz="16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Barbara Graham, </a:t>
            </a:r>
            <a:r>
              <a:rPr lang="en-GB" sz="1600" b="0" i="0" u="none" kern="1200" baseline="0" dirty="0" err="1">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Caline</a:t>
            </a:r>
            <a:r>
              <a:rPr lang="en-GB" sz="16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 </a:t>
            </a:r>
            <a:r>
              <a:rPr lang="en-GB" sz="1600" b="0" i="0" u="none" kern="1200" baseline="0" dirty="0" err="1">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Anouti</a:t>
            </a:r>
            <a:endParaRPr lang="en-GB" sz="1600" b="0" i="0" u="sng"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endParaRPr>
          </a:p>
          <a:p>
            <a:r>
              <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rPr>
              <a:t>Chapter 12</a:t>
            </a:r>
          </a:p>
          <a:p>
            <a:endParaRPr lang="en-GB" sz="2400" b="1" i="0" u="none" kern="1200" baseline="0" dirty="0">
              <a:solidFill>
                <a:schemeClr val="bg1"/>
              </a:solidFill>
              <a:effectLst/>
              <a:latin typeface="Noto Sans Bold" panose="020B0502040504020204" pitchFamily="34" charset="0"/>
              <a:ea typeface="Noto Sans Bold" panose="020B0502040504020204" pitchFamily="34" charset="0"/>
              <a:cs typeface="Noto Sans Bold" panose="020B0502040504020204" pitchFamily="34" charset="0"/>
            </a:endParaRPr>
          </a:p>
          <a:p>
            <a:r>
              <a:rPr lang="en-GB" sz="2400" b="0" i="0" u="none" kern="1200" baseline="0" dirty="0">
                <a:solidFill>
                  <a:schemeClr val="bg1"/>
                </a:solidFill>
                <a:effectLst/>
                <a:latin typeface="Noto Serif Regular" panose="02020600060500020200" pitchFamily="18" charset="0"/>
                <a:ea typeface="Noto Serif Regular" panose="02020600060500020200" pitchFamily="18" charset="0"/>
                <a:cs typeface="Noto Serif Regular" panose="02020600060500020200" pitchFamily="18" charset="0"/>
              </a:rPr>
              <a:t>Planning, Costing and Measuring Effectiveness</a:t>
            </a:r>
          </a:p>
        </p:txBody>
      </p:sp>
      <p:cxnSp>
        <p:nvCxnSpPr>
          <p:cNvPr id="3" name="Straight Connector 2">
            <a:extLst>
              <a:ext uri="{FF2B5EF4-FFF2-40B4-BE49-F238E27FC236}">
                <a16:creationId xmlns:a16="http://schemas.microsoft.com/office/drawing/2014/main" id="{97320C56-B9C8-4B40-A187-753D3C78A9FA}"/>
              </a:ext>
            </a:extLst>
          </p:cNvPr>
          <p:cNvCxnSpPr>
            <a:cxnSpLocks/>
          </p:cNvCxnSpPr>
          <p:nvPr/>
        </p:nvCxnSpPr>
        <p:spPr>
          <a:xfrm>
            <a:off x="1378131" y="2399606"/>
            <a:ext cx="6398623" cy="0"/>
          </a:xfrm>
          <a:prstGeom prst="line">
            <a:avLst/>
          </a:prstGeom>
          <a:ln w="2540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04693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46B3257-7A47-5F4D-950B-DDA62EF73220}"/>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PR companies or in-house operations collect press cuttings as evidence of successful PR.</a:t>
            </a:r>
          </a:p>
          <a:p>
            <a:pPr marL="342900" indent="-342900">
              <a:buFont typeface="Arial" panose="020B0604020202020204" pitchFamily="34" charset="0"/>
              <a:buChar char="•"/>
            </a:pPr>
            <a:r>
              <a:rPr lang="en-GB" dirty="0"/>
              <a:t>The value of such text and image coverage can be equated by the AVE or advertising value equivalent.</a:t>
            </a:r>
          </a:p>
          <a:p>
            <a:pPr marL="342900" indent="-342900">
              <a:buFont typeface="Arial" panose="020B0604020202020204" pitchFamily="34" charset="0"/>
              <a:buChar char="•"/>
            </a:pPr>
            <a:r>
              <a:rPr lang="en-GB" dirty="0"/>
              <a:t>Celebrity gifting and endorsement are extremely effective at converting coverage to ROI – stockists will ask to see such coverage.</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FECFB7AB-803B-3A46-A08C-358E29C72E6D}"/>
              </a:ext>
            </a:extLst>
          </p:cNvPr>
          <p:cNvSpPr>
            <a:spLocks noGrp="1"/>
          </p:cNvSpPr>
          <p:nvPr>
            <p:ph type="title"/>
          </p:nvPr>
        </p:nvSpPr>
        <p:spPr/>
        <p:txBody>
          <a:bodyPr/>
          <a:lstStyle/>
          <a:p>
            <a:r>
              <a:rPr lang="en-US" dirty="0"/>
              <a:t>Measuring the Effectiveness of PR</a:t>
            </a:r>
          </a:p>
        </p:txBody>
      </p:sp>
      <p:sp>
        <p:nvSpPr>
          <p:cNvPr id="4" name="Rectangle 3">
            <a:extLst>
              <a:ext uri="{FF2B5EF4-FFF2-40B4-BE49-F238E27FC236}">
                <a16:creationId xmlns:a16="http://schemas.microsoft.com/office/drawing/2014/main" id="{3531D6BA-8E43-4418-B38A-B5E2D23E1CE2}"/>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033057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46B3257-7A47-5F4D-950B-DDA62EF73220}"/>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Objectives are especially important here. Brands may choose to measure the number of followers, likes or shares or the positive and negatives of comments.</a:t>
            </a:r>
          </a:p>
          <a:p>
            <a:pPr marL="342900" indent="-342900">
              <a:buFont typeface="Arial" panose="020B0604020202020204" pitchFamily="34" charset="0"/>
              <a:buChar char="•"/>
            </a:pPr>
            <a:r>
              <a:rPr lang="en-GB" dirty="0"/>
              <a:t>Tools such as Hootsuite can both suggest content, and track and measure activity.</a:t>
            </a:r>
          </a:p>
          <a:p>
            <a:pPr marL="342900" indent="-342900">
              <a:buFont typeface="Arial" panose="020B0604020202020204" pitchFamily="34" charset="0"/>
              <a:buChar char="•"/>
            </a:pPr>
            <a:r>
              <a:rPr lang="en-GB" dirty="0"/>
              <a:t>New and established brands should check that the brand identity matches that in followers’ minds.</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FECFB7AB-803B-3A46-A08C-358E29C72E6D}"/>
              </a:ext>
            </a:extLst>
          </p:cNvPr>
          <p:cNvSpPr>
            <a:spLocks noGrp="1"/>
          </p:cNvSpPr>
          <p:nvPr>
            <p:ph type="title"/>
          </p:nvPr>
        </p:nvSpPr>
        <p:spPr/>
        <p:txBody>
          <a:bodyPr/>
          <a:lstStyle/>
          <a:p>
            <a:r>
              <a:rPr lang="en-US" dirty="0"/>
              <a:t>Measuring the Effectiveness of Social Media</a:t>
            </a:r>
          </a:p>
        </p:txBody>
      </p:sp>
    </p:spTree>
    <p:extLst>
      <p:ext uri="{BB962C8B-B14F-4D97-AF65-F5344CB8AC3E}">
        <p14:creationId xmlns:p14="http://schemas.microsoft.com/office/powerpoint/2010/main" val="1131815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46B3257-7A47-5F4D-950B-DDA62EF73220}"/>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Sales promotions are by nature delivered over a short period of time to entice the receiver to act.</a:t>
            </a:r>
          </a:p>
          <a:p>
            <a:pPr marL="342900" indent="-342900">
              <a:buFont typeface="Arial" panose="020B0604020202020204" pitchFamily="34" charset="0"/>
              <a:buChar char="•"/>
            </a:pPr>
            <a:r>
              <a:rPr lang="en-GB" dirty="0"/>
              <a:t>They provide a flow of responses via coupons, registrations of interest, attendance at events, visits to a webpage or entries to competitions.</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FECFB7AB-803B-3A46-A08C-358E29C72E6D}"/>
              </a:ext>
            </a:extLst>
          </p:cNvPr>
          <p:cNvSpPr>
            <a:spLocks noGrp="1"/>
          </p:cNvSpPr>
          <p:nvPr>
            <p:ph type="title"/>
          </p:nvPr>
        </p:nvSpPr>
        <p:spPr/>
        <p:txBody>
          <a:bodyPr/>
          <a:lstStyle/>
          <a:p>
            <a:r>
              <a:rPr lang="en-US" dirty="0"/>
              <a:t>Measuring the Effectiveness of Sales Promotions</a:t>
            </a:r>
          </a:p>
        </p:txBody>
      </p:sp>
    </p:spTree>
    <p:extLst>
      <p:ext uri="{BB962C8B-B14F-4D97-AF65-F5344CB8AC3E}">
        <p14:creationId xmlns:p14="http://schemas.microsoft.com/office/powerpoint/2010/main" val="33848156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5FEB004-FFAB-EB45-8857-66AD3787E6B2}"/>
              </a:ext>
            </a:extLst>
          </p:cNvPr>
          <p:cNvSpPr>
            <a:spLocks noGrp="1"/>
          </p:cNvSpPr>
          <p:nvPr>
            <p:ph type="subTitle" idx="1"/>
          </p:nvPr>
        </p:nvSpPr>
        <p:spPr>
          <a:xfrm>
            <a:off x="1143000" y="1881266"/>
            <a:ext cx="6858000" cy="4072062"/>
          </a:xfrm>
        </p:spPr>
        <p:txBody>
          <a:bodyPr>
            <a:noAutofit/>
          </a:bodyPr>
          <a:lstStyle/>
          <a:p>
            <a:pPr marL="342900" indent="-342900">
              <a:buFont typeface="Arial" panose="020B0604020202020204" pitchFamily="34" charset="0"/>
              <a:buChar char="•"/>
            </a:pPr>
            <a:r>
              <a:rPr lang="en-GB" dirty="0"/>
              <a:t>Strong brand identity informs all communications, especially tone of voice across digital channels.</a:t>
            </a:r>
          </a:p>
          <a:p>
            <a:pPr marL="342900" indent="-342900">
              <a:buFont typeface="Arial" panose="020B0604020202020204" pitchFamily="34" charset="0"/>
              <a:buChar char="•"/>
            </a:pPr>
            <a:r>
              <a:rPr lang="en-GB" dirty="0"/>
              <a:t>The term celebrity now includes influencers who have a valued, direct path to their audiences.</a:t>
            </a:r>
          </a:p>
          <a:p>
            <a:pPr marL="342900" indent="-342900">
              <a:buFont typeface="Arial" panose="020B0604020202020204" pitchFamily="34" charset="0"/>
              <a:buChar char="•"/>
            </a:pPr>
            <a:r>
              <a:rPr lang="en-GB" dirty="0"/>
              <a:t>Consider where consumers are located when they receive messages.</a:t>
            </a:r>
          </a:p>
          <a:p>
            <a:pPr marL="342900" indent="-342900">
              <a:buFont typeface="Arial" panose="020B0604020202020204" pitchFamily="34" charset="0"/>
              <a:buChar char="•"/>
            </a:pPr>
            <a:r>
              <a:rPr lang="en-GB" dirty="0"/>
              <a:t>E-commerce tools can create a seamless experience with bricks-and-mortar retail.</a:t>
            </a:r>
          </a:p>
          <a:p>
            <a:pPr marL="342900" indent="-342900">
              <a:buFont typeface="Arial" panose="020B0604020202020204" pitchFamily="34" charset="0"/>
              <a:buChar char="•"/>
            </a:pPr>
            <a:r>
              <a:rPr lang="en-GB" dirty="0"/>
              <a:t>Brands and retailers are democratizing previously exclusive information.</a:t>
            </a:r>
          </a:p>
          <a:p>
            <a:pPr marL="342900" indent="-342900">
              <a:buFont typeface="Arial" panose="020B0604020202020204" pitchFamily="34" charset="0"/>
              <a:buChar char="•"/>
            </a:pPr>
            <a:r>
              <a:rPr lang="en-GB" dirty="0"/>
              <a:t>Provide genuine content with which to boost followers’ own profiles.</a:t>
            </a:r>
          </a:p>
          <a:p>
            <a:pPr marL="342900" indent="-342900">
              <a:buFont typeface="Arial" panose="020B0604020202020204" pitchFamily="34" charset="0"/>
              <a:buChar char="•"/>
            </a:pPr>
            <a:endParaRPr lang="en-US" dirty="0"/>
          </a:p>
        </p:txBody>
      </p:sp>
      <p:sp>
        <p:nvSpPr>
          <p:cNvPr id="3" name="Title 2">
            <a:extLst>
              <a:ext uri="{FF2B5EF4-FFF2-40B4-BE49-F238E27FC236}">
                <a16:creationId xmlns:a16="http://schemas.microsoft.com/office/drawing/2014/main" id="{1776D1C7-6E77-DD47-8308-508B32E34166}"/>
              </a:ext>
            </a:extLst>
          </p:cNvPr>
          <p:cNvSpPr>
            <a:spLocks noGrp="1"/>
          </p:cNvSpPr>
          <p:nvPr>
            <p:ph type="title"/>
          </p:nvPr>
        </p:nvSpPr>
        <p:spPr/>
        <p:txBody>
          <a:bodyPr/>
          <a:lstStyle/>
          <a:p>
            <a:r>
              <a:rPr lang="en-US"/>
              <a:t>Conclusions</a:t>
            </a:r>
            <a:endParaRPr lang="en-US" dirty="0"/>
          </a:p>
        </p:txBody>
      </p:sp>
    </p:spTree>
    <p:extLst>
      <p:ext uri="{BB962C8B-B14F-4D97-AF65-F5344CB8AC3E}">
        <p14:creationId xmlns:p14="http://schemas.microsoft.com/office/powerpoint/2010/main" val="481033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3790CE9-89F2-0B46-8402-FDD02A804F29}"/>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Assess which integrated communications tools will be the most effective.</a:t>
            </a:r>
          </a:p>
          <a:p>
            <a:pPr marL="342900" indent="-342900">
              <a:buFont typeface="Arial" panose="020B0604020202020204" pitchFamily="34" charset="0"/>
              <a:buChar char="•"/>
            </a:pPr>
            <a:r>
              <a:rPr lang="en-GB" dirty="0"/>
              <a:t>Work out a budget and gauge affordability.</a:t>
            </a:r>
          </a:p>
          <a:p>
            <a:pPr marL="342900" indent="-342900">
              <a:buFont typeface="Arial" panose="020B0604020202020204" pitchFamily="34" charset="0"/>
              <a:buChar char="•"/>
            </a:pPr>
            <a:r>
              <a:rPr lang="en-GB" dirty="0"/>
              <a:t>Make a marketing communications plan, both for a new campaign and also as an analytical tool.</a:t>
            </a:r>
          </a:p>
          <a:p>
            <a:pPr marL="342900" indent="-342900">
              <a:buFont typeface="Arial" panose="020B0604020202020204" pitchFamily="34" charset="0"/>
              <a:buChar char="•"/>
            </a:pPr>
            <a:r>
              <a:rPr lang="en-GB" dirty="0"/>
              <a:t>Analyse the effectiveness of a campaign and assess the impact on a brand.</a:t>
            </a:r>
          </a:p>
          <a:p>
            <a:endParaRPr lang="en-US" dirty="0"/>
          </a:p>
        </p:txBody>
      </p:sp>
      <p:sp>
        <p:nvSpPr>
          <p:cNvPr id="2" name="Title 1">
            <a:extLst>
              <a:ext uri="{FF2B5EF4-FFF2-40B4-BE49-F238E27FC236}">
                <a16:creationId xmlns:a16="http://schemas.microsoft.com/office/drawing/2014/main" id="{8C8ECCDC-8A7A-2246-8D2D-BC560961EA4F}"/>
              </a:ext>
            </a:extLst>
          </p:cNvPr>
          <p:cNvSpPr>
            <a:spLocks noGrp="1"/>
          </p:cNvSpPr>
          <p:nvPr>
            <p:ph type="title"/>
          </p:nvPr>
        </p:nvSpPr>
        <p:spPr/>
        <p:txBody>
          <a:bodyPr/>
          <a:lstStyle/>
          <a:p>
            <a:r>
              <a:rPr lang="en-US" dirty="0"/>
              <a:t>Objectives</a:t>
            </a:r>
          </a:p>
        </p:txBody>
      </p:sp>
    </p:spTree>
    <p:extLst>
      <p:ext uri="{BB962C8B-B14F-4D97-AF65-F5344CB8AC3E}">
        <p14:creationId xmlns:p14="http://schemas.microsoft.com/office/powerpoint/2010/main" val="938327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6381A966-7EA0-9149-B855-D89AC046764C}"/>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Objective and task costing (various sources).</a:t>
            </a:r>
          </a:p>
          <a:p>
            <a:pPr marL="342900" indent="-342900">
              <a:buFont typeface="Arial" panose="020B0604020202020204" pitchFamily="34" charset="0"/>
              <a:buChar char="•"/>
            </a:pPr>
            <a:r>
              <a:rPr lang="en-GB" dirty="0"/>
              <a:t>Percentage of revenue costing (various sources).</a:t>
            </a:r>
          </a:p>
          <a:p>
            <a:pPr marL="342900" indent="-342900">
              <a:buFont typeface="Arial" panose="020B0604020202020204" pitchFamily="34" charset="0"/>
              <a:buChar char="•"/>
            </a:pPr>
            <a:r>
              <a:rPr lang="en-GB" dirty="0"/>
              <a:t>Affordability costing (various sources).</a:t>
            </a:r>
          </a:p>
          <a:p>
            <a:pPr marL="342900" indent="-342900">
              <a:buFont typeface="Arial" panose="020B0604020202020204" pitchFamily="34" charset="0"/>
              <a:buChar char="•"/>
            </a:pPr>
            <a:r>
              <a:rPr lang="en-GB" dirty="0"/>
              <a:t>Measuring the effectiveness of advertising (</a:t>
            </a:r>
            <a:r>
              <a:rPr lang="en-GB" dirty="0" err="1"/>
              <a:t>Dahlén</a:t>
            </a:r>
            <a:r>
              <a:rPr lang="en-GB" dirty="0"/>
              <a:t> et al, 2010).</a:t>
            </a:r>
          </a:p>
          <a:p>
            <a:endParaRPr lang="en-US" dirty="0"/>
          </a:p>
        </p:txBody>
      </p:sp>
      <p:sp>
        <p:nvSpPr>
          <p:cNvPr id="5" name="Title 4">
            <a:extLst>
              <a:ext uri="{FF2B5EF4-FFF2-40B4-BE49-F238E27FC236}">
                <a16:creationId xmlns:a16="http://schemas.microsoft.com/office/drawing/2014/main" id="{ABE79671-F736-E340-A396-ED126A903286}"/>
              </a:ext>
            </a:extLst>
          </p:cNvPr>
          <p:cNvSpPr>
            <a:spLocks noGrp="1"/>
          </p:cNvSpPr>
          <p:nvPr>
            <p:ph type="title"/>
          </p:nvPr>
        </p:nvSpPr>
        <p:spPr/>
        <p:txBody>
          <a:bodyPr/>
          <a:lstStyle/>
          <a:p>
            <a:r>
              <a:rPr lang="en-US" dirty="0"/>
              <a:t>Key Theories</a:t>
            </a:r>
          </a:p>
        </p:txBody>
      </p:sp>
    </p:spTree>
    <p:extLst>
      <p:ext uri="{BB962C8B-B14F-4D97-AF65-F5344CB8AC3E}">
        <p14:creationId xmlns:p14="http://schemas.microsoft.com/office/powerpoint/2010/main" val="2075988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B50C717A-9721-9D46-A1F7-ACF20BCF7566}"/>
              </a:ext>
            </a:extLst>
          </p:cNvPr>
          <p:cNvSpPr>
            <a:spLocks noGrp="1"/>
          </p:cNvSpPr>
          <p:nvPr>
            <p:ph type="subTitle" idx="1"/>
          </p:nvPr>
        </p:nvSpPr>
        <p:spPr>
          <a:xfrm>
            <a:off x="1143000" y="1881265"/>
            <a:ext cx="6858000" cy="3809415"/>
          </a:xfrm>
        </p:spPr>
        <p:txBody>
          <a:bodyPr>
            <a:normAutofit/>
          </a:bodyPr>
          <a:lstStyle/>
          <a:p>
            <a:pPr marL="342900" indent="-342900">
              <a:buFont typeface="Arial" panose="020B0604020202020204" pitchFamily="34" charset="0"/>
              <a:buChar char="•"/>
            </a:pPr>
            <a:r>
              <a:rPr lang="en-GB" dirty="0"/>
              <a:t>Before finalizing a campaign, brands will review the following:</a:t>
            </a:r>
          </a:p>
          <a:p>
            <a:pPr marL="342900" indent="-342900">
              <a:buFont typeface="Arial" panose="020B0604020202020204" pitchFamily="34" charset="0"/>
              <a:buChar char="•"/>
            </a:pPr>
            <a:r>
              <a:rPr lang="en-GB" b="1" dirty="0"/>
              <a:t>The customer </a:t>
            </a:r>
            <a:r>
              <a:rPr lang="en-GB" dirty="0"/>
              <a:t>Maintain awareness of the end consumer.</a:t>
            </a:r>
          </a:p>
          <a:p>
            <a:pPr marL="342900" indent="-342900">
              <a:buFont typeface="Arial" panose="020B0604020202020204" pitchFamily="34" charset="0"/>
              <a:buChar char="•"/>
            </a:pPr>
            <a:r>
              <a:rPr lang="en-GB" b="1" dirty="0"/>
              <a:t>The brand identity </a:t>
            </a:r>
            <a:r>
              <a:rPr lang="en-GB" dirty="0"/>
              <a:t>At the core of all the brand’s communications.</a:t>
            </a:r>
          </a:p>
          <a:p>
            <a:pPr marL="342900" indent="-342900">
              <a:buFont typeface="Arial" panose="020B0604020202020204" pitchFamily="34" charset="0"/>
              <a:buChar char="•"/>
            </a:pPr>
            <a:r>
              <a:rPr lang="en-GB" b="1" dirty="0"/>
              <a:t>Brand positioning </a:t>
            </a:r>
            <a:r>
              <a:rPr lang="en-GB" dirty="0"/>
              <a:t>A detailed knowledge of other brands the consumer may have opinions about.</a:t>
            </a:r>
          </a:p>
          <a:p>
            <a:pPr marL="342900" indent="-342900">
              <a:buFont typeface="Arial" panose="020B0604020202020204" pitchFamily="34" charset="0"/>
              <a:buChar char="•"/>
            </a:pPr>
            <a:r>
              <a:rPr lang="en-GB" b="1" dirty="0"/>
              <a:t>The objectives </a:t>
            </a:r>
            <a:r>
              <a:rPr lang="en-GB" dirty="0"/>
              <a:t>The areas in which the brand is hoping to attract attention, build interest, provoke desire or build sales.</a:t>
            </a:r>
          </a:p>
          <a:p>
            <a:endParaRPr lang="en-US" dirty="0"/>
          </a:p>
        </p:txBody>
      </p:sp>
      <p:sp>
        <p:nvSpPr>
          <p:cNvPr id="3" name="Title 2">
            <a:extLst>
              <a:ext uri="{FF2B5EF4-FFF2-40B4-BE49-F238E27FC236}">
                <a16:creationId xmlns:a16="http://schemas.microsoft.com/office/drawing/2014/main" id="{5876F09C-E5D5-8848-A273-73C1600A052C}"/>
              </a:ext>
            </a:extLst>
          </p:cNvPr>
          <p:cNvSpPr>
            <a:spLocks noGrp="1"/>
          </p:cNvSpPr>
          <p:nvPr>
            <p:ph type="title"/>
          </p:nvPr>
        </p:nvSpPr>
        <p:spPr/>
        <p:txBody>
          <a:bodyPr/>
          <a:lstStyle/>
          <a:p>
            <a:r>
              <a:rPr lang="en-US" dirty="0"/>
              <a:t>A Review of Marketing Communications Planning</a:t>
            </a:r>
          </a:p>
        </p:txBody>
      </p:sp>
    </p:spTree>
    <p:extLst>
      <p:ext uri="{BB962C8B-B14F-4D97-AF65-F5344CB8AC3E}">
        <p14:creationId xmlns:p14="http://schemas.microsoft.com/office/powerpoint/2010/main" val="1093078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B50C717A-9721-9D46-A1F7-ACF20BCF7566}"/>
              </a:ext>
            </a:extLst>
          </p:cNvPr>
          <p:cNvSpPr>
            <a:spLocks noGrp="1"/>
          </p:cNvSpPr>
          <p:nvPr>
            <p:ph type="subTitle" idx="1"/>
          </p:nvPr>
        </p:nvSpPr>
        <p:spPr>
          <a:xfrm>
            <a:off x="1143000" y="1881266"/>
            <a:ext cx="6858000" cy="1669330"/>
          </a:xfrm>
        </p:spPr>
        <p:txBody>
          <a:bodyPr>
            <a:normAutofit/>
          </a:bodyPr>
          <a:lstStyle/>
          <a:p>
            <a:pPr marL="342900" indent="-342900">
              <a:buFont typeface="Arial" panose="020B0604020202020204" pitchFamily="34" charset="0"/>
              <a:buChar char="•"/>
            </a:pPr>
            <a:r>
              <a:rPr lang="en-GB" b="1" dirty="0"/>
              <a:t>The strategic choices of tools </a:t>
            </a:r>
            <a:r>
              <a:rPr lang="en-GB" dirty="0"/>
              <a:t>suggested by the AIDA or DAGMAR models (Chapter 3).</a:t>
            </a:r>
          </a:p>
        </p:txBody>
      </p:sp>
      <p:sp>
        <p:nvSpPr>
          <p:cNvPr id="3" name="Title 2">
            <a:extLst>
              <a:ext uri="{FF2B5EF4-FFF2-40B4-BE49-F238E27FC236}">
                <a16:creationId xmlns:a16="http://schemas.microsoft.com/office/drawing/2014/main" id="{5876F09C-E5D5-8848-A273-73C1600A052C}"/>
              </a:ext>
            </a:extLst>
          </p:cNvPr>
          <p:cNvSpPr>
            <a:spLocks noGrp="1"/>
          </p:cNvSpPr>
          <p:nvPr>
            <p:ph type="title"/>
          </p:nvPr>
        </p:nvSpPr>
        <p:spPr/>
        <p:txBody>
          <a:bodyPr/>
          <a:lstStyle/>
          <a:p>
            <a:r>
              <a:rPr lang="en-US" dirty="0"/>
              <a:t>A Review of Marketing Communications Planning</a:t>
            </a:r>
          </a:p>
        </p:txBody>
      </p:sp>
      <p:graphicFrame>
        <p:nvGraphicFramePr>
          <p:cNvPr id="2" name="Table 1">
            <a:extLst>
              <a:ext uri="{FF2B5EF4-FFF2-40B4-BE49-F238E27FC236}">
                <a16:creationId xmlns:a16="http://schemas.microsoft.com/office/drawing/2014/main" id="{CAC79160-1A81-4D42-8001-E6933D226DB1}"/>
              </a:ext>
            </a:extLst>
          </p:cNvPr>
          <p:cNvGraphicFramePr>
            <a:graphicFrameLocks noGrp="1"/>
          </p:cNvGraphicFramePr>
          <p:nvPr>
            <p:extLst>
              <p:ext uri="{D42A27DB-BD31-4B8C-83A1-F6EECF244321}">
                <p14:modId xmlns:p14="http://schemas.microsoft.com/office/powerpoint/2010/main" val="3747235410"/>
              </p:ext>
            </p:extLst>
          </p:nvPr>
        </p:nvGraphicFramePr>
        <p:xfrm>
          <a:off x="1143000" y="2871573"/>
          <a:ext cx="7003986" cy="3052571"/>
        </p:xfrm>
        <a:graphic>
          <a:graphicData uri="http://schemas.openxmlformats.org/drawingml/2006/table">
            <a:tbl>
              <a:tblPr firstRow="1" bandRow="1">
                <a:tableStyleId>{5C22544A-7EE6-4342-B048-85BDC9FD1C3A}</a:tableStyleId>
              </a:tblPr>
              <a:tblGrid>
                <a:gridCol w="2334662">
                  <a:extLst>
                    <a:ext uri="{9D8B030D-6E8A-4147-A177-3AD203B41FA5}">
                      <a16:colId xmlns:a16="http://schemas.microsoft.com/office/drawing/2014/main" val="280016195"/>
                    </a:ext>
                  </a:extLst>
                </a:gridCol>
                <a:gridCol w="2334662">
                  <a:extLst>
                    <a:ext uri="{9D8B030D-6E8A-4147-A177-3AD203B41FA5}">
                      <a16:colId xmlns:a16="http://schemas.microsoft.com/office/drawing/2014/main" val="204151423"/>
                    </a:ext>
                  </a:extLst>
                </a:gridCol>
                <a:gridCol w="2334662">
                  <a:extLst>
                    <a:ext uri="{9D8B030D-6E8A-4147-A177-3AD203B41FA5}">
                      <a16:colId xmlns:a16="http://schemas.microsoft.com/office/drawing/2014/main" val="2056271653"/>
                    </a:ext>
                  </a:extLst>
                </a:gridCol>
              </a:tblGrid>
              <a:tr h="455259">
                <a:tc>
                  <a:txBody>
                    <a:bodyPr/>
                    <a:lstStyle/>
                    <a:p>
                      <a:r>
                        <a:rPr lang="en-US"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AIDA</a:t>
                      </a:r>
                    </a:p>
                  </a:txBody>
                  <a:tcPr marL="105060" marR="105060" marT="52530" marB="52530">
                    <a:solidFill>
                      <a:schemeClr val="bg2">
                        <a:lumMod val="90000"/>
                      </a:schemeClr>
                    </a:solidFill>
                  </a:tcPr>
                </a:tc>
                <a:tc>
                  <a:txBody>
                    <a:bodyPr/>
                    <a:lstStyle/>
                    <a:p>
                      <a:r>
                        <a:rPr lang="en-US"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DAGMAR</a:t>
                      </a:r>
                    </a:p>
                  </a:txBody>
                  <a:tcPr marL="105060" marR="105060" marT="52530" marB="52530">
                    <a:solidFill>
                      <a:schemeClr val="bg2">
                        <a:lumMod val="90000"/>
                      </a:schemeClr>
                    </a:solidFill>
                  </a:tcPr>
                </a:tc>
                <a:tc>
                  <a:txBody>
                    <a:bodyPr/>
                    <a:lstStyle/>
                    <a:p>
                      <a:r>
                        <a:rPr lang="en-US"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Suggested strategy for communications</a:t>
                      </a:r>
                    </a:p>
                  </a:txBody>
                  <a:tcPr marL="105060" marR="105060" marT="52530" marB="52530">
                    <a:solidFill>
                      <a:schemeClr val="bg2">
                        <a:lumMod val="90000"/>
                      </a:schemeClr>
                    </a:solidFill>
                  </a:tcPr>
                </a:tc>
                <a:extLst>
                  <a:ext uri="{0D108BD9-81ED-4DB2-BD59-A6C34878D82A}">
                    <a16:rowId xmlns:a16="http://schemas.microsoft.com/office/drawing/2014/main" val="1405191643"/>
                  </a:ext>
                </a:extLst>
              </a:tr>
              <a:tr h="426076">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___</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Unawareness</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__</a:t>
                      </a:r>
                    </a:p>
                  </a:txBody>
                  <a:tcPr marL="105060" marR="105060" marT="52530" marB="52530">
                    <a:solidFill>
                      <a:schemeClr val="bg1">
                        <a:lumMod val="95000"/>
                      </a:schemeClr>
                    </a:solidFill>
                  </a:tcPr>
                </a:tc>
                <a:extLst>
                  <a:ext uri="{0D108BD9-81ED-4DB2-BD59-A6C34878D82A}">
                    <a16:rowId xmlns:a16="http://schemas.microsoft.com/office/drawing/2014/main" val="4186156032"/>
                  </a:ext>
                </a:extLst>
              </a:tr>
              <a:tr h="455259">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Attention</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Awareness</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Advertising, PR, celebrity endorsement</a:t>
                      </a:r>
                    </a:p>
                  </a:txBody>
                  <a:tcPr marL="105060" marR="105060" marT="52530" marB="52530">
                    <a:solidFill>
                      <a:schemeClr val="bg1">
                        <a:lumMod val="95000"/>
                      </a:schemeClr>
                    </a:solidFill>
                  </a:tcPr>
                </a:tc>
                <a:extLst>
                  <a:ext uri="{0D108BD9-81ED-4DB2-BD59-A6C34878D82A}">
                    <a16:rowId xmlns:a16="http://schemas.microsoft.com/office/drawing/2014/main" val="1510839753"/>
                  </a:ext>
                </a:extLst>
              </a:tr>
              <a:tr h="455259">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Interest</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Comprehension</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PR, product placement, sponsorship, social media</a:t>
                      </a:r>
                    </a:p>
                  </a:txBody>
                  <a:tcPr marL="105060" marR="105060" marT="52530" marB="52530">
                    <a:solidFill>
                      <a:schemeClr val="bg1">
                        <a:lumMod val="95000"/>
                      </a:schemeClr>
                    </a:solidFill>
                  </a:tcPr>
                </a:tc>
                <a:extLst>
                  <a:ext uri="{0D108BD9-81ED-4DB2-BD59-A6C34878D82A}">
                    <a16:rowId xmlns:a16="http://schemas.microsoft.com/office/drawing/2014/main" val="1732746577"/>
                  </a:ext>
                </a:extLst>
              </a:tr>
              <a:tr h="805459">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Desire</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Conviction</a:t>
                      </a:r>
                    </a:p>
                  </a:txBody>
                  <a:tcPr marL="105060" marR="105060" marT="52530" marB="52530">
                    <a:solidFill>
                      <a:schemeClr val="bg1">
                        <a:lumMod val="95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Noto Sans" panose="020B0502040504020204" pitchFamily="34" charset="0"/>
                          <a:ea typeface="Noto Sans" panose="020B0502040504020204" pitchFamily="34" charset="0"/>
                          <a:cs typeface="Noto Sans" panose="020B0502040504020204" pitchFamily="34" charset="0"/>
                        </a:rPr>
                        <a:t>PR, product placement, sponsorship, direct marketing, sales promotion, social media</a:t>
                      </a:r>
                    </a:p>
                    <a:p>
                      <a:endParaRPr lang="en-US" sz="1100" dirty="0">
                        <a:latin typeface="Noto Sans" panose="020B0502040504020204" pitchFamily="34" charset="0"/>
                        <a:ea typeface="Noto Sans" panose="020B0502040504020204" pitchFamily="34" charset="0"/>
                        <a:cs typeface="Noto Sans" panose="020B0502040504020204" pitchFamily="34" charset="0"/>
                      </a:endParaRPr>
                    </a:p>
                  </a:txBody>
                  <a:tcPr marL="105060" marR="105060" marT="52530" marB="52530">
                    <a:solidFill>
                      <a:schemeClr val="bg1">
                        <a:lumMod val="95000"/>
                      </a:schemeClr>
                    </a:solidFill>
                  </a:tcPr>
                </a:tc>
                <a:extLst>
                  <a:ext uri="{0D108BD9-81ED-4DB2-BD59-A6C34878D82A}">
                    <a16:rowId xmlns:a16="http://schemas.microsoft.com/office/drawing/2014/main" val="1846536288"/>
                  </a:ext>
                </a:extLst>
              </a:tr>
              <a:tr h="455259">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Action</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Action</a:t>
                      </a:r>
                    </a:p>
                  </a:txBody>
                  <a:tcPr marL="105060" marR="105060" marT="52530" marB="52530">
                    <a:solidFill>
                      <a:schemeClr val="bg1">
                        <a:lumMod val="95000"/>
                      </a:schemeClr>
                    </a:solidFill>
                  </a:tcPr>
                </a:tc>
                <a:tc>
                  <a:txBody>
                    <a:bodyPr/>
                    <a:lstStyle/>
                    <a:p>
                      <a:r>
                        <a:rPr lang="en-US" sz="1100" dirty="0">
                          <a:latin typeface="Noto Sans" panose="020B0502040504020204" pitchFamily="34" charset="0"/>
                          <a:ea typeface="Noto Sans" panose="020B0502040504020204" pitchFamily="34" charset="0"/>
                          <a:cs typeface="Noto Sans" panose="020B0502040504020204" pitchFamily="34" charset="0"/>
                        </a:rPr>
                        <a:t>Sales promotion, direct marketing, personal selling</a:t>
                      </a:r>
                    </a:p>
                  </a:txBody>
                  <a:tcPr marL="105060" marR="105060" marT="52530" marB="52530">
                    <a:solidFill>
                      <a:schemeClr val="bg1">
                        <a:lumMod val="95000"/>
                      </a:schemeClr>
                    </a:solidFill>
                  </a:tcPr>
                </a:tc>
                <a:extLst>
                  <a:ext uri="{0D108BD9-81ED-4DB2-BD59-A6C34878D82A}">
                    <a16:rowId xmlns:a16="http://schemas.microsoft.com/office/drawing/2014/main" val="3402787166"/>
                  </a:ext>
                </a:extLst>
              </a:tr>
            </a:tbl>
          </a:graphicData>
        </a:graphic>
      </p:graphicFrame>
      <p:sp>
        <p:nvSpPr>
          <p:cNvPr id="5" name="Rectangle 4">
            <a:extLst>
              <a:ext uri="{FF2B5EF4-FFF2-40B4-BE49-F238E27FC236}">
                <a16:creationId xmlns:a16="http://schemas.microsoft.com/office/drawing/2014/main" id="{B1EC03D4-E5FE-4E53-9B25-B01FBA862E88}"/>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85022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4896071-2F8C-994F-A414-2C7FA1542D8E}"/>
              </a:ext>
            </a:extLst>
          </p:cNvPr>
          <p:cNvSpPr>
            <a:spLocks noGrp="1"/>
          </p:cNvSpPr>
          <p:nvPr>
            <p:ph idx="12"/>
          </p:nvPr>
        </p:nvSpPr>
        <p:spPr/>
        <p:txBody>
          <a:bodyPr>
            <a:normAutofit/>
          </a:bodyPr>
          <a:lstStyle/>
          <a:p>
            <a:r>
              <a:rPr lang="en-GB" sz="1800" dirty="0"/>
              <a:t>Nike Better For It campaign (2015). The objective was to widen Nike’s appeal in the women’s market. Nike showed knowledge of the consumer in the form of the internal conversations women use to put themselves off sporting activity. </a:t>
            </a:r>
            <a:endParaRPr lang="en-US" sz="1800" dirty="0"/>
          </a:p>
        </p:txBody>
      </p:sp>
      <p:pic>
        <p:nvPicPr>
          <p:cNvPr id="9" name="Picture Placeholder 8">
            <a:extLst>
              <a:ext uri="{FF2B5EF4-FFF2-40B4-BE49-F238E27FC236}">
                <a16:creationId xmlns:a16="http://schemas.microsoft.com/office/drawing/2014/main" id="{304396AF-155E-0F42-BFF0-FE79DB800379}"/>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
        <p:nvSpPr>
          <p:cNvPr id="2" name="Title 1">
            <a:extLst>
              <a:ext uri="{FF2B5EF4-FFF2-40B4-BE49-F238E27FC236}">
                <a16:creationId xmlns:a16="http://schemas.microsoft.com/office/drawing/2014/main" id="{EADB5BFD-F927-3444-8CC8-4B52484324D2}"/>
              </a:ext>
            </a:extLst>
          </p:cNvPr>
          <p:cNvSpPr>
            <a:spLocks noGrp="1"/>
          </p:cNvSpPr>
          <p:nvPr>
            <p:ph type="title"/>
          </p:nvPr>
        </p:nvSpPr>
        <p:spPr/>
        <p:txBody>
          <a:bodyPr/>
          <a:lstStyle/>
          <a:p>
            <a:r>
              <a:rPr lang="en-US" dirty="0"/>
              <a:t>A Review of Marketing Communications Planning</a:t>
            </a:r>
          </a:p>
        </p:txBody>
      </p:sp>
      <p:sp>
        <p:nvSpPr>
          <p:cNvPr id="5" name="Rectangle 4">
            <a:extLst>
              <a:ext uri="{FF2B5EF4-FFF2-40B4-BE49-F238E27FC236}">
                <a16:creationId xmlns:a16="http://schemas.microsoft.com/office/drawing/2014/main" id="{231F1BBF-2481-4AF4-8C8A-FA8EFFA2A0FD}"/>
              </a:ext>
            </a:extLst>
          </p:cNvPr>
          <p:cNvSpPr/>
          <p:nvPr/>
        </p:nvSpPr>
        <p:spPr>
          <a:xfrm>
            <a:off x="541421" y="6311899"/>
            <a:ext cx="4572000" cy="307777"/>
          </a:xfrm>
          <a:prstGeom prst="rect">
            <a:avLst/>
          </a:prstGeom>
        </p:spPr>
        <p:txBody>
          <a:bodyPr>
            <a:spAutoFit/>
          </a:bodyPr>
          <a:lstStyle/>
          <a:p>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All images in this presentation are subject to copyright. Copyright owners are listed in the book. </a:t>
            </a:r>
            <a:b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br>
            <a:r>
              <a:rPr lang="en-US"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rPr>
              <a:t>By downloading these presentations you agree that they are for classroom use only.</a:t>
            </a:r>
            <a:endParaRPr lang="en-GB" sz="700" dirty="0">
              <a:solidFill>
                <a:schemeClr val="bg2">
                  <a:lumMod val="90000"/>
                </a:schemeClr>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924619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527D39B-62ED-C54B-AACA-0F9574F25466}"/>
              </a:ext>
            </a:extLst>
          </p:cNvPr>
          <p:cNvSpPr>
            <a:spLocks noGrp="1"/>
          </p:cNvSpPr>
          <p:nvPr>
            <p:ph type="subTitle" idx="1"/>
          </p:nvPr>
        </p:nvSpPr>
        <p:spPr/>
        <p:txBody>
          <a:bodyPr>
            <a:normAutofit/>
          </a:bodyPr>
          <a:lstStyle/>
          <a:p>
            <a:pPr marL="342900" indent="-342900">
              <a:buFont typeface="Arial" panose="020B0604020202020204" pitchFamily="34" charset="0"/>
              <a:buChar char="•"/>
            </a:pPr>
            <a:r>
              <a:rPr lang="en-GB" dirty="0"/>
              <a:t>To achieve an effective campaign use of integration through Fill’s (2013) key characteristics framework, rate each tool for personalization, credibility, interaction, cost and element of control.</a:t>
            </a:r>
          </a:p>
          <a:p>
            <a:pPr marL="342900" indent="-342900">
              <a:buFont typeface="Arial" panose="020B0604020202020204" pitchFamily="34" charset="0"/>
              <a:buChar char="•"/>
            </a:pPr>
            <a:r>
              <a:rPr lang="en-GB" dirty="0"/>
              <a:t>A review of the Synergy, Technology, Disruption, Consistency and Continuity framework is also suggested.</a:t>
            </a:r>
          </a:p>
          <a:p>
            <a:endParaRPr lang="en-US" dirty="0"/>
          </a:p>
        </p:txBody>
      </p:sp>
      <p:sp>
        <p:nvSpPr>
          <p:cNvPr id="3" name="Title 2">
            <a:extLst>
              <a:ext uri="{FF2B5EF4-FFF2-40B4-BE49-F238E27FC236}">
                <a16:creationId xmlns:a16="http://schemas.microsoft.com/office/drawing/2014/main" id="{523B55AC-D80E-EE4A-800E-791870FF8409}"/>
              </a:ext>
            </a:extLst>
          </p:cNvPr>
          <p:cNvSpPr>
            <a:spLocks noGrp="1"/>
          </p:cNvSpPr>
          <p:nvPr>
            <p:ph type="title"/>
          </p:nvPr>
        </p:nvSpPr>
        <p:spPr/>
        <p:txBody>
          <a:bodyPr/>
          <a:lstStyle/>
          <a:p>
            <a:r>
              <a:rPr lang="en-US" dirty="0"/>
              <a:t>Integration in Campaign Design</a:t>
            </a:r>
          </a:p>
        </p:txBody>
      </p:sp>
    </p:spTree>
    <p:extLst>
      <p:ext uri="{BB962C8B-B14F-4D97-AF65-F5344CB8AC3E}">
        <p14:creationId xmlns:p14="http://schemas.microsoft.com/office/powerpoint/2010/main" val="1931005503"/>
      </p:ext>
    </p:extLst>
  </p:cSld>
  <p:clrMapOvr>
    <a:masterClrMapping/>
  </p:clrMapOvr>
</p:sld>
</file>

<file path=ppt/theme/theme1.xml><?xml version="1.0" encoding="utf-8"?>
<a:theme xmlns:a="http://schemas.openxmlformats.org/drawingml/2006/main" name="LKP Opener - blank">
  <a:themeElements>
    <a:clrScheme name="LKP">
      <a:dk1>
        <a:srgbClr val="000000"/>
      </a:dk1>
      <a:lt1>
        <a:srgbClr val="FFFFFF"/>
      </a:lt1>
      <a:dk2>
        <a:srgbClr val="000000"/>
      </a:dk2>
      <a:lt2>
        <a:srgbClr val="E7E6E6"/>
      </a:lt2>
      <a:accent1>
        <a:srgbClr val="FF2600"/>
      </a:accent1>
      <a:accent2>
        <a:srgbClr val="FF2600"/>
      </a:accent2>
      <a:accent3>
        <a:srgbClr val="FF2600"/>
      </a:accent3>
      <a:accent4>
        <a:srgbClr val="FF2600"/>
      </a:accent4>
      <a:accent5>
        <a:srgbClr val="FF2600"/>
      </a:accent5>
      <a:accent6>
        <a:srgbClr val="FF2600"/>
      </a:accent6>
      <a:hlink>
        <a:srgbClr val="919191"/>
      </a:hlink>
      <a:folHlink>
        <a:srgbClr val="CACACA"/>
      </a:folHlink>
    </a:clrScheme>
    <a:fontScheme name="LKP">
      <a:majorFont>
        <a:latin typeface="Noto Sans Bold"/>
        <a:ea typeface=""/>
        <a:cs typeface=""/>
      </a:majorFont>
      <a:minorFont>
        <a:latin typeface="Noto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emplate" id="{32D5E2B8-4FFE-F545-9176-508ADD67CB81}" vid="{4DFCEF36-CF80-1F46-9CDE-9CE2C245CA39}"/>
    </a:ext>
  </a:extLst>
</a:theme>
</file>

<file path=ppt/theme/theme2.xml><?xml version="1.0" encoding="utf-8"?>
<a:theme xmlns:a="http://schemas.openxmlformats.org/drawingml/2006/main" name="LKP">
  <a:themeElements>
    <a:clrScheme name="Custom 2">
      <a:dk1>
        <a:srgbClr val="000000"/>
      </a:dk1>
      <a:lt1>
        <a:srgbClr val="FFFFFF"/>
      </a:lt1>
      <a:dk2>
        <a:srgbClr val="000000"/>
      </a:dk2>
      <a:lt2>
        <a:srgbClr val="E7E6E6"/>
      </a:lt2>
      <a:accent1>
        <a:srgbClr val="D7222A"/>
      </a:accent1>
      <a:accent2>
        <a:srgbClr val="FF2600"/>
      </a:accent2>
      <a:accent3>
        <a:srgbClr val="FF2600"/>
      </a:accent3>
      <a:accent4>
        <a:srgbClr val="FF2600"/>
      </a:accent4>
      <a:accent5>
        <a:srgbClr val="FF2600"/>
      </a:accent5>
      <a:accent6>
        <a:srgbClr val="FF2600"/>
      </a:accent6>
      <a:hlink>
        <a:srgbClr val="919191"/>
      </a:hlink>
      <a:folHlink>
        <a:srgbClr val="CACAC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Template" id="{32D5E2B8-4FFE-F545-9176-508ADD67CB81}" vid="{7E6DB49D-2E34-2143-8B6F-A49F30623E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917</TotalTime>
  <Words>2035</Words>
  <Application>Microsoft Macintosh PowerPoint</Application>
  <PresentationFormat>On-screen Show (4:3)</PresentationFormat>
  <Paragraphs>158</Paragraphs>
  <Slides>33</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Noto Serif Regular</vt:lpstr>
      <vt:lpstr>Noto Serif</vt:lpstr>
      <vt:lpstr>Noto Sans</vt:lpstr>
      <vt:lpstr>Noto Sans Bold</vt:lpstr>
      <vt:lpstr>LKP Opener - blank</vt:lpstr>
      <vt:lpstr>LKP</vt:lpstr>
      <vt:lpstr>PowerPoint Presentation</vt:lpstr>
      <vt:lpstr>PowerPoint Presentation</vt:lpstr>
      <vt:lpstr>PowerPoint Presentation</vt:lpstr>
      <vt:lpstr>Objectives</vt:lpstr>
      <vt:lpstr>Key Theories</vt:lpstr>
      <vt:lpstr>A Review of Marketing Communications Planning</vt:lpstr>
      <vt:lpstr>A Review of Marketing Communications Planning</vt:lpstr>
      <vt:lpstr>A Review of Marketing Communications Planning</vt:lpstr>
      <vt:lpstr>Integration in Campaign Design</vt:lpstr>
      <vt:lpstr>The Effect of Budget on the Choice of Communication Tools</vt:lpstr>
      <vt:lpstr>The Effect of Budget on the Choice of Communication Tools</vt:lpstr>
      <vt:lpstr>The Effect of Budget on the Choice of Communication Tools</vt:lpstr>
      <vt:lpstr>The Effect of Budget on the Choice of Communication Tools</vt:lpstr>
      <vt:lpstr>The Effect of Budget on the Choice of Communication Tools</vt:lpstr>
      <vt:lpstr>The Effect of Budget on the Choice of Communication Tools</vt:lpstr>
      <vt:lpstr>Regulatory Frameworks</vt:lpstr>
      <vt:lpstr>Regulatory Frameworks</vt:lpstr>
      <vt:lpstr>Designing a Marketing Communications Plan</vt:lpstr>
      <vt:lpstr>Designing a Marketing Communications Plan</vt:lpstr>
      <vt:lpstr>Evaluating Marketing Communications</vt:lpstr>
      <vt:lpstr>Evaluating Marketing Communications</vt:lpstr>
      <vt:lpstr>Measuring the Effectiveness of Advertising</vt:lpstr>
      <vt:lpstr>Measuring the Effectiveness of Advertising</vt:lpstr>
      <vt:lpstr>Measuring the Effectiveness of Advertising</vt:lpstr>
      <vt:lpstr>Measuring the Effectiveness of Advertising</vt:lpstr>
      <vt:lpstr>Measuring the Effectiveness of Advertising</vt:lpstr>
      <vt:lpstr>Measuring the Effectiveness of Advertising</vt:lpstr>
      <vt:lpstr>Measuring the Effectiveness of Advertising</vt:lpstr>
      <vt:lpstr>Measuring the Effectiveness of Advertising</vt:lpstr>
      <vt:lpstr>Measuring the Effectiveness of PR</vt:lpstr>
      <vt:lpstr>Measuring the Effectiveness of Social Media</vt:lpstr>
      <vt:lpstr>Measuring the Effectiveness of Sales Promotions</vt:lpstr>
      <vt:lpstr>Conclusions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 Coco</dc:creator>
  <cp:lastModifiedBy>Freelance2</cp:lastModifiedBy>
  <cp:revision>77</cp:revision>
  <dcterms:created xsi:type="dcterms:W3CDTF">2018-05-18T09:22:04Z</dcterms:created>
  <dcterms:modified xsi:type="dcterms:W3CDTF">2018-11-19T16:03:36Z</dcterms:modified>
</cp:coreProperties>
</file>