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  <p:sldMasterId id="2147483679" r:id="rId2"/>
  </p:sldMasterIdLst>
  <p:notesMasterIdLst>
    <p:notesMasterId r:id="rId26"/>
  </p:notesMasterIdLst>
  <p:handoutMasterIdLst>
    <p:handoutMasterId r:id="rId27"/>
  </p:handoutMasterIdLst>
  <p:sldIdLst>
    <p:sldId id="257" r:id="rId3"/>
    <p:sldId id="265" r:id="rId4"/>
    <p:sldId id="263" r:id="rId5"/>
    <p:sldId id="293" r:id="rId6"/>
    <p:sldId id="296" r:id="rId7"/>
    <p:sldId id="299" r:id="rId8"/>
    <p:sldId id="298" r:id="rId9"/>
    <p:sldId id="271" r:id="rId10"/>
    <p:sldId id="300" r:id="rId11"/>
    <p:sldId id="273" r:id="rId12"/>
    <p:sldId id="274" r:id="rId13"/>
    <p:sldId id="275" r:id="rId14"/>
    <p:sldId id="276" r:id="rId15"/>
    <p:sldId id="277" r:id="rId16"/>
    <p:sldId id="301" r:id="rId17"/>
    <p:sldId id="289" r:id="rId18"/>
    <p:sldId id="279" r:id="rId19"/>
    <p:sldId id="280" r:id="rId20"/>
    <p:sldId id="290" r:id="rId21"/>
    <p:sldId id="282" r:id="rId22"/>
    <p:sldId id="284" r:id="rId23"/>
    <p:sldId id="292" r:id="rId24"/>
    <p:sldId id="288" r:id="rId25"/>
  </p:sldIdLst>
  <p:sldSz cx="9144000" cy="6858000" type="screen4x3"/>
  <p:notesSz cx="6858000" cy="9144000"/>
  <p:embeddedFontLst>
    <p:embeddedFont>
      <p:font typeface="Noto Sans" panose="020B0502040504020204" pitchFamily="34" charset="0"/>
      <p:regular r:id="rId28"/>
      <p:bold r:id="rId29"/>
      <p:italic r:id="rId30"/>
      <p:boldItalic r:id="rId31"/>
    </p:embeddedFont>
    <p:embeddedFont>
      <p:font typeface="Noto Sans Bold" panose="020B0502040504020204" pitchFamily="34" charset="0"/>
      <p:bold r:id="rId32"/>
      <p:italic r:id="rId33"/>
      <p:boldItalic r:id="rId34"/>
    </p:embeddedFont>
    <p:embeddedFont>
      <p:font typeface="Noto Serif" panose="02020600060500020200" pitchFamily="18" charset="0"/>
      <p:regular r:id="rId35"/>
      <p:bold r:id="rId36"/>
      <p:italic r:id="rId37"/>
      <p:boldItalic r:id="rId38"/>
    </p:embeddedFont>
    <p:embeddedFont>
      <p:font typeface="Noto Serif Regular" panose="02020600060500020200" pitchFamily="18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er" id="{634E0027-A025-B34B-A7D8-FE60DBD4F496}">
          <p14:sldIdLst>
            <p14:sldId id="257"/>
            <p14:sldId id="265"/>
            <p14:sldId id="263"/>
          </p14:sldIdLst>
        </p14:section>
        <p14:section name="Main presentation" id="{06B637CD-49DF-7D41-8727-FB255F7E1D17}">
          <p14:sldIdLst>
            <p14:sldId id="293"/>
            <p14:sldId id="296"/>
            <p14:sldId id="299"/>
            <p14:sldId id="298"/>
            <p14:sldId id="271"/>
            <p14:sldId id="300"/>
            <p14:sldId id="273"/>
            <p14:sldId id="274"/>
            <p14:sldId id="275"/>
            <p14:sldId id="276"/>
            <p14:sldId id="277"/>
            <p14:sldId id="301"/>
            <p14:sldId id="289"/>
            <p14:sldId id="279"/>
            <p14:sldId id="280"/>
            <p14:sldId id="290"/>
            <p14:sldId id="282"/>
            <p14:sldId id="284"/>
            <p14:sldId id="292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ker" initials="W" lastIdx="9" clrIdx="0">
    <p:extLst>
      <p:ext uri="{19B8F6BF-5375-455C-9EA6-DF929625EA0E}">
        <p15:presenceInfo xmlns:p15="http://schemas.microsoft.com/office/powerpoint/2012/main" userId="Walk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82" autoAdjust="0"/>
    <p:restoredTop sz="86401" autoAdjust="0"/>
  </p:normalViewPr>
  <p:slideViewPr>
    <p:cSldViewPr snapToGrid="0" snapToObjects="1">
      <p:cViewPr varScale="1">
        <p:scale>
          <a:sx n="131" d="100"/>
          <a:sy n="131" d="100"/>
        </p:scale>
        <p:origin x="209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493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1BBD16-9390-E245-B599-DB7805A760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4A5E-51D0-DA47-9267-B00488F3A5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2BC70-1A8A-924A-9322-E9905D25E45E}" type="datetimeFigureOut">
              <a:rPr lang="en-GB" smtClean="0">
                <a:latin typeface="Noto Serif Regular" panose="02020600060500020200" pitchFamily="18" charset="0"/>
              </a:rPr>
              <a:t>16/10/2018</a:t>
            </a:fld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3C31E-AA60-9B4F-9137-678D6E61C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1E84A8-9E99-AF4B-849B-7F29D695A6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2B425-1EF6-E542-BDB1-09A7975C6C8F}" type="slidenum">
              <a:rPr lang="en-GB" smtClean="0">
                <a:latin typeface="Noto Serif Regular" panose="02020600060500020200" pitchFamily="18" charset="0"/>
              </a:rPr>
              <a:t>‹#›</a:t>
            </a:fld>
            <a:endParaRPr lang="en-GB" dirty="0">
              <a:latin typeface="Noto Serif Regular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105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oto Serif Regular" panose="02020600060500020200" pitchFamily="18" charset="0"/>
              </a:defRPr>
            </a:lvl1pPr>
          </a:lstStyle>
          <a:p>
            <a:fld id="{D324FD79-6B2A-644E-8376-13E9D55BEA79}" type="datetimeFigureOut">
              <a:rPr lang="en-GB" smtClean="0"/>
              <a:pPr/>
              <a:t>16/10/2018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oto Serif Regular" panose="02020600060500020200" pitchFamily="18" charset="0"/>
              </a:defRPr>
            </a:lvl1pPr>
          </a:lstStyle>
          <a:p>
            <a:fld id="{8B24B74A-A0CD-7E4D-8421-FB6C579B2A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686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16B644-1F34-2C42-A8F2-103528404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4753" y="1495618"/>
            <a:ext cx="2234494" cy="2348409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A28B207-9819-459E-8362-DBDC34ECBD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481" y="3879319"/>
            <a:ext cx="8240151" cy="14366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6000"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1pPr>
            <a:lvl2pPr marL="3429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2pPr>
            <a:lvl3pPr marL="6858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3pPr>
            <a:lvl4pPr marL="10287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4pPr>
            <a:lvl5pPr marL="13716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 dirty="0"/>
              <a:t>+</a:t>
            </a:r>
            <a:br>
              <a:rPr lang="en-US" dirty="0"/>
            </a:br>
            <a:r>
              <a:rPr lang="en-US" dirty="0"/>
              <a:t>Master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853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KP -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A01BE22-836E-E640-910F-49DD60132E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82021" y="462844"/>
            <a:ext cx="4146101" cy="5446889"/>
          </a:xfrm>
          <a:prstGeom prst="rect">
            <a:avLst/>
          </a:prstGeom>
        </p:spPr>
        <p:txBody>
          <a:bodyPr anchor="ctr" anchorCtr="0"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4B39B-D3F1-7B4F-9FD9-0808A3AC2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794863B-50CC-E54A-BEDD-3AEDA8BC6B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</p:spTree>
    <p:extLst>
      <p:ext uri="{BB962C8B-B14F-4D97-AF65-F5344CB8AC3E}">
        <p14:creationId xmlns:p14="http://schemas.microsoft.com/office/powerpoint/2010/main" val="27303268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KP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CAC7E-E9C7-3A43-8D4C-164579CCE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</p:spTree>
    <p:extLst>
      <p:ext uri="{BB962C8B-B14F-4D97-AF65-F5344CB8AC3E}">
        <p14:creationId xmlns:p14="http://schemas.microsoft.com/office/powerpoint/2010/main" val="114928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A01BE22-836E-E640-910F-49DD60132E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82021" y="462844"/>
            <a:ext cx="4146101" cy="5446889"/>
          </a:xfrm>
          <a:prstGeom prst="rect">
            <a:avLst/>
          </a:prstGeom>
        </p:spPr>
        <p:txBody>
          <a:bodyPr anchor="ctr" anchorCtr="0"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4B39B-D3F1-7B4F-9FD9-0808A3AC2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6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7F47826-711D-E342-943F-80A9BE122F91}"/>
              </a:ext>
            </a:extLst>
          </p:cNvPr>
          <p:cNvCxnSpPr>
            <a:cxnSpLocks/>
          </p:cNvCxnSpPr>
          <p:nvPr userDrawn="1"/>
        </p:nvCxnSpPr>
        <p:spPr>
          <a:xfrm>
            <a:off x="1378131" y="2399606"/>
            <a:ext cx="639862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CC637DC-015D-8744-8A57-162F14DC89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EE80FF-F87E-481E-89F2-64D176B83558}"/>
              </a:ext>
            </a:extLst>
          </p:cNvPr>
          <p:cNvSpPr/>
          <p:nvPr userDrawn="1"/>
        </p:nvSpPr>
        <p:spPr>
          <a:xfrm>
            <a:off x="1325937" y="1882687"/>
            <a:ext cx="645081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Book Title / </a:t>
            </a:r>
            <a:r>
              <a:rPr lang="en-GB" sz="1600" b="0" i="0" u="none" kern="1200" baseline="0" dirty="0">
                <a:solidFill>
                  <a:schemeClr val="bg1"/>
                </a:solidFill>
                <a:effectLst/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Author(s)</a:t>
            </a:r>
            <a:endParaRPr lang="en-GB" sz="1600" b="0" i="0" u="sng" kern="1200" baseline="0" dirty="0">
              <a:solidFill>
                <a:schemeClr val="bg1"/>
              </a:solidFill>
              <a:effectLst/>
              <a:latin typeface="Noto Serif Regular" panose="02020600060500020200" pitchFamily="18" charset="0"/>
              <a:ea typeface="Noto Serif Regular" panose="02020600060500020200" pitchFamily="18" charset="0"/>
              <a:cs typeface="Noto Serif Regular" panose="02020600060500020200" pitchFamily="18" charset="0"/>
            </a:endParaRPr>
          </a:p>
          <a:p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Chapter X</a:t>
            </a:r>
          </a:p>
          <a:p>
            <a:endParaRPr lang="en-GB" sz="2400" b="1" i="0" u="none" kern="1200" baseline="0" dirty="0">
              <a:solidFill>
                <a:schemeClr val="bg1"/>
              </a:solidFill>
              <a:effectLst/>
              <a:latin typeface="Noto Sans Bold" panose="020B0502040504020204" pitchFamily="34" charset="0"/>
              <a:ea typeface="Noto Sans Bold" panose="020B0502040504020204" pitchFamily="34" charset="0"/>
              <a:cs typeface="Noto Sans Bold" panose="020B0502040504020204" pitchFamily="34" charset="0"/>
            </a:endParaRPr>
          </a:p>
          <a:p>
            <a:r>
              <a:rPr lang="en-GB" sz="2400" b="0" i="0" u="none" kern="1200" baseline="0" dirty="0">
                <a:solidFill>
                  <a:schemeClr val="bg1"/>
                </a:solidFill>
                <a:effectLst/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Book chapter title</a:t>
            </a:r>
          </a:p>
        </p:txBody>
      </p:sp>
    </p:spTree>
    <p:extLst>
      <p:ext uri="{BB962C8B-B14F-4D97-AF65-F5344CB8AC3E}">
        <p14:creationId xmlns:p14="http://schemas.microsoft.com/office/powerpoint/2010/main" val="203111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820E1F-9AA7-469C-9563-93A2EB0D7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5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C6B4327-24F0-694A-BFF6-B44719705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3376534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FEE73CD-B2FA-9A41-9C6B-787A69DB73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AC51A8-6E08-4CA2-BC27-AB65F1DD69F8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0CD6B41C-DA7B-4AAE-9A36-34C5016B7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279" y="365126"/>
            <a:ext cx="685144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00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Title 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C6473-5CA7-4A9B-841F-02DA886A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91A425-62DA-4D13-B06F-D89DEACC1C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/>
              <a:t>/ CH Chapter name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9CBB8F-98D2-4B75-B05B-D340256E1EE5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34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KP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5CC90-CA7E-C240-8E12-BD79C3C3B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1FEAB-5278-8B44-A4FC-A40E9D0DC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6279" y="1825625"/>
            <a:ext cx="3300216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D6252-6ABE-DB48-A64F-7F73652A5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529" y="1825625"/>
            <a:ext cx="330619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BB75C-4A6E-CB43-B4F2-56D7870AF3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C2A2DD-6A4D-4D99-9F36-6D56847E4102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K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1514B-FFAC-6249-989C-E0119B0DA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738" y="365126"/>
            <a:ext cx="683551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E352D-41FA-A945-8FD7-89F593AC7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738" y="1857377"/>
            <a:ext cx="3272803" cy="647698"/>
          </a:xfrm>
        </p:spPr>
        <p:txBody>
          <a:bodyPr anchor="b"/>
          <a:lstStyle>
            <a:lvl1pPr marL="0" indent="0">
              <a:buNone/>
              <a:defRPr sz="1800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D74FF-C658-6F4C-AADF-C27FEE3C5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1738" y="2615783"/>
            <a:ext cx="3272803" cy="35738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311A9-F84C-9C42-971E-359F83C5B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9459" y="1857377"/>
            <a:ext cx="3287794" cy="647697"/>
          </a:xfrm>
        </p:spPr>
        <p:txBody>
          <a:bodyPr anchor="b"/>
          <a:lstStyle>
            <a:lvl1pPr marL="0" indent="0">
              <a:buNone/>
              <a:defRPr sz="1800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0427A3-357D-DB41-9FA2-3F655E60E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9459" y="2615783"/>
            <a:ext cx="3287794" cy="35738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D8BEF84-E096-7C4E-B386-8CB3DFB5B0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0573A3-EC93-4DDB-B2D2-75707FDCD4CD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55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KP Pic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05EB3D-ED5A-2A44-8872-A71EFEB2B91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734128" y="1825625"/>
            <a:ext cx="326359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97B9C84-DA16-E148-8A34-38A8E46CC8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6279" y="1825625"/>
            <a:ext cx="3260830" cy="4351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68B7308-591E-1E4D-A325-513A961B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0EB9C84-0229-8848-9D58-29AD7D70C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EC18E3-BEAE-4B9E-B9DB-BB936B739AB7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31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77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703" r:id="rId4"/>
  </p:sldLayoutIdLst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kumimoji="0" lang="en-US" sz="2000" b="1" i="0" u="sng" strike="noStrike" kern="1200" cap="none" spc="0" normalizeH="0" baseline="0" noProof="0" dirty="0">
          <a:ln>
            <a:noFill/>
          </a:ln>
          <a:solidFill>
            <a:schemeClr val="accent5"/>
          </a:solidFill>
          <a:effectLst/>
          <a:uLnTx/>
          <a:uFillTx/>
          <a:latin typeface="Noto Sans Bold" panose="020B0502040504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0D5162-0A53-2747-9B44-F37653018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279" y="365126"/>
            <a:ext cx="6851442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333F0-FC38-B24D-B40C-EBF0BC8E5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279" y="1825625"/>
            <a:ext cx="68514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28AFA-DC20-8149-AED2-86519ACEE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6CE1DD-89DB-A842-BBD0-A319B20AEF11}"/>
              </a:ext>
            </a:extLst>
          </p:cNvPr>
          <p:cNvCxnSpPr>
            <a:cxnSpLocks/>
          </p:cNvCxnSpPr>
          <p:nvPr/>
        </p:nvCxnSpPr>
        <p:spPr>
          <a:xfrm>
            <a:off x="628650" y="6286500"/>
            <a:ext cx="78867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572696A-F506-F249-8CDB-46EA988B87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0550" y="6356351"/>
            <a:ext cx="3048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3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02" r:id="rId2"/>
    <p:sldLayoutId id="2147483682" r:id="rId3"/>
    <p:sldLayoutId id="2147483683" r:id="rId4"/>
    <p:sldLayoutId id="2147483685" r:id="rId5"/>
    <p:sldLayoutId id="2147483700" r:id="rId6"/>
    <p:sldLayoutId id="2147483701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i="0" u="none" kern="1200" baseline="0">
          <a:solidFill>
            <a:schemeClr val="tx1"/>
          </a:solidFill>
          <a:latin typeface="Noto Sans Bold" panose="020B0502040504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Noto Serif" panose="02020600060500020200" pitchFamily="18" charset="0"/>
          <a:ea typeface="Noto Serif" panose="02020600060500020200" pitchFamily="18" charset="0"/>
          <a:cs typeface="Noto Serif" panose="02020600060500020200" pitchFamily="18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oto Serif" panose="02020600060500020200" pitchFamily="18" charset="0"/>
          <a:ea typeface="Noto Serif" panose="02020600060500020200" pitchFamily="18" charset="0"/>
          <a:cs typeface="Noto Serif" panose="02020600060500020200" pitchFamily="18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9F05D0-7ECA-402E-B50C-8D0EB529CB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+</a:t>
            </a:r>
          </a:p>
          <a:p>
            <a:r>
              <a:rPr lang="en-GB" dirty="0"/>
              <a:t>Fashion</a:t>
            </a:r>
          </a:p>
        </p:txBody>
      </p:sp>
    </p:spTree>
    <p:extLst>
      <p:ext uri="{BB962C8B-B14F-4D97-AF65-F5344CB8AC3E}">
        <p14:creationId xmlns:p14="http://schemas.microsoft.com/office/powerpoint/2010/main" val="48491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6279" y="1881265"/>
            <a:ext cx="6858000" cy="433006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sz="2500" b="1" dirty="0"/>
              <a:t>American cotton after the Civil War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500" dirty="0"/>
              <a:t>Emancipation of slaves did not diminish importance of southern cotton </a:t>
            </a:r>
          </a:p>
          <a:p>
            <a:pPr lvl="0">
              <a:lnSpc>
                <a:spcPct val="120000"/>
              </a:lnSpc>
            </a:pPr>
            <a:endParaRPr lang="en-GB" sz="2500" dirty="0"/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500" dirty="0"/>
              <a:t>Labour forces of black farmers worked on white-owned plantations for a share of the profits – sharecropping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2500" dirty="0"/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500" dirty="0"/>
              <a:t>Cotton handpicked until the 1950s 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2500" dirty="0"/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500" dirty="0"/>
              <a:t>Sophisticated machines to pick cotton introduced in 1950s that would not damage crops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history of cotton</a:t>
            </a:r>
          </a:p>
        </p:txBody>
      </p:sp>
    </p:spTree>
    <p:extLst>
      <p:ext uri="{BB962C8B-B14F-4D97-AF65-F5344CB8AC3E}">
        <p14:creationId xmlns:p14="http://schemas.microsoft.com/office/powerpoint/2010/main" val="2212383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2"/>
          </p:nvPr>
        </p:nvSpPr>
        <p:spPr>
          <a:xfrm>
            <a:off x="4734128" y="1825624"/>
            <a:ext cx="3263593" cy="4351340"/>
          </a:xfrm>
        </p:spPr>
        <p:txBody>
          <a:bodyPr>
            <a:normAutofit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en-GB" sz="1900" b="1" dirty="0"/>
              <a:t>Cotton market</a:t>
            </a: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GB" sz="1900" dirty="0"/>
              <a:t>One third of all global raw cotton is traded internationally </a:t>
            </a:r>
          </a:p>
          <a:p>
            <a:pPr lvl="0">
              <a:lnSpc>
                <a:spcPct val="100000"/>
              </a:lnSpc>
            </a:pPr>
            <a:r>
              <a:rPr lang="en-GB" sz="1900" dirty="0"/>
              <a:t>Production and export of cotton involves over 100 countries</a:t>
            </a:r>
          </a:p>
          <a:p>
            <a:pPr lvl="0">
              <a:lnSpc>
                <a:spcPct val="100000"/>
              </a:lnSpc>
            </a:pPr>
            <a:r>
              <a:rPr lang="en-GB" sz="1900" dirty="0"/>
              <a:t>Employs 350 million people in its farming, production, transportation and manufacturing</a:t>
            </a:r>
          </a:p>
          <a:p>
            <a:pPr marL="0" lvl="0" indent="0">
              <a:lnSpc>
                <a:spcPct val="120000"/>
              </a:lnSpc>
              <a:buNone/>
            </a:pPr>
            <a:endParaRPr lang="en-GB" sz="40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history of cotton</a:t>
            </a:r>
            <a:endParaRPr lang="en-GB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F129D2-6678-3446-8F44-0007415FF390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183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690689"/>
            <a:ext cx="6858000" cy="4487689"/>
          </a:xfrm>
        </p:spPr>
        <p:txBody>
          <a:bodyPr>
            <a:normAutofit fontScale="25000" lnSpcReduction="20000"/>
          </a:bodyPr>
          <a:lstStyle/>
          <a:p>
            <a:endParaRPr lang="en-GB" sz="62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7600" dirty="0"/>
              <a:t>China largest producer and consumer of raw cotton; supplements domestic production with imported raw material</a:t>
            </a:r>
          </a:p>
          <a:p>
            <a:pPr>
              <a:lnSpc>
                <a:spcPct val="120000"/>
              </a:lnSpc>
            </a:pPr>
            <a:endParaRPr lang="en-GB" sz="7600" dirty="0"/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7600" dirty="0"/>
              <a:t>India, Pakistan and Turkey also supplement domestic raw cotton production to fulfil export of finished goods</a:t>
            </a:r>
          </a:p>
          <a:p>
            <a:pPr lvl="0">
              <a:lnSpc>
                <a:spcPct val="120000"/>
              </a:lnSpc>
            </a:pPr>
            <a:endParaRPr lang="en-GB" sz="7600" dirty="0"/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7600" dirty="0"/>
              <a:t>The cotton</a:t>
            </a:r>
            <a:r>
              <a:rPr lang="en-GB" sz="7600" i="1" dirty="0"/>
              <a:t> </a:t>
            </a:r>
            <a:r>
              <a:rPr lang="en-GB" sz="7600" dirty="0"/>
              <a:t>belt (southern U.S.) is second largest producer of raw cotton </a:t>
            </a:r>
          </a:p>
          <a:p>
            <a:pPr lvl="0">
              <a:lnSpc>
                <a:spcPct val="120000"/>
              </a:lnSpc>
            </a:pPr>
            <a:endParaRPr lang="en-GB" sz="7600" dirty="0"/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7600" dirty="0"/>
              <a:t>The U.S. and Israel are the two highest-cost cotton producers</a:t>
            </a:r>
          </a:p>
          <a:p>
            <a:pPr>
              <a:lnSpc>
                <a:spcPct val="120000"/>
              </a:lnSpc>
            </a:pPr>
            <a:r>
              <a:rPr lang="en-GB" sz="4800" dirty="0"/>
              <a:t> </a:t>
            </a:r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history of cotton</a:t>
            </a:r>
          </a:p>
        </p:txBody>
      </p:sp>
    </p:spTree>
    <p:extLst>
      <p:ext uri="{BB962C8B-B14F-4D97-AF65-F5344CB8AC3E}">
        <p14:creationId xmlns:p14="http://schemas.microsoft.com/office/powerpoint/2010/main" val="1984949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GB" sz="1900" dirty="0"/>
              <a:t>Cotton most commonly used natural fibre </a:t>
            </a:r>
          </a:p>
          <a:p>
            <a:pPr lvl="0">
              <a:lnSpc>
                <a:spcPct val="100000"/>
              </a:lnSpc>
            </a:pPr>
            <a:r>
              <a:rPr lang="en-GB" sz="1900" dirty="0"/>
              <a:t>Soft fibre that grows around the seeds of cotton plant</a:t>
            </a:r>
          </a:p>
          <a:p>
            <a:pPr lvl="0">
              <a:lnSpc>
                <a:spcPct val="100000"/>
              </a:lnSpc>
            </a:pPr>
            <a:r>
              <a:rPr lang="en-GB" sz="1900" dirty="0"/>
              <a:t>Native of tropical and subtropical regions</a:t>
            </a:r>
          </a:p>
          <a:p>
            <a:pPr lvl="0">
              <a:lnSpc>
                <a:spcPct val="100000"/>
              </a:lnSpc>
            </a:pPr>
            <a:r>
              <a:rPr lang="en-GB" sz="1900" dirty="0"/>
              <a:t>Untreated cotton fabric has a matt lustre, soft drape and smooth touch</a:t>
            </a:r>
          </a:p>
          <a:p>
            <a:pPr lvl="0">
              <a:lnSpc>
                <a:spcPct val="100000"/>
              </a:lnSpc>
            </a:pPr>
            <a:r>
              <a:rPr lang="en-GB" sz="1900" dirty="0"/>
              <a:t>Cotton garments have a good level of moisture absorption</a:t>
            </a:r>
          </a:p>
          <a:p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6279" y="1825625"/>
            <a:ext cx="3260830" cy="435133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Cotton fibre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FED9AC-163F-DE43-80AB-54DDB25480D9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217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44900" t="29011" r="31022" b="17149"/>
          <a:stretch/>
        </p:blipFill>
        <p:spPr>
          <a:xfrm>
            <a:off x="2364260" y="592193"/>
            <a:ext cx="3978875" cy="517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75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Cultivation requires long, frost-free periods, plenty of sunshine and moderate rainfall  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Also cultivated in areas with less rain, water being obtained by irrigation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100 million rural households around the world involved in cotton production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Cotton production</a:t>
            </a:r>
          </a:p>
        </p:txBody>
      </p:sp>
    </p:spTree>
    <p:extLst>
      <p:ext uri="{BB962C8B-B14F-4D97-AF65-F5344CB8AC3E}">
        <p14:creationId xmlns:p14="http://schemas.microsoft.com/office/powerpoint/2010/main" val="3961936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Cotton still mainly picked by hand in developing world</a:t>
            </a:r>
          </a:p>
          <a:p>
            <a:pPr lvl="0">
              <a:lnSpc>
                <a:spcPct val="100000"/>
              </a:lnSpc>
            </a:pP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Less than 10% picked weight lost in subsequent production processes</a:t>
            </a:r>
          </a:p>
          <a:p>
            <a:pPr lvl="0">
              <a:lnSpc>
                <a:spcPct val="100000"/>
              </a:lnSpc>
            </a:pP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Staple length, colour, cleanliness and </a:t>
            </a:r>
            <a:r>
              <a:rPr lang="en-GB" sz="1900" dirty="0" err="1"/>
              <a:t>micronaire</a:t>
            </a:r>
            <a:r>
              <a:rPr lang="en-GB" sz="1900" dirty="0"/>
              <a:t> determine price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Once cleaned the fibre is carded and spun into yarn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Cotton production</a:t>
            </a:r>
          </a:p>
        </p:txBody>
      </p:sp>
    </p:spTree>
    <p:extLst>
      <p:ext uri="{BB962C8B-B14F-4D97-AF65-F5344CB8AC3E}">
        <p14:creationId xmlns:p14="http://schemas.microsoft.com/office/powerpoint/2010/main" val="2669568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8818" t="16458" r="55271" b="24408"/>
          <a:stretch/>
        </p:blipFill>
        <p:spPr>
          <a:xfrm>
            <a:off x="3029374" y="229908"/>
            <a:ext cx="3041911" cy="59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17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988356"/>
            <a:ext cx="6858000" cy="424768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GB" sz="7600" dirty="0"/>
              <a:t>Longer staple fibres withstand extra combing processes</a:t>
            </a:r>
          </a:p>
          <a:p>
            <a:pPr>
              <a:lnSpc>
                <a:spcPct val="120000"/>
              </a:lnSpc>
            </a:pPr>
            <a:endParaRPr lang="en-GB" sz="7600" dirty="0"/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7600" b="1" dirty="0"/>
              <a:t>Egyptian cotton: </a:t>
            </a:r>
            <a:r>
              <a:rPr lang="en-GB" sz="7600" dirty="0"/>
              <a:t>only if extra-long staple </a:t>
            </a:r>
            <a:r>
              <a:rPr lang="en-GB" sz="7600" i="1" dirty="0" err="1"/>
              <a:t>Gossypium</a:t>
            </a:r>
            <a:r>
              <a:rPr lang="en-GB" sz="7600" i="1" dirty="0"/>
              <a:t> </a:t>
            </a:r>
            <a:r>
              <a:rPr lang="en-GB" sz="7600" i="1" dirty="0" err="1"/>
              <a:t>barbdensa</a:t>
            </a:r>
            <a:r>
              <a:rPr lang="en-GB" sz="7600" dirty="0"/>
              <a:t> or </a:t>
            </a:r>
            <a:r>
              <a:rPr lang="en-GB" sz="7600" i="1" dirty="0" err="1"/>
              <a:t>hirsutum</a:t>
            </a:r>
            <a:r>
              <a:rPr lang="en-GB" sz="7600" dirty="0"/>
              <a:t> species 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7600" b="1" dirty="0"/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7600" b="1" dirty="0"/>
              <a:t>Sea Island cotton</a:t>
            </a:r>
            <a:r>
              <a:rPr lang="en-GB" sz="7600" dirty="0"/>
              <a:t> (</a:t>
            </a:r>
            <a:r>
              <a:rPr lang="en-GB" sz="7600" i="1" dirty="0" err="1"/>
              <a:t>Gossypium</a:t>
            </a:r>
            <a:r>
              <a:rPr lang="en-GB" sz="7600" i="1" dirty="0"/>
              <a:t> </a:t>
            </a:r>
            <a:r>
              <a:rPr lang="en-GB" sz="7600" i="1" dirty="0" err="1"/>
              <a:t>barbdensa</a:t>
            </a:r>
            <a:r>
              <a:rPr lang="en-GB" sz="7600" dirty="0"/>
              <a:t>): anti-fungal properties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7600" b="1" dirty="0"/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7600" b="1" dirty="0"/>
              <a:t>Pima cotton</a:t>
            </a:r>
            <a:r>
              <a:rPr lang="en-GB" sz="7600" dirty="0"/>
              <a:t> (</a:t>
            </a:r>
            <a:r>
              <a:rPr lang="en-GB" sz="7600" i="1" dirty="0" err="1"/>
              <a:t>Gossypium</a:t>
            </a:r>
            <a:r>
              <a:rPr lang="en-GB" sz="7600" i="1" dirty="0"/>
              <a:t> </a:t>
            </a:r>
            <a:r>
              <a:rPr lang="en-GB" sz="7600" i="1" dirty="0" err="1"/>
              <a:t>barbdensa</a:t>
            </a:r>
            <a:r>
              <a:rPr lang="en-GB" sz="7600" dirty="0"/>
              <a:t>): </a:t>
            </a:r>
            <a:r>
              <a:rPr lang="en-GB" sz="7600" dirty="0" err="1"/>
              <a:t>Supima</a:t>
            </a:r>
            <a:r>
              <a:rPr lang="en-GB" sz="7600" dirty="0"/>
              <a:t>® 100% American-grown Pima cotton with guaranteed staple length (of more than 3.5 cm)</a:t>
            </a:r>
          </a:p>
          <a:p>
            <a:pPr>
              <a:lnSpc>
                <a:spcPct val="120000"/>
              </a:lnSpc>
            </a:pPr>
            <a:r>
              <a:rPr lang="en-GB" sz="5800" dirty="0"/>
              <a:t> </a:t>
            </a:r>
          </a:p>
          <a:p>
            <a:r>
              <a:rPr lang="en-GB" dirty="0"/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Luxury cotton</a:t>
            </a:r>
          </a:p>
        </p:txBody>
      </p:sp>
    </p:spTree>
    <p:extLst>
      <p:ext uri="{BB962C8B-B14F-4D97-AF65-F5344CB8AC3E}">
        <p14:creationId xmlns:p14="http://schemas.microsoft.com/office/powerpoint/2010/main" val="1134867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4000550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b="1" dirty="0"/>
              <a:t>Mercerized cotton</a:t>
            </a:r>
            <a:r>
              <a:rPr lang="en-GB" sz="1900" dirty="0"/>
              <a:t>: treatment rendering yarn/fabric smooth and lustrous</a:t>
            </a:r>
          </a:p>
          <a:p>
            <a:pPr lvl="0">
              <a:lnSpc>
                <a:spcPct val="100000"/>
              </a:lnSpc>
            </a:pPr>
            <a:endParaRPr lang="en-GB" sz="19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b="1" dirty="0"/>
              <a:t>Cotton lisle:</a:t>
            </a:r>
            <a:r>
              <a:rPr lang="en-GB" sz="1900" dirty="0"/>
              <a:t> similar to mercerized cotton in that all the lint is burnt off</a:t>
            </a:r>
          </a:p>
          <a:p>
            <a:pPr lvl="0">
              <a:lnSpc>
                <a:spcPct val="100000"/>
              </a:lnSpc>
            </a:pPr>
            <a:endParaRPr lang="en-GB" sz="19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b="1" dirty="0"/>
              <a:t>Filo di </a:t>
            </a:r>
            <a:r>
              <a:rPr lang="en-GB" sz="1900" b="1" dirty="0" err="1"/>
              <a:t>Scozia</a:t>
            </a:r>
            <a:r>
              <a:rPr lang="en-GB" sz="1900" b="1" dirty="0"/>
              <a:t>®:</a:t>
            </a:r>
            <a:r>
              <a:rPr lang="en-GB" sz="1900" dirty="0"/>
              <a:t> top grade two-ply, combed long-staple double mercerized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900" b="1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b="1" dirty="0"/>
              <a:t>Cotton </a:t>
            </a:r>
            <a:r>
              <a:rPr lang="en-GB" sz="1900" b="1" dirty="0" err="1"/>
              <a:t>cupro</a:t>
            </a:r>
            <a:r>
              <a:rPr lang="en-GB" sz="1900" b="1" dirty="0"/>
              <a:t>: </a:t>
            </a:r>
            <a:r>
              <a:rPr lang="en-GB" sz="1900" dirty="0"/>
              <a:t>made from cellulose fibres from discarded </a:t>
            </a:r>
            <a:r>
              <a:rPr lang="en-GB" sz="1900" dirty="0" err="1"/>
              <a:t>lintners</a:t>
            </a:r>
            <a:r>
              <a:rPr lang="en-GB" sz="1900" dirty="0"/>
              <a:t>; cotton properties look and feel like silk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Luxury cotton</a:t>
            </a:r>
          </a:p>
        </p:txBody>
      </p:sp>
    </p:spTree>
    <p:extLst>
      <p:ext uri="{BB962C8B-B14F-4D97-AF65-F5344CB8AC3E}">
        <p14:creationId xmlns:p14="http://schemas.microsoft.com/office/powerpoint/2010/main" val="1890641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2497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4"/>
            <a:ext cx="6858000" cy="4272402"/>
          </a:xfrm>
        </p:spPr>
        <p:txBody>
          <a:bodyPr>
            <a:normAutofit fontScale="25000" lnSpcReduction="20000"/>
          </a:bodyPr>
          <a:lstStyle/>
          <a:p>
            <a:pPr lvl="0"/>
            <a:endParaRPr lang="en-GB" dirty="0"/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7600" dirty="0"/>
              <a:t>Carbon footprint – 30% of harvested cotton for T-shirt production is shipped to a second country for manufacturing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7600" dirty="0"/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7600" dirty="0"/>
              <a:t>Pesticides/insecticides – prevalent in the developing world; some sources attribute deaths to their use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7600" dirty="0"/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7600" dirty="0"/>
              <a:t>GM cotton – reduces use of insecticides </a:t>
            </a:r>
          </a:p>
          <a:p>
            <a:pPr lvl="0">
              <a:lnSpc>
                <a:spcPct val="120000"/>
              </a:lnSpc>
            </a:pPr>
            <a:endParaRPr lang="en-GB" sz="76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7600" dirty="0"/>
              <a:t>Water consumption – thirsty crop presents problems to some countries</a:t>
            </a:r>
          </a:p>
          <a:p>
            <a:pPr lvl="0">
              <a:lnSpc>
                <a:spcPct val="100000"/>
              </a:lnSpc>
            </a:pPr>
            <a:endParaRPr lang="en-GB" sz="1600" dirty="0"/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Ecological and ethical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698213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2"/>
          </p:nvPr>
        </p:nvSpPr>
        <p:spPr>
          <a:xfrm>
            <a:off x="4734128" y="1825625"/>
            <a:ext cx="3263593" cy="4410418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20000"/>
              </a:lnSpc>
            </a:pPr>
            <a:r>
              <a:rPr lang="en-GB" sz="2700" dirty="0"/>
              <a:t>Subsidies – 53% of global cotton is government subsidized </a:t>
            </a:r>
          </a:p>
          <a:p>
            <a:pPr lvl="0">
              <a:lnSpc>
                <a:spcPct val="120000"/>
              </a:lnSpc>
            </a:pPr>
            <a:r>
              <a:rPr lang="en-GB" sz="2700" dirty="0"/>
              <a:t>FAIRTRADE® – certification that farmers receive market price for sustainable production</a:t>
            </a:r>
          </a:p>
          <a:p>
            <a:pPr lvl="0">
              <a:lnSpc>
                <a:spcPct val="120000"/>
              </a:lnSpc>
            </a:pPr>
            <a:r>
              <a:rPr lang="en-GB" sz="2700" dirty="0"/>
              <a:t>Ethical trading – business model that aims to ensure acceptable minimum labour standards are met in the supply chain</a:t>
            </a:r>
          </a:p>
          <a:p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" y="1953440"/>
            <a:ext cx="2388973" cy="415706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Ecological and ethical considerations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560458-A502-664A-B88F-67D853A66AB4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871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42806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1900" b="1" dirty="0"/>
              <a:t>Organic cotton</a:t>
            </a:r>
            <a:r>
              <a:rPr lang="en-GB" sz="1900" dirty="0"/>
              <a:t>  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Organic cotton relies on crop rotation and use of natural enemies to suppress harmful insects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More expensive to produce; represents small percentage of global production</a:t>
            </a:r>
          </a:p>
          <a:p>
            <a:pPr>
              <a:lnSpc>
                <a:spcPct val="100000"/>
              </a:lnSpc>
            </a:pPr>
            <a:endParaRPr lang="en-GB" sz="1900" b="1" dirty="0"/>
          </a:p>
          <a:p>
            <a:pPr>
              <a:lnSpc>
                <a:spcPct val="100000"/>
              </a:lnSpc>
            </a:pPr>
            <a:r>
              <a:rPr lang="en-GB" sz="1900" b="1" dirty="0"/>
              <a:t>Naturally coloured cotton</a:t>
            </a:r>
            <a:r>
              <a:rPr lang="en-GB" sz="1900" dirty="0"/>
              <a:t>  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Peruvian Pima and </a:t>
            </a:r>
            <a:r>
              <a:rPr lang="en-GB" sz="1900" dirty="0" err="1"/>
              <a:t>Tangüis</a:t>
            </a:r>
            <a:r>
              <a:rPr lang="en-GB" sz="1900" dirty="0"/>
              <a:t> cotton are naturally coloured and organically grown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Requires minimal maintenance, no fertilizers, is insect resistant and less thirsty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Ecological and ethical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3003986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4354778"/>
          </a:xfrm>
        </p:spPr>
        <p:txBody>
          <a:bodyPr>
            <a:normAutofit fontScale="77500" lnSpcReduction="20000"/>
          </a:bodyPr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500" dirty="0"/>
              <a:t>One third of all global raw cotton is traded internationally; China and U.S. are largest producers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500" dirty="0"/>
              <a:t>Cotton is a soft fibre; garments have a good level of moisture absorption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500" dirty="0"/>
              <a:t>Cotton cultivation requires sunshine and moderate rainfall; processing involves harvesting, ginning (to turn into fibre), spinning and weaving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500" dirty="0"/>
              <a:t>Egyptian, Sea Island and Pima cotton are marketed as luxury varieties; mercerized cotton, cotton lisle and Filo di </a:t>
            </a:r>
            <a:r>
              <a:rPr lang="en-GB" sz="2500" dirty="0" err="1"/>
              <a:t>Scozia</a:t>
            </a:r>
            <a:r>
              <a:rPr lang="en-GB" sz="2500" dirty="0"/>
              <a:t>® represent luxury processing techniques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500" dirty="0"/>
              <a:t>Ecological and ethical considerations include carbon footprint, the use of pesticides, GM cotton, and high levels of water consumption</a:t>
            </a:r>
          </a:p>
          <a:p>
            <a:pPr>
              <a:lnSpc>
                <a:spcPct val="120000"/>
              </a:lnSpc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points</a:t>
            </a:r>
          </a:p>
        </p:txBody>
      </p:sp>
    </p:spTree>
    <p:extLst>
      <p:ext uri="{BB962C8B-B14F-4D97-AF65-F5344CB8AC3E}">
        <p14:creationId xmlns:p14="http://schemas.microsoft.com/office/powerpoint/2010/main" val="538406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276CAE-D4B2-4267-BE42-B36C955F6DBC}"/>
              </a:ext>
            </a:extLst>
          </p:cNvPr>
          <p:cNvSpPr/>
          <p:nvPr/>
        </p:nvSpPr>
        <p:spPr>
          <a:xfrm>
            <a:off x="1325937" y="1882687"/>
            <a:ext cx="6450817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b="1" dirty="0">
                <a:solidFill>
                  <a:schemeClr val="bg1"/>
                </a:solidFill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Fabric for Fashion</a:t>
            </a:r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 </a:t>
            </a:r>
            <a:r>
              <a:rPr lang="en-GB" sz="2400" b="1" i="0" u="none" kern="120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 </a:t>
            </a:r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/ </a:t>
            </a:r>
            <a:r>
              <a:rPr lang="en-GB" sz="1600" dirty="0">
                <a:solidFill>
                  <a:schemeClr val="bg1"/>
                </a:solidFill>
                <a:latin typeface="Noto Serif Regular" panose="02020600060500020200" pitchFamily="18" charset="0"/>
                <a:ea typeface="Noto Sans Bold" panose="020B0502040504020204" pitchFamily="34" charset="0"/>
                <a:cs typeface="Noto Sans Bold" panose="020B0502040504020204" pitchFamily="34" charset="0"/>
              </a:rPr>
              <a:t>Clive Hallett and </a:t>
            </a:r>
          </a:p>
          <a:p>
            <a:pPr>
              <a:spcAft>
                <a:spcPts val="1800"/>
              </a:spcAft>
            </a:pPr>
            <a:r>
              <a:rPr lang="en-GB" sz="1600" dirty="0">
                <a:solidFill>
                  <a:schemeClr val="bg1"/>
                </a:solidFill>
                <a:latin typeface="Noto Serif Regular" panose="02020600060500020200" pitchFamily="18" charset="0"/>
                <a:ea typeface="Noto Sans Bold" panose="020B0502040504020204" pitchFamily="34" charset="0"/>
                <a:cs typeface="Noto Sans Bold" panose="020B0502040504020204" pitchFamily="34" charset="0"/>
              </a:rPr>
              <a:t>Amanda Johnston</a:t>
            </a:r>
          </a:p>
          <a:p>
            <a:pPr>
              <a:spcAft>
                <a:spcPts val="1800"/>
              </a:spcAft>
            </a:pPr>
            <a:endParaRPr lang="en-GB" sz="1600" b="0" i="0" u="sng" kern="1200" baseline="0" dirty="0">
              <a:solidFill>
                <a:schemeClr val="bg1"/>
              </a:solidFill>
              <a:effectLst/>
              <a:latin typeface="Noto Serif Regular" panose="02020600060500020200" pitchFamily="18" charset="0"/>
              <a:ea typeface="Noto Serif Regular" panose="02020600060500020200" pitchFamily="18" charset="0"/>
              <a:cs typeface="Noto Serif Regular" panose="02020600060500020200" pitchFamily="18" charset="0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Section 2</a:t>
            </a:r>
            <a:endParaRPr lang="en-GB" sz="2400" b="1" i="0" u="none" kern="1200" baseline="0" dirty="0">
              <a:solidFill>
                <a:schemeClr val="bg1"/>
              </a:solidFill>
              <a:effectLst/>
              <a:latin typeface="Noto Sans Bold" panose="020B0502040504020204" pitchFamily="34" charset="0"/>
              <a:ea typeface="Noto Sans Bold" panose="020B0502040504020204" pitchFamily="34" charset="0"/>
              <a:cs typeface="Noto Sans Bold" panose="020B0502040504020204" pitchFamily="34" charset="0"/>
            </a:endParaRPr>
          </a:p>
          <a:p>
            <a:endParaRPr lang="en-GB" sz="2400" b="1" i="0" u="none" kern="1200" baseline="0" dirty="0">
              <a:solidFill>
                <a:schemeClr val="bg1"/>
              </a:solidFill>
              <a:effectLst/>
              <a:latin typeface="Noto Sans Bold" panose="020B0502040504020204" pitchFamily="34" charset="0"/>
              <a:ea typeface="Noto Sans Bold" panose="020B0502040504020204" pitchFamily="34" charset="0"/>
              <a:cs typeface="Noto Sans Bold" panose="020B0502040504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Plant fibres: Cotton</a:t>
            </a:r>
            <a:endParaRPr lang="en-GB" sz="2400" b="0" i="0" u="none" kern="1200" baseline="0" dirty="0">
              <a:solidFill>
                <a:schemeClr val="bg1"/>
              </a:solidFill>
              <a:effectLst/>
              <a:latin typeface="Noto Serif Regular" panose="02020600060500020200" pitchFamily="18" charset="0"/>
              <a:ea typeface="Noto Serif Regular" panose="02020600060500020200" pitchFamily="18" charset="0"/>
              <a:cs typeface="Noto Serif Regular" panose="02020600060500020200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7320C56-B9C8-4B40-A187-753D3C78A9FA}"/>
              </a:ext>
            </a:extLst>
          </p:cNvPr>
          <p:cNvCxnSpPr>
            <a:cxnSpLocks/>
          </p:cNvCxnSpPr>
          <p:nvPr/>
        </p:nvCxnSpPr>
        <p:spPr>
          <a:xfrm>
            <a:off x="1325937" y="2984493"/>
            <a:ext cx="639862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69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4033502"/>
          </a:xfrm>
        </p:spPr>
        <p:txBody>
          <a:bodyPr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900" dirty="0"/>
              <a:t>Describe the history of cotton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900" dirty="0"/>
              <a:t>Understand the key fibre properties of cotton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900" dirty="0"/>
              <a:t>Explain the process of cotton cultivation and production</a:t>
            </a:r>
          </a:p>
          <a:p>
            <a:pPr lvl="0"/>
            <a:endParaRPr lang="en-GB" sz="19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900" dirty="0"/>
              <a:t>Identify the different types of luxury cotton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900" dirty="0"/>
              <a:t>Summarize the ecological and sustainable issues regarding cotton</a:t>
            </a:r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6678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4280637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Cultivation started almost simultaneously in India and South America</a:t>
            </a:r>
          </a:p>
          <a:p>
            <a:pPr lvl="0">
              <a:lnSpc>
                <a:spcPct val="100000"/>
              </a:lnSpc>
            </a:pP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First produced 6000 years ago along banks of Indus River (now Pakistan) </a:t>
            </a:r>
          </a:p>
          <a:p>
            <a:pPr lvl="0">
              <a:lnSpc>
                <a:spcPct val="100000"/>
              </a:lnSpc>
            </a:pP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Exported to Mesopotamia (now Iraq) and on to Egyptians of Nile valley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history of cotton</a:t>
            </a:r>
          </a:p>
        </p:txBody>
      </p:sp>
    </p:spTree>
    <p:extLst>
      <p:ext uri="{BB962C8B-B14F-4D97-AF65-F5344CB8AC3E}">
        <p14:creationId xmlns:p14="http://schemas.microsoft.com/office/powerpoint/2010/main" val="1136099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</a:pPr>
            <a:r>
              <a:rPr lang="en-GB" sz="1900" dirty="0"/>
              <a:t>Cotton also indigenous to Central and South America; important to the cultures of pre-Spanish Peru</a:t>
            </a:r>
          </a:p>
          <a:p>
            <a:pPr marL="0" lvl="0" indent="0">
              <a:lnSpc>
                <a:spcPct val="100000"/>
              </a:lnSpc>
              <a:buNone/>
            </a:pPr>
            <a:endParaRPr lang="en-GB" sz="1900" dirty="0"/>
          </a:p>
          <a:p>
            <a:pPr marL="285750" lvl="0" indent="-285750">
              <a:lnSpc>
                <a:spcPct val="100000"/>
              </a:lnSpc>
            </a:pPr>
            <a:r>
              <a:rPr lang="en-GB" sz="1900" dirty="0"/>
              <a:t>Important fibre in late medieval Europe </a:t>
            </a:r>
          </a:p>
          <a:p>
            <a:pPr marL="0" lvl="0" indent="0">
              <a:lnSpc>
                <a:spcPct val="100000"/>
              </a:lnSpc>
              <a:buNone/>
            </a:pPr>
            <a:endParaRPr lang="en-GB" sz="1900" dirty="0"/>
          </a:p>
          <a:p>
            <a:pPr marL="285750" lvl="0" indent="-285750">
              <a:lnSpc>
                <a:spcPct val="100000"/>
              </a:lnSpc>
            </a:pPr>
            <a:r>
              <a:rPr lang="en-GB" sz="1900" dirty="0"/>
              <a:t>Cotton well known around globe by 1500s</a:t>
            </a:r>
          </a:p>
          <a:p>
            <a:pPr marL="285750" lvl="0" indent="-285750">
              <a:lnSpc>
                <a:spcPct val="100000"/>
              </a:lnSpc>
            </a:pPr>
            <a:endParaRPr lang="en-GB" sz="1900" dirty="0"/>
          </a:p>
          <a:p>
            <a:pPr>
              <a:lnSpc>
                <a:spcPct val="100000"/>
              </a:lnSpc>
            </a:pPr>
            <a:endParaRPr lang="en-GB" sz="1900" dirty="0"/>
          </a:p>
          <a:p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history of cotton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88A4EE-91D3-E944-B153-0E34DC92DE99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40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A354-3DF5-5E40-B6DD-2AFD52F4C91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734128" y="1825625"/>
            <a:ext cx="3263593" cy="435133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GB" sz="1900" dirty="0"/>
              <a:t>By 16</a:t>
            </a:r>
            <a:r>
              <a:rPr lang="en-GB" sz="1900" baseline="30000" dirty="0"/>
              <a:t>th</a:t>
            </a:r>
            <a:r>
              <a:rPr lang="en-GB" sz="1900" dirty="0"/>
              <a:t> century cotton cultivated throughout warmer regions of Asia and the Americas </a:t>
            </a:r>
          </a:p>
          <a:p>
            <a:pPr marL="0" lvl="0" indent="0">
              <a:lnSpc>
                <a:spcPct val="100000"/>
              </a:lnSpc>
              <a:buNone/>
            </a:pP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GB" sz="1900" dirty="0"/>
              <a:t>In 18</a:t>
            </a:r>
            <a:r>
              <a:rPr lang="en-GB" sz="1900" baseline="30000" dirty="0"/>
              <a:t>th</a:t>
            </a:r>
            <a:r>
              <a:rPr lang="en-GB" sz="1900" dirty="0"/>
              <a:t> and 19</a:t>
            </a:r>
            <a:r>
              <a:rPr lang="en-GB" sz="1900" baseline="30000" dirty="0"/>
              <a:t>th</a:t>
            </a:r>
            <a:r>
              <a:rPr lang="en-GB" sz="1900" dirty="0"/>
              <a:t> centuries, India’s important cotton industry sabotaged during British colonial rule; India only supplied less valuable raw material</a:t>
            </a:r>
          </a:p>
          <a:p>
            <a:pPr marL="0" indent="0">
              <a:buNone/>
            </a:pPr>
            <a:endParaRPr lang="en-GB" sz="2000" dirty="0"/>
          </a:p>
          <a:p>
            <a:pPr>
              <a:spcBef>
                <a:spcPts val="1200"/>
              </a:spcBef>
            </a:pPr>
            <a:endParaRPr lang="en-GB" sz="2000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96E2F9A-E1AB-3041-B967-63C892C8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history of cotton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C3E7FC-0D26-C243-9529-C34268FECA36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780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4"/>
            <a:ext cx="6858000" cy="3572185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10000"/>
              </a:lnSpc>
            </a:pPr>
            <a:r>
              <a:rPr lang="en-GB" sz="1900" b="1" dirty="0"/>
              <a:t>Industry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Industrial Revolution boosted manufacturing </a:t>
            </a:r>
          </a:p>
          <a:p>
            <a:pPr lvl="0">
              <a:lnSpc>
                <a:spcPct val="110000"/>
              </a:lnSpc>
            </a:pPr>
            <a:endParaRPr lang="en-GB" sz="1900" dirty="0"/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Spinning jenny (1764) and spinning frame (1769) enabled spinning of multiple yarns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Invention of cotton gin in U.S. (1794) fundamental to mass production of cotton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2700" dirty="0"/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history of cotton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18833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English weavers able to produce to higher and more consistent standard</a:t>
            </a:r>
          </a:p>
          <a:p>
            <a:pPr>
              <a:lnSpc>
                <a:spcPct val="100000"/>
              </a:lnSpc>
            </a:pP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Textile production became Britain’s leading export </a:t>
            </a:r>
          </a:p>
          <a:p>
            <a:pPr>
              <a:lnSpc>
                <a:spcPct val="100000"/>
              </a:lnSpc>
            </a:pP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Manchester capital of global cotton trade – nicknamed ‘</a:t>
            </a:r>
            <a:r>
              <a:rPr lang="en-GB" sz="1900" dirty="0" err="1"/>
              <a:t>cottonopolis</a:t>
            </a:r>
            <a:r>
              <a:rPr lang="en-GB" sz="1900" dirty="0"/>
              <a:t>’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history of cotton</a:t>
            </a:r>
          </a:p>
        </p:txBody>
      </p:sp>
    </p:spTree>
    <p:extLst>
      <p:ext uri="{BB962C8B-B14F-4D97-AF65-F5344CB8AC3E}">
        <p14:creationId xmlns:p14="http://schemas.microsoft.com/office/powerpoint/2010/main" val="201044004"/>
      </p:ext>
    </p:extLst>
  </p:cSld>
  <p:clrMapOvr>
    <a:masterClrMapping/>
  </p:clrMapOvr>
</p:sld>
</file>

<file path=ppt/theme/theme1.xml><?xml version="1.0" encoding="utf-8"?>
<a:theme xmlns:a="http://schemas.openxmlformats.org/drawingml/2006/main" name="LKP Opener - blank">
  <a:themeElements>
    <a:clrScheme name="LKP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FF2600"/>
      </a:accent1>
      <a:accent2>
        <a:srgbClr val="FF2600"/>
      </a:accent2>
      <a:accent3>
        <a:srgbClr val="FF2600"/>
      </a:accent3>
      <a:accent4>
        <a:srgbClr val="FF2600"/>
      </a:accent4>
      <a:accent5>
        <a:srgbClr val="FF2600"/>
      </a:accent5>
      <a:accent6>
        <a:srgbClr val="FF2600"/>
      </a:accent6>
      <a:hlink>
        <a:srgbClr val="919191"/>
      </a:hlink>
      <a:folHlink>
        <a:srgbClr val="CACACA"/>
      </a:folHlink>
    </a:clrScheme>
    <a:fontScheme name="LKP">
      <a:majorFont>
        <a:latin typeface="Noto Sans Bold"/>
        <a:ea typeface=""/>
        <a:cs typeface=""/>
      </a:majorFont>
      <a:minorFont>
        <a:latin typeface="Noto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32D5E2B8-4FFE-F545-9176-508ADD67CB81}" vid="{4DFCEF36-CF80-1F46-9CDE-9CE2C245CA39}"/>
    </a:ext>
  </a:extLst>
</a:theme>
</file>

<file path=ppt/theme/theme2.xml><?xml version="1.0" encoding="utf-8"?>
<a:theme xmlns:a="http://schemas.openxmlformats.org/drawingml/2006/main" name="LKP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D7222A"/>
      </a:accent1>
      <a:accent2>
        <a:srgbClr val="FF2600"/>
      </a:accent2>
      <a:accent3>
        <a:srgbClr val="FF2600"/>
      </a:accent3>
      <a:accent4>
        <a:srgbClr val="FF2600"/>
      </a:accent4>
      <a:accent5>
        <a:srgbClr val="FF2600"/>
      </a:accent5>
      <a:accent6>
        <a:srgbClr val="FF2600"/>
      </a:accent6>
      <a:hlink>
        <a:srgbClr val="919191"/>
      </a:hlink>
      <a:folHlink>
        <a:srgbClr val="CACAC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32D5E2B8-4FFE-F545-9176-508ADD67CB81}" vid="{7E6DB49D-2E34-2143-8B6F-A49F30623E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1401</TotalTime>
  <Words>797</Words>
  <Application>Microsoft Macintosh PowerPoint</Application>
  <PresentationFormat>On-screen Show (4:3)</PresentationFormat>
  <Paragraphs>148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Noto Sans</vt:lpstr>
      <vt:lpstr>Noto Serif Regular</vt:lpstr>
      <vt:lpstr>Arial</vt:lpstr>
      <vt:lpstr>Noto Serif</vt:lpstr>
      <vt:lpstr>Noto Sans Bold</vt:lpstr>
      <vt:lpstr>LKP Opener - blank</vt:lpstr>
      <vt:lpstr>LKP</vt:lpstr>
      <vt:lpstr>PowerPoint Presentation</vt:lpstr>
      <vt:lpstr>PowerPoint Presentation</vt:lpstr>
      <vt:lpstr>PowerPoint Presentation</vt:lpstr>
      <vt:lpstr>Objectives</vt:lpstr>
      <vt:lpstr>The history of cotton</vt:lpstr>
      <vt:lpstr>The history of cotton</vt:lpstr>
      <vt:lpstr>The history of cotton</vt:lpstr>
      <vt:lpstr>The history of cotton</vt:lpstr>
      <vt:lpstr>The history of cotton</vt:lpstr>
      <vt:lpstr>The history of cotton</vt:lpstr>
      <vt:lpstr>The history of cotton</vt:lpstr>
      <vt:lpstr>The history of cotton</vt:lpstr>
      <vt:lpstr>Cotton fibre</vt:lpstr>
      <vt:lpstr>PowerPoint Presentation</vt:lpstr>
      <vt:lpstr>Cotton production</vt:lpstr>
      <vt:lpstr>Cotton production</vt:lpstr>
      <vt:lpstr>PowerPoint Presentation</vt:lpstr>
      <vt:lpstr>Luxury cotton</vt:lpstr>
      <vt:lpstr>Luxury cotton</vt:lpstr>
      <vt:lpstr>Ecological and ethical considerations</vt:lpstr>
      <vt:lpstr>Ecological and ethical considerations</vt:lpstr>
      <vt:lpstr>Ecological and ethical considerations</vt:lpstr>
      <vt:lpstr>Key points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Coco</dc:creator>
  <cp:lastModifiedBy>Sophie Wise</cp:lastModifiedBy>
  <cp:revision>116</cp:revision>
  <dcterms:created xsi:type="dcterms:W3CDTF">2018-05-18T09:22:04Z</dcterms:created>
  <dcterms:modified xsi:type="dcterms:W3CDTF">2018-10-16T10:38:36Z</dcterms:modified>
</cp:coreProperties>
</file>