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  <p:sldMasterId id="2147483679" r:id="rId2"/>
  </p:sldMasterIdLst>
  <p:notesMasterIdLst>
    <p:notesMasterId r:id="rId27"/>
  </p:notesMasterIdLst>
  <p:handoutMasterIdLst>
    <p:handoutMasterId r:id="rId28"/>
  </p:handoutMasterIdLst>
  <p:sldIdLst>
    <p:sldId id="257" r:id="rId3"/>
    <p:sldId id="265" r:id="rId4"/>
    <p:sldId id="263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7" r:id="rId20"/>
    <p:sldId id="281" r:id="rId21"/>
    <p:sldId id="282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embeddedFontLst>
    <p:embeddedFont>
      <p:font typeface="Noto Sans Bold" panose="020B0802040504020204" pitchFamily="34" charset="0"/>
      <p:bold r:id="rId29"/>
    </p:embeddedFont>
    <p:embeddedFont>
      <p:font typeface="Noto Serif Regular" panose="020B0604020202020204" charset="0"/>
      <p:regular r:id="rId30"/>
      <p:bold r:id="rId31"/>
      <p:italic r:id="rId32"/>
      <p:boldItalic r:id="rId33"/>
    </p:embeddedFont>
    <p:embeddedFont>
      <p:font typeface="Noto Serif" panose="02020600060500020200" pitchFamily="18" charset="0"/>
      <p:regular r:id="rId34"/>
      <p:bold r:id="rId35"/>
      <p:italic r:id="rId36"/>
      <p:boldItalic r:id="rId37"/>
    </p:embeddedFont>
    <p:embeddedFont>
      <p:font typeface="Noto Sans" panose="020B050204050402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er" id="{634E0027-A025-B34B-A7D8-FE60DBD4F496}">
          <p14:sldIdLst>
            <p14:sldId id="257"/>
            <p14:sldId id="265"/>
            <p14:sldId id="263"/>
          </p14:sldIdLst>
        </p14:section>
        <p14:section name="Main presentation" id="{06B637CD-49DF-7D41-8727-FB255F7E1D17}">
          <p14:sldIdLst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7"/>
            <p14:sldId id="281"/>
            <p14:sldId id="282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lker" initials="W" lastIdx="8" clrIdx="0">
    <p:extLst>
      <p:ext uri="{19B8F6BF-5375-455C-9EA6-DF929625EA0E}">
        <p15:presenceInfo xmlns:p15="http://schemas.microsoft.com/office/powerpoint/2012/main" userId="Walk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0" autoAdjust="0"/>
    <p:restoredTop sz="86401" autoAdjust="0"/>
  </p:normalViewPr>
  <p:slideViewPr>
    <p:cSldViewPr snapToGrid="0" snapToObjects="1">
      <p:cViewPr varScale="1">
        <p:scale>
          <a:sx n="116" d="100"/>
          <a:sy n="116" d="100"/>
        </p:scale>
        <p:origin x="18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493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661BBD16-9390-E245-B599-DB7805A76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0F74A5E-51D0-DA47-9267-B00488F3A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2BC70-1A8A-924A-9322-E9905D25E45E}" type="datetimeFigureOut">
              <a:rPr lang="en-GB" smtClean="0">
                <a:latin typeface="Noto Serif Regular" panose="02020600060500020200" pitchFamily="18" charset="0"/>
              </a:rPr>
              <a:t>15/10/2018</a:t>
            </a:fld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A03C31E-AA60-9B4F-9137-678D6E61C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Noto Serif Regular" panose="02020600060500020200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1E84A8-9E99-AF4B-849B-7F29D695A6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B425-1EF6-E542-BDB1-09A7975C6C8F}" type="slidenum">
              <a:rPr lang="en-GB" smtClean="0">
                <a:latin typeface="Noto Serif Regular" panose="02020600060500020200" pitchFamily="18" charset="0"/>
              </a:rPr>
              <a:t>‹#›</a:t>
            </a:fld>
            <a:endParaRPr lang="en-GB" dirty="0">
              <a:latin typeface="Noto Serif Regular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10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D324FD79-6B2A-644E-8376-13E9D55BEA79}" type="datetimeFigureOut">
              <a:rPr lang="en-GB" smtClean="0"/>
              <a:pPr/>
              <a:t>15/10/2018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erif Regular" panose="02020600060500020200" pitchFamily="18" charset="0"/>
              </a:defRPr>
            </a:lvl1pPr>
          </a:lstStyle>
          <a:p>
            <a:fld id="{8B24B74A-A0CD-7E4D-8421-FB6C579B2A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6861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Noto Serif Regular" panose="02020600060500020200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16B644-1F34-2C42-A8F2-103528404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4753" y="1495618"/>
            <a:ext cx="2234494" cy="2348409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6A28B207-9819-459E-8362-DBDC34ECBD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8481" y="3879319"/>
            <a:ext cx="8240151" cy="143668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6000"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1pPr>
            <a:lvl2pPr marL="3429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2pPr>
            <a:lvl3pPr marL="6858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3pPr>
            <a:lvl4pPr marL="10287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4pPr>
            <a:lvl5pPr marL="1371600" indent="0">
              <a:buNone/>
              <a:defRPr b="1" i="0" baseline="0">
                <a:solidFill>
                  <a:schemeClr val="bg1"/>
                </a:solidFill>
                <a:latin typeface="Noto Sans" panose="020B0502040504020204" pitchFamily="34" charset="0"/>
              </a:defRPr>
            </a:lvl5pPr>
          </a:lstStyle>
          <a:p>
            <a:pPr lvl="0"/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Master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185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KP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DACAC7E-E9C7-3A43-8D4C-164579CCE2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</p:spTree>
    <p:extLst>
      <p:ext uri="{BB962C8B-B14F-4D97-AF65-F5344CB8AC3E}">
        <p14:creationId xmlns:p14="http://schemas.microsoft.com/office/powerpoint/2010/main" val="11492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BA01BE22-836E-E640-910F-49DD60132E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82021" y="462844"/>
            <a:ext cx="4146101" cy="5446889"/>
          </a:xfrm>
          <a:prstGeom prst="rect">
            <a:avLst/>
          </a:prstGeom>
        </p:spPr>
        <p:txBody>
          <a:bodyPr anchor="ctr" anchorCtr="0"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114B39B-D3F1-7B4F-9FD9-0808A3AC29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6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Opener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7F47826-711D-E342-943F-80A9BE122F91}"/>
              </a:ext>
            </a:extLst>
          </p:cNvPr>
          <p:cNvCxnSpPr>
            <a:cxnSpLocks/>
          </p:cNvCxnSpPr>
          <p:nvPr userDrawn="1"/>
        </p:nvCxnSpPr>
        <p:spPr>
          <a:xfrm>
            <a:off x="1378131" y="2399606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C637DC-015D-8744-8A57-162F14DC89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6EE80FF-F87E-481E-89F2-64D176B83558}"/>
              </a:ext>
            </a:extLst>
          </p:cNvPr>
          <p:cNvSpPr/>
          <p:nvPr userDrawn="1"/>
        </p:nvSpPr>
        <p:spPr>
          <a:xfrm>
            <a:off x="1325937" y="1882687"/>
            <a:ext cx="64508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Book Title / </a:t>
            </a:r>
            <a:r>
              <a:rPr lang="en-GB" sz="16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Author(s)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Chapter X</a:t>
            </a: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0" i="0" u="none" kern="1200" baseline="0" dirty="0">
                <a:solidFill>
                  <a:schemeClr val="bg1"/>
                </a:solidFill>
                <a:effectLst/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Book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031113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820E1F-9AA7-469C-9563-93A2EB0D7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76550" y="6327948"/>
            <a:ext cx="33909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454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C6B4327-24F0-694A-BFF6-B44719705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376534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2FEE73CD-B2FA-9A41-9C6B-787A69DB73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2DAC51A8-6E08-4CA2-BC27-AB65F1DD69F8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CD6B41C-DA7B-4AAE-9A36-34C5016B7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7004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KP Title al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AC6473-5CA7-4A9B-841F-02DA886A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491A425-62DA-4D13-B06F-D89DEACC1C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/>
              <a:t>/ CH Chapter name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379CBB8F-98D2-4B75-B05B-D340256E1EE5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34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KP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D5CC90-CA7E-C240-8E12-BD79C3C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671FEAB-5278-8B44-A4FC-A40E9D0D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6279" y="1825625"/>
            <a:ext cx="3300216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4D6252-6ABE-DB48-A64F-7F73652A5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1825625"/>
            <a:ext cx="330619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B7BB75C-4A6E-CB43-B4F2-56D7870AF3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0C2A2DD-6A4D-4D99-9F36-6D56847E4102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6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K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1514B-FFAC-6249-989C-E0119B0DA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738" y="365126"/>
            <a:ext cx="6835516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AE352D-41FA-A945-8FD7-89F593AC7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1738" y="1857377"/>
            <a:ext cx="3272803" cy="647698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1D74FF-C658-6F4C-AADF-C27FEE3C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1738" y="2615783"/>
            <a:ext cx="3272803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E311A9-F84C-9C42-971E-359F83C5B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09459" y="1857377"/>
            <a:ext cx="3287794" cy="647697"/>
          </a:xfrm>
        </p:spPr>
        <p:txBody>
          <a:bodyPr anchor="b"/>
          <a:lstStyle>
            <a:lvl1pPr marL="0" indent="0">
              <a:buNone/>
              <a:defRPr sz="1800" b="1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40427A3-357D-DB41-9FA2-3F655E60E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09459" y="2615783"/>
            <a:ext cx="3287794" cy="35738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5D8BEF84-E096-7C4E-B386-8CB3DFB5B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440573A3-EC93-4DDB-B2D2-75707FDCD4CD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55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KP Pic /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3D05EB3D-ED5A-2A44-8872-A71EFEB2B91C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097B9C84-DA16-E148-8A34-38A8E46CC83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6279" y="1825625"/>
            <a:ext cx="3260830" cy="435133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668B7308-591E-1E4D-A325-513A961B1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50EB9C84-0229-8848-9D58-29AD7D70C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1EC18E3-BEAE-4B9E-B9DB-BB936B739AB7}"/>
              </a:ext>
            </a:extLst>
          </p:cNvPr>
          <p:cNvCxnSpPr>
            <a:cxnSpLocks/>
          </p:cNvCxnSpPr>
          <p:nvPr userDrawn="1"/>
        </p:nvCxnSpPr>
        <p:spPr>
          <a:xfrm>
            <a:off x="1146279" y="1753849"/>
            <a:ext cx="685144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31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77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2" r:id="rId3"/>
    <p:sldLayoutId id="2147483703" r:id="rId4"/>
  </p:sldLayoutIdLst>
  <p:txStyles>
    <p:titleStyle>
      <a:lvl1pPr marL="0" marR="0" indent="0" algn="l" defTabSz="6858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kumimoji="0" lang="en-US" sz="2000" b="1" i="0" u="sng" strike="noStrike" kern="1200" cap="none" spc="0" normalizeH="0" baseline="0" noProof="0" dirty="0">
          <a:ln>
            <a:noFill/>
          </a:ln>
          <a:solidFill>
            <a:schemeClr val="accent5"/>
          </a:solidFill>
          <a:effectLst/>
          <a:uLnTx/>
          <a:uFillTx/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D0D5162-0A53-2747-9B44-F37653018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279" y="365126"/>
            <a:ext cx="6851442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78333F0-FC38-B24D-B40C-EBF0BC8E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279" y="1825625"/>
            <a:ext cx="6851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628AFA-DC20-8149-AED2-86519ACE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8651" y="6356352"/>
            <a:ext cx="7505699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t">
              <a:defRPr sz="1000" b="0" i="0" baseline="0">
                <a:solidFill>
                  <a:schemeClr val="accent1"/>
                </a:solidFill>
                <a:latin typeface="Noto Serif Regular" panose="02020600060500020200" pitchFamily="18" charset="0"/>
              </a:defRPr>
            </a:lvl1pPr>
          </a:lstStyle>
          <a:p>
            <a:r>
              <a:rPr lang="en-US" b="1" dirty="0">
                <a:latin typeface="Noto Sans Bold" panose="020B0802040504020204" pitchFamily="34" charset="0"/>
                <a:ea typeface="Noto Sans Bold" panose="020B0802040504020204" pitchFamily="34" charset="0"/>
                <a:cs typeface="Noto Sans Bold" panose="020B0802040504020204" pitchFamily="34" charset="0"/>
              </a:rPr>
              <a:t>Book Tile </a:t>
            </a:r>
            <a:r>
              <a:rPr lang="en-US" dirty="0"/>
              <a:t>/ CH Chapter name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176CE1DD-89DB-A842-BBD0-A319B20AEF11}"/>
              </a:ext>
            </a:extLst>
          </p:cNvPr>
          <p:cNvCxnSpPr>
            <a:cxnSpLocks/>
          </p:cNvCxnSpPr>
          <p:nvPr/>
        </p:nvCxnSpPr>
        <p:spPr>
          <a:xfrm>
            <a:off x="628650" y="6286500"/>
            <a:ext cx="7886700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72696A-F506-F249-8CDB-46EA988B8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10550" y="6356351"/>
            <a:ext cx="3048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3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702" r:id="rId2"/>
    <p:sldLayoutId id="2147483682" r:id="rId3"/>
    <p:sldLayoutId id="2147483683" r:id="rId4"/>
    <p:sldLayoutId id="2147483685" r:id="rId5"/>
    <p:sldLayoutId id="2147483701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500" b="1" i="0" u="none" kern="1200" baseline="0">
          <a:solidFill>
            <a:schemeClr val="tx1"/>
          </a:solidFill>
          <a:latin typeface="Noto Sans Bold" panose="020B0502040504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Noto Serif Regular" panose="02020600060500020200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AB9F05D0-7ECA-402E-B50C-8D0EB529CB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+</a:t>
            </a:r>
          </a:p>
          <a:p>
            <a:r>
              <a:rPr lang="en-GB" dirty="0"/>
              <a:t>Fashion</a:t>
            </a:r>
          </a:p>
        </p:txBody>
      </p:sp>
    </p:spTree>
    <p:extLst>
      <p:ext uri="{BB962C8B-B14F-4D97-AF65-F5344CB8AC3E}">
        <p14:creationId xmlns:p14="http://schemas.microsoft.com/office/powerpoint/2010/main" val="4849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206496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Satin weave has a high sheen and smooth surface; has predominance of warp threads to the face </a:t>
            </a:r>
            <a:r>
              <a:rPr lang="en-GB" sz="1900" dirty="0" smtClean="0"/>
              <a:t>side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Sateen </a:t>
            </a:r>
            <a:r>
              <a:rPr lang="en-GB" sz="1900" dirty="0"/>
              <a:t>weave has a dull sheen and smooth surface; has predominance of weft </a:t>
            </a:r>
            <a:r>
              <a:rPr lang="en-GB" sz="1900" dirty="0" smtClean="0"/>
              <a:t>threads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Pile weaving is a technique used to make velvets and </a:t>
            </a:r>
            <a:r>
              <a:rPr lang="en-GB" sz="1900" dirty="0" smtClean="0"/>
              <a:t>corduroys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Double-cloth weaving creates fabrics with two face </a:t>
            </a:r>
            <a:r>
              <a:rPr lang="en-GB" sz="1900" dirty="0" smtClean="0"/>
              <a:t>sides</a:t>
            </a:r>
            <a:endParaRPr lang="en-GB" sz="19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 construction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82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Jacquard loom weaving enables an unlimited variety of designs; the term is applied to both woven and knitted fabrics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 smtClean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Tapestry </a:t>
            </a:r>
            <a:r>
              <a:rPr lang="en-GB" sz="1900" dirty="0"/>
              <a:t>weaving is done on a vertical loom; warps are hidden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err="1"/>
              <a:t>Ikat</a:t>
            </a:r>
            <a:r>
              <a:rPr lang="en-GB" sz="1900" dirty="0"/>
              <a:t> weaving implies the threads have been dyed at predetermined intervals along their length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 construction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36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13235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900" b="1" dirty="0" smtClean="0"/>
              <a:t>Knitting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Knitting refers to both sweater-knits (totally or partially constructed on a knitting machine) and </a:t>
            </a:r>
            <a:r>
              <a:rPr lang="en-GB" sz="1900" dirty="0" err="1"/>
              <a:t>Jerseywear</a:t>
            </a:r>
            <a:r>
              <a:rPr lang="en-GB" sz="1900" dirty="0"/>
              <a:t> garments such as T-shirts and polo shirts (cut and made from knitted fabric)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Term refers to any knitted fabric regardless of how fine it is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Needle size, yarn thickness and stitch size dictates fineness of fabric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 construction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82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1900" dirty="0"/>
              <a:t>The term gauge in machine knitting expresses the needle size</a:t>
            </a:r>
          </a:p>
          <a:p>
            <a:pPr>
              <a:lnSpc>
                <a:spcPct val="100000"/>
              </a:lnSpc>
            </a:pP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The higher the gauge number the finer the fabric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/>
              <a:t> 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Denier is a term used in very fine knitwear such as hosiery 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 construction</a:t>
            </a:r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551935" y="6311899"/>
            <a:ext cx="45107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Fully fashioned describes the shaping of knitwear by increasing and decreasing stitches in a row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Cut-and-sewn knitwear implies the fabric is first knitted and the garment is then cut and sewn in a similar way to woven fabrics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 construction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6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sz="1900" b="1" dirty="0" smtClean="0"/>
              <a:t>Felting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Felt is a non-woven cloth produced by condensing fibres together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/>
              <a:t> 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Felted fabrics predate woven and knitted fabrics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/>
              <a:t> 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30% wool necessary for felted fabric to hold together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 construction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51934" y="6289072"/>
            <a:ext cx="4510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0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33006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900" b="1" dirty="0"/>
              <a:t>Knotting</a:t>
            </a: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dirty="0" smtClean="0"/>
              <a:t>Crocheting</a:t>
            </a:r>
            <a:r>
              <a:rPr lang="en-GB" sz="1900" dirty="0"/>
              <a:t>, lace making and macramé are all forms of </a:t>
            </a:r>
            <a:r>
              <a:rPr lang="en-GB" sz="1900" dirty="0" smtClean="0"/>
              <a:t>knotting</a:t>
            </a:r>
            <a:r>
              <a:rPr lang="en-GB" sz="1900" b="1" dirty="0"/>
              <a:t> 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Crocheting is produced using a hooked needle to pull loops of yarn through other </a:t>
            </a:r>
            <a:r>
              <a:rPr lang="en-GB" sz="1900" dirty="0" smtClean="0"/>
              <a:t>loops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Lace is a lightweight fabric patterned with holes either by hand or machine; holes are created by loop </a:t>
            </a:r>
            <a:r>
              <a:rPr lang="en-GB" sz="1900" dirty="0" smtClean="0"/>
              <a:t>twisting or braiding </a:t>
            </a:r>
            <a:r>
              <a:rPr lang="en-GB" sz="1900" dirty="0"/>
              <a:t>threads independently from </a:t>
            </a:r>
            <a:r>
              <a:rPr lang="en-GB" sz="1900" dirty="0" smtClean="0"/>
              <a:t>backing fabric</a:t>
            </a:r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Macramé is Arabic in origin; fabric </a:t>
            </a:r>
            <a:r>
              <a:rPr lang="en-GB" sz="1900" dirty="0" smtClean="0"/>
              <a:t>is made </a:t>
            </a:r>
            <a:r>
              <a:rPr lang="en-GB" sz="1900" dirty="0"/>
              <a:t>by interlinking knots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 construction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49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5"/>
            <a:ext cx="6858000" cy="3901697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Dyes are in liquid form or pigments (fine powder </a:t>
            </a:r>
            <a:r>
              <a:rPr lang="en-GB" sz="1900" dirty="0" smtClean="0"/>
              <a:t>form)</a:t>
            </a:r>
            <a:endParaRPr lang="en-GB" sz="19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Dyeing </a:t>
            </a:r>
            <a:r>
              <a:rPr lang="en-GB" sz="1900" dirty="0"/>
              <a:t>is performed at either the yarn, fabric or garment </a:t>
            </a:r>
            <a:r>
              <a:rPr lang="en-GB" sz="1900" dirty="0" smtClean="0"/>
              <a:t>stage</a:t>
            </a:r>
            <a:endParaRPr lang="en-GB" sz="19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Yarn-dyed </a:t>
            </a:r>
            <a:r>
              <a:rPr lang="en-GB" sz="1900" dirty="0"/>
              <a:t>fabrics are more expensive but also more colourfast </a:t>
            </a:r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Fabric dyeing (piece dyeing) is a faster, less expensive </a:t>
            </a:r>
            <a:r>
              <a:rPr lang="en-GB" sz="1900" dirty="0" smtClean="0"/>
              <a:t>process</a:t>
            </a:r>
            <a:endParaRPr lang="en-GB" sz="19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Garment dyeing is the least colourfast method </a:t>
            </a:r>
          </a:p>
          <a:p>
            <a:endParaRPr lang="en-GB" sz="19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Dyeing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82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Dyeing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Resist dyeing is a method of patterning fabric by preventing dye reaching certain parts</a:t>
            </a:r>
          </a:p>
          <a:p>
            <a:pPr lvl="0">
              <a:lnSpc>
                <a:spcPct val="100000"/>
              </a:lnSpc>
            </a:pPr>
            <a:endParaRPr lang="en-GB" dirty="0"/>
          </a:p>
          <a:p>
            <a:pPr lvl="0">
              <a:lnSpc>
                <a:spcPct val="100000"/>
              </a:lnSpc>
            </a:pPr>
            <a:r>
              <a:rPr lang="en-GB" dirty="0"/>
              <a:t>Resist dyeing methods include wax or rice paste, stitching and </a:t>
            </a:r>
            <a:r>
              <a:rPr lang="en-GB" dirty="0" smtClean="0"/>
              <a:t>tying, </a:t>
            </a:r>
            <a:r>
              <a:rPr lang="en-GB" dirty="0"/>
              <a:t>and chemical resist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/>
              <a:t> </a:t>
            </a:r>
          </a:p>
          <a:p>
            <a:pPr lvl="0">
              <a:lnSpc>
                <a:spcPct val="100000"/>
              </a:lnSpc>
            </a:pPr>
            <a:r>
              <a:rPr lang="en-GB" dirty="0"/>
              <a:t>Stripping is a technique to create a design by removing unwanted dye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063" y="1927653"/>
            <a:ext cx="3306762" cy="4094205"/>
          </a:xfrm>
        </p:spPr>
      </p:pic>
      <p:sp>
        <p:nvSpPr>
          <p:cNvPr id="4" name="Rectangle 3"/>
          <p:cNvSpPr/>
          <p:nvPr/>
        </p:nvSpPr>
        <p:spPr>
          <a:xfrm>
            <a:off x="535459" y="6316788"/>
            <a:ext cx="44480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6279" y="1881266"/>
            <a:ext cx="6858000" cy="406645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900" b="1" dirty="0" smtClean="0"/>
              <a:t>Printing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Hand-block printing uses engraved blocks to transfer dye onto the </a:t>
            </a:r>
            <a:r>
              <a:rPr lang="en-GB" sz="1900" dirty="0" smtClean="0"/>
              <a:t>fabric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Silk-screen </a:t>
            </a:r>
            <a:r>
              <a:rPr lang="en-GB" sz="1900" dirty="0"/>
              <a:t>printing involves dye drawn across a </a:t>
            </a:r>
            <a:r>
              <a:rPr lang="en-GB" sz="1900" dirty="0" smtClean="0"/>
              <a:t>stencil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Rotary-screen printing is used for designs of more than 5</a:t>
            </a:r>
            <a:r>
              <a:rPr lang="en-GB" sz="1900" dirty="0" smtClean="0"/>
              <a:t> colours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Roller printing is used for large print runs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Heat-transfer </a:t>
            </a:r>
            <a:r>
              <a:rPr lang="en-GB" sz="1900" dirty="0"/>
              <a:t>printing uses pre-printed paper to transfer colour </a:t>
            </a:r>
            <a:r>
              <a:rPr lang="en-GB" sz="1900" dirty="0" smtClean="0"/>
              <a:t>onto the fabric</a:t>
            </a:r>
            <a:endParaRPr lang="en-GB" sz="19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decoration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9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4249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330064"/>
          </a:xfrm>
        </p:spPr>
        <p:txBody>
          <a:bodyPr>
            <a:norm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 smtClean="0"/>
              <a:t>Mordant </a:t>
            </a:r>
            <a:r>
              <a:rPr lang="en-GB" sz="1900" dirty="0"/>
              <a:t>printing uses a dye fixative to print a design; dye colour only adheres to parts where the mordant has been printed  </a:t>
            </a:r>
            <a:endParaRPr lang="en-GB" sz="1900" dirty="0" smtClean="0"/>
          </a:p>
          <a:p>
            <a:pPr lvl="0">
              <a:lnSpc>
                <a:spcPct val="100000"/>
              </a:lnSpc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In resist dyeing waxed areas do not take dye, leaving uncoloured </a:t>
            </a:r>
            <a:r>
              <a:rPr lang="en-GB" sz="1900" dirty="0" smtClean="0"/>
              <a:t>patterns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 bleaching agent is used in discharge printing to remove </a:t>
            </a:r>
            <a:r>
              <a:rPr lang="en-GB" sz="1900" dirty="0" smtClean="0"/>
              <a:t>colour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Digital printing has reduced cost and lead time; allows use of limitless colours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decoration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1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2724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1900" b="1" dirty="0" err="1"/>
              <a:t>Devoré</a:t>
            </a:r>
            <a:r>
              <a:rPr lang="en-GB" sz="1900" b="1" dirty="0"/>
              <a:t> 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Also known as ‘burn out</a:t>
            </a:r>
            <a:r>
              <a:rPr lang="en-GB" sz="1900" dirty="0" smtClean="0"/>
              <a:t>’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Describes effect achieved when part of a fabric composition is eaten away by the application of a corrosive </a:t>
            </a:r>
            <a:r>
              <a:rPr lang="en-GB" sz="1900" dirty="0" smtClean="0"/>
              <a:t>paste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1900" dirty="0"/>
          </a:p>
          <a:p>
            <a:pPr>
              <a:lnSpc>
                <a:spcPct val="100000"/>
              </a:lnSpc>
            </a:pPr>
            <a:r>
              <a:rPr lang="en-GB" sz="1900" b="1" dirty="0"/>
              <a:t>Laser cutting and </a:t>
            </a:r>
            <a:r>
              <a:rPr lang="en-GB" sz="1900" b="1" dirty="0" smtClean="0"/>
              <a:t>engraving</a:t>
            </a: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Offers exclusivity to small-scale design brands as fabrics can be cut or engraved to intricate designs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High temperature of laser beams seals the cut edges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decoration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95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40994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sz="2700" b="1" dirty="0" smtClean="0"/>
              <a:t>Embroidery</a:t>
            </a:r>
            <a:endParaRPr lang="en-GB" sz="27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700" dirty="0"/>
              <a:t>Freehand embroidery is applied without regard to weave </a:t>
            </a:r>
            <a:r>
              <a:rPr lang="en-GB" sz="2700" dirty="0" smtClean="0"/>
              <a:t>structure</a:t>
            </a:r>
            <a:endParaRPr lang="en-GB" sz="27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700" dirty="0"/>
              <a:t>Needlepoint and cross stitch are examples of counted-thread </a:t>
            </a:r>
            <a:r>
              <a:rPr lang="en-GB" sz="2700" dirty="0" smtClean="0"/>
              <a:t>embroidery</a:t>
            </a:r>
            <a:endParaRPr lang="en-GB" sz="27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700" dirty="0"/>
              <a:t>In canvas work embroidery the under-fabric is completely </a:t>
            </a:r>
            <a:r>
              <a:rPr lang="en-GB" sz="2700" dirty="0" smtClean="0"/>
              <a:t>covered</a:t>
            </a:r>
            <a:endParaRPr lang="en-GB" sz="27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700" dirty="0"/>
              <a:t>Smocking is a technique used to gather fabric with decorative </a:t>
            </a:r>
            <a:r>
              <a:rPr lang="en-GB" sz="2700" dirty="0" smtClean="0"/>
              <a:t>stitch-work</a:t>
            </a:r>
            <a:endParaRPr lang="en-GB" sz="2700" dirty="0"/>
          </a:p>
          <a:p>
            <a:pPr marL="285750" lvl="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700" dirty="0"/>
              <a:t>Appliqué is a technique for attaching pieces of fabric with decorative stitch-work onto a base cloth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Surface decoration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5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Waterproofing treatments include oiling, waxing and chemical shower-proofing 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Fabric enhancing includes brushing, milling, mercerizing and </a:t>
            </a:r>
            <a:r>
              <a:rPr lang="en-GB" sz="1900" dirty="0" err="1"/>
              <a:t>emerizing</a:t>
            </a:r>
            <a:r>
              <a:rPr lang="en-GB" sz="1900" dirty="0"/>
              <a:t> </a:t>
            </a:r>
          </a:p>
          <a:p>
            <a:pPr>
              <a:lnSpc>
                <a:spcPct val="100000"/>
              </a:lnSpc>
            </a:pPr>
            <a:r>
              <a:rPr lang="en-GB" sz="1900" dirty="0"/>
              <a:t> 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Additive treatments include chemical finishes such as anti-soiling and antibacterial </a:t>
            </a:r>
            <a:r>
              <a:rPr lang="en-GB" sz="1900" dirty="0" smtClean="0"/>
              <a:t>treatments, </a:t>
            </a:r>
            <a:r>
              <a:rPr lang="en-GB" sz="1900" dirty="0"/>
              <a:t>as well as fire retardant treatments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Finishing processes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12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43000" y="1881266"/>
            <a:ext cx="6858000" cy="3926410"/>
          </a:xfrm>
        </p:spPr>
        <p:txBody>
          <a:bodyPr>
            <a:noAutofit/>
          </a:bodyPr>
          <a:lstStyle/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Fibres are carded, combed and spun to produce </a:t>
            </a:r>
            <a:r>
              <a:rPr lang="en-GB" sz="1900" dirty="0" smtClean="0"/>
              <a:t>yarn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Weaving and knitting are the main fabric construction methods; alternative methods include felting and knotting </a:t>
            </a:r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Dyeing can be done at yarn, fabric or garment </a:t>
            </a:r>
            <a:r>
              <a:rPr lang="en-GB" sz="1900" dirty="0" smtClean="0"/>
              <a:t>stage</a:t>
            </a:r>
            <a:endParaRPr lang="en-GB" sz="1900" dirty="0"/>
          </a:p>
          <a:p>
            <a:pPr marL="285750" lvl="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Printing, </a:t>
            </a:r>
            <a:r>
              <a:rPr lang="en-GB" sz="1900" dirty="0" err="1"/>
              <a:t>devoré</a:t>
            </a:r>
            <a:r>
              <a:rPr lang="en-GB" sz="1900" dirty="0"/>
              <a:t>, laser cutting and embroidery are different surface decoration </a:t>
            </a:r>
            <a:r>
              <a:rPr lang="en-GB" sz="1900" dirty="0" smtClean="0"/>
              <a:t>techniques</a:t>
            </a:r>
            <a:endParaRPr lang="en-GB" sz="1900" dirty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1900" dirty="0"/>
              <a:t>Finishing processes include waterproofing and chemical treatments to either enhance the appearance or function of a fabric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2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276CAE-D4B2-4267-BE42-B36C955F6DBC}"/>
              </a:ext>
            </a:extLst>
          </p:cNvPr>
          <p:cNvSpPr/>
          <p:nvPr/>
        </p:nvSpPr>
        <p:spPr>
          <a:xfrm>
            <a:off x="1325937" y="1882687"/>
            <a:ext cx="645081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GB" sz="2400" b="1" dirty="0" smtClean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Fabric for Fashion</a:t>
            </a:r>
            <a:r>
              <a:rPr lang="en-GB" sz="2400" b="1" i="0" u="none" kern="1200" baseline="0" dirty="0" smtClean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 </a:t>
            </a:r>
            <a:r>
              <a:rPr lang="en-GB" sz="2400" b="1" i="0" u="none" kern="1200" baseline="0" dirty="0">
                <a:solidFill>
                  <a:schemeClr val="bg1"/>
                </a:solidFill>
                <a:effectLst/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/ </a:t>
            </a:r>
            <a:r>
              <a:rPr lang="en-GB" sz="1600" dirty="0" smtClean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Clive Hallett and </a:t>
            </a:r>
          </a:p>
          <a:p>
            <a:pPr>
              <a:spcAft>
                <a:spcPts val="1800"/>
              </a:spcAft>
            </a:pPr>
            <a:r>
              <a:rPr lang="en-GB" sz="1600" dirty="0" smtClean="0">
                <a:solidFill>
                  <a:schemeClr val="bg1"/>
                </a:solidFill>
                <a:latin typeface="Noto Serif Regular" panose="02020600060500020200" pitchFamily="18" charset="0"/>
                <a:ea typeface="Noto Sans Bold" panose="020B0502040504020204" pitchFamily="34" charset="0"/>
                <a:cs typeface="Noto Sans Bold" panose="020B0502040504020204" pitchFamily="34" charset="0"/>
              </a:rPr>
              <a:t>Amanda Johnston</a:t>
            </a:r>
            <a:endParaRPr lang="en-GB" sz="1600" b="0" i="0" u="sng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  <a:p>
            <a:endParaRPr lang="en-GB" sz="2400" b="1" i="0" u="none" kern="1200" baseline="0" dirty="0" smtClean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b="1" dirty="0" smtClean="0">
                <a:solidFill>
                  <a:schemeClr val="bg1"/>
                </a:solidFill>
                <a:latin typeface="Noto Sans Bold" panose="020B0502040504020204" pitchFamily="34" charset="0"/>
                <a:ea typeface="Noto Sans Bold" panose="020B0502040504020204" pitchFamily="34" charset="0"/>
                <a:cs typeface="Noto Sans Bold" panose="020B0502040504020204" pitchFamily="34" charset="0"/>
              </a:rPr>
              <a:t>Introduction</a:t>
            </a:r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endParaRPr lang="en-GB" sz="2400" b="1" i="0" u="none" kern="1200" baseline="0" dirty="0">
              <a:solidFill>
                <a:schemeClr val="bg1"/>
              </a:solidFill>
              <a:effectLst/>
              <a:latin typeface="Noto Sans Bold" panose="020B0502040504020204" pitchFamily="34" charset="0"/>
              <a:ea typeface="Noto Sans Bold" panose="020B0502040504020204" pitchFamily="34" charset="0"/>
              <a:cs typeface="Noto Sans Bold" panose="020B0502040504020204" pitchFamily="34" charset="0"/>
            </a:endParaRPr>
          </a:p>
          <a:p>
            <a:r>
              <a:rPr lang="en-GB" sz="2400" dirty="0" smtClean="0">
                <a:solidFill>
                  <a:schemeClr val="bg1"/>
                </a:solidFill>
                <a:latin typeface="Noto Serif Regular" panose="02020600060500020200" pitchFamily="18" charset="0"/>
                <a:ea typeface="Noto Serif Regular" panose="02020600060500020200" pitchFamily="18" charset="0"/>
                <a:cs typeface="Noto Serif Regular" panose="02020600060500020200" pitchFamily="18" charset="0"/>
              </a:rPr>
              <a:t>Fibres to fabrics</a:t>
            </a:r>
            <a:endParaRPr lang="en-GB" sz="2400" b="0" i="0" u="none" kern="1200" baseline="0" dirty="0">
              <a:solidFill>
                <a:schemeClr val="bg1"/>
              </a:solidFill>
              <a:effectLst/>
              <a:latin typeface="Noto Serif Regular" panose="02020600060500020200" pitchFamily="18" charset="0"/>
              <a:ea typeface="Noto Serif Regular" panose="02020600060500020200" pitchFamily="18" charset="0"/>
              <a:cs typeface="Noto Serif Regular" panose="02020600060500020200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97320C56-B9C8-4B40-A187-753D3C78A9FA}"/>
              </a:ext>
            </a:extLst>
          </p:cNvPr>
          <p:cNvCxnSpPr>
            <a:cxnSpLocks/>
          </p:cNvCxnSpPr>
          <p:nvPr/>
        </p:nvCxnSpPr>
        <p:spPr>
          <a:xfrm>
            <a:off x="1378131" y="3025683"/>
            <a:ext cx="639862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Describe the fibre to yarn process 	</a:t>
            </a:r>
          </a:p>
          <a:p>
            <a:r>
              <a:rPr lang="en-GB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Recognize different methods of fabric </a:t>
            </a:r>
            <a:r>
              <a:rPr lang="en-GB" sz="1900" dirty="0" smtClean="0"/>
              <a:t>construction</a:t>
            </a:r>
            <a:endParaRPr lang="en-GB" sz="1900" dirty="0"/>
          </a:p>
          <a:p>
            <a:r>
              <a:rPr lang="en-GB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Explain when dyeing can take place  </a:t>
            </a:r>
          </a:p>
          <a:p>
            <a:r>
              <a:rPr lang="en-GB" sz="1900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900" dirty="0"/>
              <a:t>Identify different surface decoration </a:t>
            </a:r>
            <a:r>
              <a:rPr lang="en-GB" sz="1900" dirty="0" smtClean="0"/>
              <a:t>techniques</a:t>
            </a:r>
            <a:endParaRPr lang="en-GB" sz="1900" dirty="0"/>
          </a:p>
          <a:p>
            <a:r>
              <a:rPr lang="en-GB" sz="1900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dirty="0"/>
              <a:t>Describe the various fabric finishing processes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60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100000"/>
              </a:lnSpc>
            </a:pPr>
            <a:r>
              <a:rPr lang="en-GB" sz="1900" dirty="0"/>
              <a:t>The term fibre is applied to animal, vegetable or mineral substances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b="1" dirty="0"/>
              <a:t> </a:t>
            </a:r>
            <a:endParaRPr lang="en-GB" sz="1900" dirty="0"/>
          </a:p>
          <a:p>
            <a:pPr lvl="0">
              <a:lnSpc>
                <a:spcPct val="100000"/>
              </a:lnSpc>
            </a:pPr>
            <a:r>
              <a:rPr lang="en-GB" sz="1900" dirty="0"/>
              <a:t>Yarns are fibres spun together forming </a:t>
            </a:r>
            <a:r>
              <a:rPr lang="en-GB" sz="1900" dirty="0" smtClean="0"/>
              <a:t>continuous </a:t>
            </a:r>
            <a:r>
              <a:rPr lang="en-GB" sz="1900" dirty="0"/>
              <a:t>lengths of interlocked fibres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/>
              <a:t> 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Yarns are usually woven or knitted together into fabric and either dyed before or after this process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Fibre to yarn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43698" y="6311899"/>
            <a:ext cx="4600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  <a:endParaRPr lang="en-US" sz="700" dirty="0" smtClean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r>
              <a:rPr lang="en-US" sz="700" dirty="0" smtClean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</a:t>
            </a: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8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>
          <a:xfrm>
            <a:off x="4734128" y="1825625"/>
            <a:ext cx="3263593" cy="4410418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10000"/>
              </a:lnSpc>
            </a:pPr>
            <a:r>
              <a:rPr lang="en-GB" sz="2500" dirty="0"/>
              <a:t>Carding is a brushing process to align fibres in preparation for spinning</a:t>
            </a:r>
          </a:p>
          <a:p>
            <a:pPr>
              <a:lnSpc>
                <a:spcPct val="110000"/>
              </a:lnSpc>
            </a:pPr>
            <a:endParaRPr lang="en-GB" sz="2500" dirty="0"/>
          </a:p>
          <a:p>
            <a:pPr lvl="0">
              <a:lnSpc>
                <a:spcPct val="110000"/>
              </a:lnSpc>
            </a:pPr>
            <a:r>
              <a:rPr lang="en-GB" sz="2500" dirty="0"/>
              <a:t>Combing is an additional process after carding; it removes short fibres and gives a better and smoother finish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500" dirty="0"/>
              <a:t> </a:t>
            </a:r>
          </a:p>
          <a:p>
            <a:pPr lvl="0">
              <a:lnSpc>
                <a:spcPct val="110000"/>
              </a:lnSpc>
            </a:pPr>
            <a:r>
              <a:rPr lang="en-GB" sz="2500" dirty="0"/>
              <a:t>Spinning is the process of twisting fibres together to bind them into a stronger, longer yarn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Fibre to yarn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35459" y="6311899"/>
            <a:ext cx="4600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Fibre to yarn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GB" sz="1900" dirty="0"/>
              <a:t>Yarns are either ‘Z’ twisted (to the </a:t>
            </a:r>
            <a:r>
              <a:rPr lang="en-GB" sz="1900" dirty="0" smtClean="0"/>
              <a:t>right) </a:t>
            </a:r>
            <a:r>
              <a:rPr lang="en-GB" sz="1900" dirty="0"/>
              <a:t>or ‘S’ twisted (to the </a:t>
            </a:r>
            <a:r>
              <a:rPr lang="en-GB" sz="1900" dirty="0" smtClean="0"/>
              <a:t>left) </a:t>
            </a:r>
            <a:endParaRPr lang="en-GB" sz="19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/>
              <a:t> 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Tightness of twist is measured in TPI (twists per inch)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900" dirty="0"/>
              <a:t> </a:t>
            </a:r>
          </a:p>
          <a:p>
            <a:pPr lvl="0">
              <a:lnSpc>
                <a:spcPct val="100000"/>
              </a:lnSpc>
            </a:pPr>
            <a:r>
              <a:rPr lang="en-GB" sz="1900" dirty="0"/>
              <a:t>Two or more spun yarns twisted together is referred to as ‘ply’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2248930"/>
            <a:ext cx="2866768" cy="3928032"/>
          </a:xfrm>
        </p:spPr>
      </p:pic>
      <p:sp>
        <p:nvSpPr>
          <p:cNvPr id="4" name="Rectangle 3"/>
          <p:cNvSpPr/>
          <p:nvPr/>
        </p:nvSpPr>
        <p:spPr>
          <a:xfrm>
            <a:off x="568411" y="6313786"/>
            <a:ext cx="4513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75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>
          <a:xfrm>
            <a:off x="4734128" y="1825624"/>
            <a:ext cx="3263593" cy="435133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Weaving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dirty="0" smtClean="0"/>
              <a:t>The </a:t>
            </a:r>
            <a:r>
              <a:rPr lang="en-GB" dirty="0"/>
              <a:t>3 main weave types are plain weave, twill weave and satin </a:t>
            </a:r>
            <a:r>
              <a:rPr lang="en-GB" dirty="0" smtClean="0"/>
              <a:t>weave</a:t>
            </a:r>
          </a:p>
          <a:p>
            <a:pPr marL="0" indent="0">
              <a:lnSpc>
                <a:spcPct val="110000"/>
              </a:lnSpc>
              <a:buNone/>
            </a:pPr>
            <a:endParaRPr lang="en-GB" dirty="0"/>
          </a:p>
          <a:p>
            <a:pPr lvl="0">
              <a:lnSpc>
                <a:spcPct val="110000"/>
              </a:lnSpc>
            </a:pPr>
            <a:r>
              <a:rPr lang="en-GB" dirty="0"/>
              <a:t>Plain weave </a:t>
            </a:r>
            <a:r>
              <a:rPr lang="en-GB" dirty="0" err="1" smtClean="0"/>
              <a:t>construc-tion</a:t>
            </a:r>
            <a:r>
              <a:rPr lang="en-GB" dirty="0" smtClean="0"/>
              <a:t> </a:t>
            </a:r>
            <a:r>
              <a:rPr lang="en-GB" dirty="0"/>
              <a:t>has warps and wefts criss-crossing each other at right </a:t>
            </a:r>
            <a:r>
              <a:rPr lang="en-GB" dirty="0" smtClean="0"/>
              <a:t>angles</a:t>
            </a:r>
          </a:p>
          <a:p>
            <a:pPr lvl="0">
              <a:lnSpc>
                <a:spcPct val="110000"/>
              </a:lnSpc>
            </a:pPr>
            <a:endParaRPr lang="en-GB" dirty="0"/>
          </a:p>
          <a:p>
            <a:pPr lvl="0">
              <a:lnSpc>
                <a:spcPct val="110000"/>
              </a:lnSpc>
            </a:pPr>
            <a:r>
              <a:rPr lang="en-GB" dirty="0" smtClean="0"/>
              <a:t>Plain weaves </a:t>
            </a:r>
            <a:r>
              <a:rPr lang="en-GB" dirty="0"/>
              <a:t>can be coarse or smooth dependent on thread count 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 construction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43697" y="6311898"/>
            <a:ext cx="46008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6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>
          <a:xfrm>
            <a:off x="4734128" y="1825624"/>
            <a:ext cx="3263593" cy="4418657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110000"/>
              </a:lnSpc>
            </a:pPr>
            <a:r>
              <a:rPr lang="en-GB" sz="2200" dirty="0"/>
              <a:t>Twill weave has a visual diagonal effect; more pronounced effect on heavier fabrics </a:t>
            </a:r>
          </a:p>
          <a:p>
            <a:pPr marL="0" indent="0">
              <a:lnSpc>
                <a:spcPct val="110000"/>
              </a:lnSpc>
              <a:buNone/>
            </a:pPr>
            <a:endParaRPr lang="en-GB" sz="2200" dirty="0"/>
          </a:p>
          <a:p>
            <a:pPr lvl="0">
              <a:lnSpc>
                <a:spcPct val="110000"/>
              </a:lnSpc>
            </a:pPr>
            <a:r>
              <a:rPr lang="en-GB" sz="2200" dirty="0"/>
              <a:t>Twill-weave fabrics have a different appearance on face and reverse sides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2200" dirty="0"/>
              <a:t> </a:t>
            </a:r>
          </a:p>
          <a:p>
            <a:pPr lvl="0">
              <a:lnSpc>
                <a:spcPct val="110000"/>
              </a:lnSpc>
            </a:pPr>
            <a:r>
              <a:rPr lang="en-GB" sz="2200" dirty="0"/>
              <a:t>Higher/finer yarn counts can be used for twill weaving; when packed closely together they produce stronger, more durable fabrics</a:t>
            </a:r>
          </a:p>
          <a:p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Fabric construction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56054" y="6295595"/>
            <a:ext cx="4572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All images in this presentation are subject to copyright. Copyright owners are listed in the book. </a:t>
            </a:r>
          </a:p>
          <a:p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By downloading these presentations you agree that they are for classroom use only.</a:t>
            </a:r>
            <a:endParaRPr lang="en-GB" sz="700" dirty="0">
              <a:solidFill>
                <a:schemeClr val="bg2">
                  <a:lumMod val="90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97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KP Opener - blank">
  <a:themeElements>
    <a:clrScheme name="LKP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FF2600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LKP">
      <a:majorFont>
        <a:latin typeface="Noto Sans Bold"/>
        <a:ea typeface=""/>
        <a:cs typeface=""/>
      </a:majorFont>
      <a:minorFont>
        <a:latin typeface="Noto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4DFCEF36-CF80-1F46-9CDE-9CE2C245CA39}"/>
    </a:ext>
  </a:extLst>
</a:theme>
</file>

<file path=ppt/theme/theme2.xml><?xml version="1.0" encoding="utf-8"?>
<a:theme xmlns:a="http://schemas.openxmlformats.org/drawingml/2006/main" name="LKP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D7222A"/>
      </a:accent1>
      <a:accent2>
        <a:srgbClr val="FF2600"/>
      </a:accent2>
      <a:accent3>
        <a:srgbClr val="FF2600"/>
      </a:accent3>
      <a:accent4>
        <a:srgbClr val="FF2600"/>
      </a:accent4>
      <a:accent5>
        <a:srgbClr val="FF2600"/>
      </a:accent5>
      <a:accent6>
        <a:srgbClr val="FF2600"/>
      </a:accent6>
      <a:hlink>
        <a:srgbClr val="919191"/>
      </a:hlink>
      <a:folHlink>
        <a:srgbClr val="CACAC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32D5E2B8-4FFE-F545-9176-508ADD67CB81}" vid="{7E6DB49D-2E34-2143-8B6F-A49F30623E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</TotalTime>
  <Words>1001</Words>
  <Application>Microsoft Office PowerPoint</Application>
  <PresentationFormat>On-screen Show (4:3)</PresentationFormat>
  <Paragraphs>166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Noto Sans Bold</vt:lpstr>
      <vt:lpstr>Noto Serif Regular</vt:lpstr>
      <vt:lpstr>Noto Serif</vt:lpstr>
      <vt:lpstr>Noto Sans</vt:lpstr>
      <vt:lpstr>Arial</vt:lpstr>
      <vt:lpstr>LKP Opener - blank</vt:lpstr>
      <vt:lpstr>LKP</vt:lpstr>
      <vt:lpstr>PowerPoint Presentation</vt:lpstr>
      <vt:lpstr>PowerPoint Presentation</vt:lpstr>
      <vt:lpstr>PowerPoint Presentation</vt:lpstr>
      <vt:lpstr>Objectives</vt:lpstr>
      <vt:lpstr>Fibre to yarn</vt:lpstr>
      <vt:lpstr>Fibre to yarn</vt:lpstr>
      <vt:lpstr>Fibre to yarn</vt:lpstr>
      <vt:lpstr>Fabric construction</vt:lpstr>
      <vt:lpstr>Fabric construction</vt:lpstr>
      <vt:lpstr>Fabric construction</vt:lpstr>
      <vt:lpstr>Fabric construction</vt:lpstr>
      <vt:lpstr>Fabric construction</vt:lpstr>
      <vt:lpstr>Fabric construction</vt:lpstr>
      <vt:lpstr>Fabric construction</vt:lpstr>
      <vt:lpstr>Fabric construction</vt:lpstr>
      <vt:lpstr>Fabric construction</vt:lpstr>
      <vt:lpstr>Dyeing</vt:lpstr>
      <vt:lpstr>Dyeing</vt:lpstr>
      <vt:lpstr>Surface decoration</vt:lpstr>
      <vt:lpstr>Surface decoration</vt:lpstr>
      <vt:lpstr>Surface decoration</vt:lpstr>
      <vt:lpstr>Surface decoration</vt:lpstr>
      <vt:lpstr>Finishing processes</vt:lpstr>
      <vt:lpstr>Key points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Coco</dc:creator>
  <cp:lastModifiedBy>Walker</cp:lastModifiedBy>
  <cp:revision>77</cp:revision>
  <dcterms:created xsi:type="dcterms:W3CDTF">2018-05-18T09:22:04Z</dcterms:created>
  <dcterms:modified xsi:type="dcterms:W3CDTF">2018-10-15T10:24:21Z</dcterms:modified>
</cp:coreProperties>
</file>