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5"/>
  </p:notesMasterIdLst>
  <p:handoutMasterIdLst>
    <p:handoutMasterId r:id="rId26"/>
  </p:handoutMasterIdLst>
  <p:sldIdLst>
    <p:sldId id="257" r:id="rId3"/>
    <p:sldId id="265" r:id="rId4"/>
    <p:sldId id="263" r:id="rId5"/>
    <p:sldId id="266" r:id="rId6"/>
    <p:sldId id="267" r:id="rId7"/>
    <p:sldId id="268" r:id="rId8"/>
    <p:sldId id="269" r:id="rId9"/>
    <p:sldId id="286" r:id="rId10"/>
    <p:sldId id="272" r:id="rId11"/>
    <p:sldId id="287" r:id="rId12"/>
    <p:sldId id="274" r:id="rId13"/>
    <p:sldId id="275" r:id="rId14"/>
    <p:sldId id="288" r:id="rId15"/>
    <p:sldId id="28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embeddedFontLst>
    <p:embeddedFont>
      <p:font typeface="Noto Sans Bold" panose="020B0802040504020204" pitchFamily="34" charset="0"/>
      <p:bold r:id="rId27"/>
    </p:embeddedFont>
    <p:embeddedFont>
      <p:font typeface="Noto Serif" panose="02020600060500020200" pitchFamily="18" charset="0"/>
      <p:regular r:id="rId28"/>
      <p:bold r:id="rId29"/>
      <p:italic r:id="rId30"/>
      <p:boldItalic r:id="rId31"/>
    </p:embeddedFont>
    <p:embeddedFont>
      <p:font typeface="Noto Sans" panose="020B05020405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7"/>
            <p14:sldId id="268"/>
            <p14:sldId id="269"/>
            <p14:sldId id="286"/>
            <p14:sldId id="272"/>
            <p14:sldId id="287"/>
            <p14:sldId id="274"/>
            <p14:sldId id="275"/>
            <p14:sldId id="288"/>
            <p14:sldId id="289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21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0" autoAdjust="0"/>
    <p:restoredTop sz="86401" autoAdjust="0"/>
  </p:normalViewPr>
  <p:slideViewPr>
    <p:cSldViewPr snapToGrid="0" snapToObjects="1">
      <p:cViewPr varScale="1">
        <p:scale>
          <a:sx n="116" d="100"/>
          <a:sy n="116" d="100"/>
        </p:scale>
        <p:origin x="18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15/10/2018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15/10/2018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794863B-50CC-E54A-BEDD-3AEDA8BC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30326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0" r:id="rId6"/>
    <p:sldLayoutId id="214748370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900" b="1" dirty="0"/>
              <a:t>Thailand</a:t>
            </a: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Thai silk dates back over 3000 years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American entrepreneur Jim Thompson credited in popularizing Thai silk from 1940s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Thai silk production remains primarily a hand-loom cottage industry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silk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5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98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/>
              <a:t>Silk market today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China </a:t>
            </a:r>
            <a:r>
              <a:rPr lang="en-GB" sz="1900" dirty="0"/>
              <a:t>produces over 50% of global silk, India around 15% and Japan just over 10</a:t>
            </a:r>
            <a:r>
              <a:rPr lang="en-GB" sz="1900" dirty="0" smtClean="0"/>
              <a:t>%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Development of artificial fibres (e.g. nylon) initially reduced silk’s </a:t>
            </a:r>
            <a:r>
              <a:rPr lang="en-GB" sz="1900" dirty="0" smtClean="0"/>
              <a:t>appeal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Sand-washed silk increasingly popular from 1990s due to renewed interest in natural </a:t>
            </a:r>
            <a:r>
              <a:rPr lang="en-GB" sz="1900" dirty="0" smtClean="0"/>
              <a:t>fibres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Global production of silk has doubled over past 30 </a:t>
            </a:r>
            <a:r>
              <a:rPr lang="en-GB" sz="1900" dirty="0" smtClean="0"/>
              <a:t>years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35 million people worldwide dependent on silk rearing and processing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silk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2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3616" y="1881266"/>
            <a:ext cx="6858000" cy="4313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/>
              <a:t>Properties of silk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i="1" dirty="0" err="1"/>
              <a:t>Bombyx</a:t>
            </a:r>
            <a:r>
              <a:rPr lang="en-GB" sz="1900" i="1" dirty="0"/>
              <a:t> </a:t>
            </a:r>
            <a:r>
              <a:rPr lang="en-GB" sz="1900" i="1" dirty="0" err="1"/>
              <a:t>mori</a:t>
            </a:r>
            <a:r>
              <a:rPr lang="en-GB" sz="1900" dirty="0"/>
              <a:t> moth produces fine, smooth and rounder </a:t>
            </a:r>
            <a:r>
              <a:rPr lang="en-GB" sz="1900" dirty="0" smtClean="0"/>
              <a:t>filaments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Silk is stronger than wool or </a:t>
            </a:r>
            <a:r>
              <a:rPr lang="en-GB" sz="1900" dirty="0" smtClean="0"/>
              <a:t>cotton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Absorbs dye </a:t>
            </a:r>
            <a:r>
              <a:rPr lang="en-GB" sz="1900" dirty="0" smtClean="0"/>
              <a:t>well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Isothermal properties make silk feel cool in summer and warm in </a:t>
            </a:r>
            <a:r>
              <a:rPr lang="en-GB" sz="1900" dirty="0" smtClean="0"/>
              <a:t>winter</a:t>
            </a:r>
            <a:endParaRPr lang="en-GB" sz="1900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Silk fibre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Silk floss or kapok is lightest and warmest of all quilting </a:t>
            </a:r>
            <a:r>
              <a:rPr lang="en-GB" sz="1900" dirty="0" smtClean="0"/>
              <a:t>materials</a:t>
            </a:r>
          </a:p>
          <a:p>
            <a:pPr marL="285750" lvl="0" indent="-28575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Fibre structure refracts light lending fabric lustrous </a:t>
            </a:r>
            <a:r>
              <a:rPr lang="en-GB" sz="1900" dirty="0" smtClean="0"/>
              <a:t>reflectiveness</a:t>
            </a:r>
          </a:p>
          <a:p>
            <a:pPr marL="285750" lvl="0" indent="-285750">
              <a:lnSpc>
                <a:spcPct val="100000"/>
              </a:lnSpc>
            </a:pPr>
            <a:endParaRPr lang="en-GB" sz="1900" dirty="0" smtClean="0"/>
          </a:p>
          <a:p>
            <a:pPr marL="285750" indent="-285750">
              <a:lnSpc>
                <a:spcPct val="100000"/>
              </a:lnSpc>
            </a:pPr>
            <a:r>
              <a:rPr lang="en-GB" sz="1900" dirty="0" smtClean="0"/>
              <a:t>Silk </a:t>
            </a:r>
            <a:r>
              <a:rPr lang="en-GB" sz="2000" dirty="0" smtClean="0"/>
              <a:t>crêpe de chine has liquid drape and fluidity</a:t>
            </a:r>
            <a:endParaRPr lang="en-GB" sz="1900" dirty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Silk fibre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43697" y="6313786"/>
            <a:ext cx="4592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7534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/>
              <a:t>Wild silks</a:t>
            </a:r>
            <a:r>
              <a:rPr lang="en-GB" sz="1900" dirty="0"/>
              <a:t> </a:t>
            </a:r>
            <a:r>
              <a:rPr lang="en-GB" sz="1900" b="1" dirty="0"/>
              <a:t>and raw silk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Wild silks differ in colour graduation and </a:t>
            </a:r>
            <a:r>
              <a:rPr lang="en-GB" sz="1900" dirty="0" smtClean="0"/>
              <a:t>texture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err="1"/>
              <a:t>Slubby</a:t>
            </a:r>
            <a:r>
              <a:rPr lang="en-GB" sz="1900" dirty="0"/>
              <a:t>, bark-like effect and dry textured </a:t>
            </a:r>
            <a:r>
              <a:rPr lang="en-GB" sz="1900" dirty="0" smtClean="0"/>
              <a:t>handle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Silk </a:t>
            </a:r>
            <a:r>
              <a:rPr lang="en-GB" sz="1900" dirty="0" err="1"/>
              <a:t>noil</a:t>
            </a:r>
            <a:r>
              <a:rPr lang="en-GB" sz="1900" dirty="0"/>
              <a:t> refers to the remaining short fibres left after </a:t>
            </a:r>
            <a:r>
              <a:rPr lang="en-GB" sz="1900" dirty="0" smtClean="0"/>
              <a:t>combing</a:t>
            </a:r>
            <a:r>
              <a:rPr lang="en-GB" sz="1900" dirty="0"/>
              <a:t> </a:t>
            </a: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Raw silk is a term applied to </a:t>
            </a:r>
            <a:r>
              <a:rPr lang="en-GB" sz="1900" dirty="0" err="1"/>
              <a:t>noil</a:t>
            </a:r>
            <a:r>
              <a:rPr lang="en-GB" sz="1900" dirty="0"/>
              <a:t> to give it better marketing appeal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Silk fibre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72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1900" dirty="0"/>
              <a:t>Breeding of silk worms depends on cultivation of mulberry trees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11 tons of leaves sustains 200 kg of cocoons producing 40 kg of silk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Inbred </a:t>
            </a:r>
            <a:r>
              <a:rPr lang="en-GB" sz="1900" i="1" dirty="0" err="1"/>
              <a:t>Bombyx</a:t>
            </a:r>
            <a:r>
              <a:rPr lang="en-GB" sz="1900" i="1" dirty="0"/>
              <a:t> </a:t>
            </a:r>
            <a:r>
              <a:rPr lang="en-GB" sz="1900" i="1" dirty="0" err="1"/>
              <a:t>mori</a:t>
            </a:r>
            <a:r>
              <a:rPr lang="en-GB" sz="1900" dirty="0"/>
              <a:t> moths are blind and flightless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" r="-250" b="-1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Silk production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64292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Silk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GB" sz="1900" dirty="0"/>
              <a:t>Insect spins cocoon secreting continuous protein filament (liquid silk)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Liquid silk forced through spinnerets (openings in silkworm’s head) </a:t>
            </a:r>
            <a:r>
              <a:rPr lang="en-GB" sz="1900" dirty="0" smtClean="0"/>
              <a:t>solidifies </a:t>
            </a:r>
            <a:r>
              <a:rPr lang="en-GB" sz="1900" dirty="0"/>
              <a:t>on contact with air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Within </a:t>
            </a:r>
            <a:r>
              <a:rPr lang="en-GB" sz="1900" dirty="0" smtClean="0"/>
              <a:t>two </a:t>
            </a:r>
            <a:r>
              <a:rPr lang="en-GB" sz="1900" dirty="0"/>
              <a:t>or </a:t>
            </a:r>
            <a:r>
              <a:rPr lang="en-GB" sz="1900" dirty="0" smtClean="0"/>
              <a:t>three </a:t>
            </a:r>
            <a:r>
              <a:rPr lang="en-GB" sz="1900" dirty="0"/>
              <a:t>days silkworm has spun </a:t>
            </a:r>
            <a:r>
              <a:rPr lang="en-GB" sz="1900" dirty="0" smtClean="0"/>
              <a:t>   1,600 m </a:t>
            </a:r>
            <a:r>
              <a:rPr lang="en-GB" sz="1900" dirty="0"/>
              <a:t>of filament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1862404"/>
            <a:ext cx="3306762" cy="4277780"/>
          </a:xfrm>
        </p:spPr>
      </p:pic>
      <p:sp>
        <p:nvSpPr>
          <p:cNvPr id="4" name="Rectangle 3"/>
          <p:cNvSpPr/>
          <p:nvPr/>
        </p:nvSpPr>
        <p:spPr>
          <a:xfrm>
            <a:off x="551935" y="6311899"/>
            <a:ext cx="4592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Chrysalis killed by steaming or baking before it becomes a </a:t>
            </a:r>
            <a:r>
              <a:rPr lang="en-GB" sz="1900" dirty="0" smtClean="0"/>
              <a:t>moth</a:t>
            </a:r>
          </a:p>
          <a:p>
            <a:pPr lvl="0">
              <a:lnSpc>
                <a:spcPct val="100000"/>
              </a:lnSpc>
            </a:pPr>
            <a:endParaRPr lang="en-GB" sz="19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Silk cocoons sorted by fibre size and quality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  <a:endParaRPr lang="en-GB" sz="19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Some </a:t>
            </a:r>
            <a:r>
              <a:rPr lang="en-GB" sz="1900" dirty="0"/>
              <a:t>perfect cocoons set aside for breeding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5.5 kg of cocoons generates 0.5 kg of raw silk</a:t>
            </a:r>
          </a:p>
          <a:p>
            <a:pPr>
              <a:lnSpc>
                <a:spcPct val="100000"/>
              </a:lnSpc>
            </a:pP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Silk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0181" t="7988" r="41487" b="4597"/>
          <a:stretch/>
        </p:blipFill>
        <p:spPr>
          <a:xfrm>
            <a:off x="2644346" y="78544"/>
            <a:ext cx="3583459" cy="61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97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/>
              <a:t>Fabric </a:t>
            </a:r>
            <a:r>
              <a:rPr lang="en-GB" sz="1900" b="1" dirty="0" smtClean="0"/>
              <a:t>weighting</a:t>
            </a:r>
            <a:endParaRPr lang="en-GB" sz="1900" b="1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Silk purchased by weight; unit system used is called </a:t>
            </a:r>
            <a:r>
              <a:rPr lang="en-GB" sz="1900" dirty="0" err="1" smtClean="0"/>
              <a:t>momme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Silk loses around 25% of its weight in the de-gumming </a:t>
            </a:r>
            <a:r>
              <a:rPr lang="en-GB" sz="1900" dirty="0" smtClean="0"/>
              <a:t>process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Finishing substance added at dyeing stage to compensate for weight </a:t>
            </a:r>
            <a:r>
              <a:rPr lang="en-GB" sz="1900" dirty="0" smtClean="0"/>
              <a:t>lost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Term ‘pure dye’ indicates no weighting added at dyeing </a:t>
            </a:r>
            <a:r>
              <a:rPr lang="en-GB" sz="1900" dirty="0" smtClean="0"/>
              <a:t>stage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Additional finishing processes may include </a:t>
            </a:r>
            <a:r>
              <a:rPr lang="en-GB" sz="1900" dirty="0" err="1"/>
              <a:t>calendering</a:t>
            </a:r>
            <a:r>
              <a:rPr lang="en-GB" sz="1900" dirty="0"/>
              <a:t>, tamponing, breaking, steaming and pressing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Silk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4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8293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Traditionally harvested cultivated silk kills the </a:t>
            </a:r>
            <a:r>
              <a:rPr lang="en-GB" sz="1900" dirty="0" smtClean="0"/>
              <a:t>larvae</a:t>
            </a:r>
            <a:endParaRPr lang="en-GB" sz="190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Some </a:t>
            </a:r>
            <a:r>
              <a:rPr lang="en-GB" sz="1900" dirty="0"/>
              <a:t>of the manufacturing procedures have health and safety </a:t>
            </a:r>
            <a:r>
              <a:rPr lang="en-GB" sz="1900" dirty="0" smtClean="0"/>
              <a:t>implications</a:t>
            </a:r>
            <a:endParaRPr lang="en-GB" sz="190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Peace </a:t>
            </a:r>
            <a:r>
              <a:rPr lang="en-GB" sz="1900" dirty="0"/>
              <a:t>(vegetarian) silk refers to silk harvested from cocoons from which moths have emerged naturally so more </a:t>
            </a:r>
            <a:r>
              <a:rPr lang="en-GB" sz="1900" dirty="0" smtClean="0"/>
              <a:t>acceptable</a:t>
            </a:r>
            <a:endParaRPr lang="en-GB" sz="1900" dirty="0"/>
          </a:p>
          <a:p>
            <a:pPr>
              <a:lnSpc>
                <a:spcPct val="120000"/>
              </a:lnSpc>
            </a:pP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7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</a:pPr>
            <a:r>
              <a:rPr lang="en-GB" sz="1900" dirty="0"/>
              <a:t>Thai silk is hand-reeled and traditionally the pupa is not killed</a:t>
            </a:r>
          </a:p>
          <a:p>
            <a:pPr marL="342900" lvl="0" indent="-342900">
              <a:lnSpc>
                <a:spcPct val="100000"/>
              </a:lnSpc>
            </a:pPr>
            <a:r>
              <a:rPr lang="en-GB" sz="1900" dirty="0"/>
              <a:t>Ahimsa peace (ethical) silk is made from wild and semi-wild moths (including </a:t>
            </a:r>
            <a:r>
              <a:rPr lang="en-GB" sz="1900" dirty="0" err="1"/>
              <a:t>eri</a:t>
            </a:r>
            <a:r>
              <a:rPr lang="en-GB" sz="1900" dirty="0"/>
              <a:t>, </a:t>
            </a:r>
            <a:r>
              <a:rPr lang="en-GB" sz="1900" dirty="0" err="1"/>
              <a:t>muga</a:t>
            </a:r>
            <a:r>
              <a:rPr lang="en-GB" sz="1900" dirty="0"/>
              <a:t> and </a:t>
            </a:r>
            <a:r>
              <a:rPr lang="en-GB" sz="1900" dirty="0" err="1"/>
              <a:t>tassah</a:t>
            </a:r>
            <a:r>
              <a:rPr lang="en-GB" sz="1900" dirty="0"/>
              <a:t>) and moths are allowed to </a:t>
            </a:r>
            <a:r>
              <a:rPr lang="en-GB" sz="1900" dirty="0" smtClean="0"/>
              <a:t>escape</a:t>
            </a:r>
          </a:p>
          <a:p>
            <a:pPr marL="342900" lvl="0" indent="-342900">
              <a:lnSpc>
                <a:spcPct val="100000"/>
              </a:lnSpc>
            </a:pPr>
            <a:r>
              <a:rPr lang="en-GB" sz="1900" dirty="0" smtClean="0"/>
              <a:t>Silk yarn can be recycled from shredded fabric</a:t>
            </a:r>
            <a:endParaRPr lang="en-GB" sz="19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considerations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00055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Ancient Chinese developed art of </a:t>
            </a:r>
            <a:r>
              <a:rPr lang="en-GB" sz="1900" i="1" dirty="0" err="1"/>
              <a:t>Bombyx</a:t>
            </a:r>
            <a:r>
              <a:rPr lang="en-GB" sz="1900" i="1" dirty="0"/>
              <a:t> </a:t>
            </a:r>
            <a:r>
              <a:rPr lang="en-GB" sz="1900" i="1" dirty="0" err="1"/>
              <a:t>mori</a:t>
            </a:r>
            <a:r>
              <a:rPr lang="en-GB" sz="1900" dirty="0"/>
              <a:t> silk moth cultivation; China now produces 50% of global </a:t>
            </a:r>
            <a:r>
              <a:rPr lang="en-GB" sz="1900" dirty="0" smtClean="0"/>
              <a:t>silk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Silk is strong, absorbs dye well, has isothermal properties and natural lustrous </a:t>
            </a:r>
            <a:r>
              <a:rPr lang="en-GB" sz="1900" dirty="0" smtClean="0"/>
              <a:t>reflectiveness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Sericulture involves the cultivation of silkworms, maceration of cocoons, reeling to extract filament, throwing to apply twist and de-gumming ready for </a:t>
            </a:r>
            <a:r>
              <a:rPr lang="en-GB" sz="1900" dirty="0" smtClean="0"/>
              <a:t>dyeing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Traditionally harvested cultivated silk kills larvae; ethical silk production allows moths to escape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3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Fabric for Fashion</a:t>
            </a:r>
            <a:r>
              <a:rPr lang="en-GB" sz="2400" b="1" i="0" u="none" kern="1200" baseline="0" dirty="0" smtClean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/ </a:t>
            </a:r>
            <a:r>
              <a:rPr lang="en-GB" sz="16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Clive Hallett and </a:t>
            </a:r>
          </a:p>
          <a:p>
            <a:pPr>
              <a:spcAft>
                <a:spcPts val="1800"/>
              </a:spcAft>
            </a:pPr>
            <a:r>
              <a:rPr lang="en-GB" sz="16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Amanda Johnston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endParaRPr lang="en-GB" sz="2400" b="1" i="0" u="none" kern="1200" baseline="0" dirty="0" smtClean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Section 1</a:t>
            </a:r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Animal fibres: Silk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902115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Describe the history of silk </a:t>
            </a:r>
          </a:p>
          <a:p>
            <a:r>
              <a:rPr lang="en-GB" sz="19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Identify the key properties of silk </a:t>
            </a:r>
          </a:p>
          <a:p>
            <a:r>
              <a:rPr lang="en-GB" sz="19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Explain the processes of silk production </a:t>
            </a:r>
          </a:p>
          <a:p>
            <a:r>
              <a:rPr lang="en-GB" sz="1900" dirty="0"/>
              <a:t> 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Summarize the ethical issues concerning silk production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38302"/>
          </a:xfrm>
        </p:spPr>
        <p:txBody>
          <a:bodyPr>
            <a:normAutofit/>
          </a:bodyPr>
          <a:lstStyle/>
          <a:p>
            <a:r>
              <a:rPr lang="en-GB" sz="1900" b="1" dirty="0"/>
              <a:t>China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Ancient Chinese developed art of silk moth cultivation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Secrets of sericulture were guarded for centuries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Examples of cultivated silk date back to 3000 </a:t>
            </a:r>
            <a:r>
              <a:rPr lang="en-GB" sz="1400" dirty="0"/>
              <a:t>BC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The Silk Road opened up trade around 2nd century </a:t>
            </a:r>
            <a:r>
              <a:rPr lang="en-GB" sz="1400" dirty="0"/>
              <a:t>BC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Sericulture taken outside China in 2nd century </a:t>
            </a:r>
            <a:r>
              <a:rPr lang="en-GB" sz="1400" dirty="0"/>
              <a:t>AD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silk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4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280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/>
              <a:t>The Silk </a:t>
            </a:r>
            <a:r>
              <a:rPr lang="en-GB" sz="1900" b="1" dirty="0" smtClean="0"/>
              <a:t>Road</a:t>
            </a:r>
            <a:endParaRPr lang="en-GB" sz="1900" b="1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Helped establish foundations of modern world </a:t>
            </a:r>
            <a:endParaRPr lang="en-GB" sz="1900" dirty="0" smtClean="0"/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By 3rd century Roman silk textiles sold for their weight in gold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Attempts at raw silk production in Europe (Byzantium) by 6th century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Silk industry in Italian city states grew around 11th century due to immigration from Sicily and Greece and trade with Venetian merchants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silk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1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1900" dirty="0"/>
              <a:t>By late 15th century silk from Como </a:t>
            </a:r>
            <a:r>
              <a:rPr lang="en-GB" sz="1900" dirty="0" smtClean="0"/>
              <a:t>(Italy</a:t>
            </a:r>
            <a:r>
              <a:rPr lang="en-GB" sz="1900" dirty="0"/>
              <a:t>) was most </a:t>
            </a:r>
            <a:r>
              <a:rPr lang="en-GB" sz="1900" dirty="0" smtClean="0"/>
              <a:t>valuable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By mid-17th century Lyon </a:t>
            </a:r>
            <a:r>
              <a:rPr lang="en-GB" sz="1900" dirty="0" smtClean="0"/>
              <a:t>(France</a:t>
            </a:r>
            <a:r>
              <a:rPr lang="en-GB" sz="1900" dirty="0"/>
              <a:t>) capital of European silk trade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English silk industry started in 1560s with mass immigration of French Huguenots fleeing religious persecution</a:t>
            </a:r>
          </a:p>
          <a:p>
            <a:endParaRPr lang="en-GB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silk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35459" y="6311899"/>
            <a:ext cx="4600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900" b="1" dirty="0"/>
              <a:t>Japan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Silk cultivation spread to Japan around 300 </a:t>
            </a:r>
            <a:r>
              <a:rPr lang="en-GB" sz="1400" dirty="0"/>
              <a:t>AD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By 1880s Japan supplanted China as largest supplier of raw silk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Today Japan is largest global consumer of silk per person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silk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2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48315"/>
            <a:ext cx="6858000" cy="43218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500" b="1" dirty="0"/>
              <a:t>The Indian </a:t>
            </a:r>
            <a:r>
              <a:rPr lang="en-GB" sz="2500" b="1" dirty="0" smtClean="0"/>
              <a:t>subcontinent</a:t>
            </a:r>
            <a:endParaRPr lang="en-GB" sz="25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smtClean="0"/>
              <a:t>Region </a:t>
            </a:r>
            <a:r>
              <a:rPr lang="en-GB" sz="2500" dirty="0"/>
              <a:t>that is now Pakistan specialized in gold and silver brocade</a:t>
            </a:r>
          </a:p>
          <a:p>
            <a:pPr>
              <a:lnSpc>
                <a:spcPct val="120000"/>
              </a:lnSpc>
            </a:pPr>
            <a:r>
              <a:rPr lang="en-GB" sz="2500" dirty="0"/>
              <a:t> 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Islamic </a:t>
            </a:r>
            <a:r>
              <a:rPr lang="en-GB" sz="2500" dirty="0" smtClean="0"/>
              <a:t>teachings forbid </a:t>
            </a:r>
            <a:r>
              <a:rPr lang="en-GB" sz="2500" dirty="0"/>
              <a:t>men </a:t>
            </a:r>
            <a:r>
              <a:rPr lang="en-GB" sz="2500" dirty="0" smtClean="0"/>
              <a:t>to wear silk because considered unnecessarily extravagant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 err="1" smtClean="0"/>
              <a:t>Mashru</a:t>
            </a:r>
            <a:r>
              <a:rPr lang="en-GB" sz="2500" dirty="0" smtClean="0"/>
              <a:t> (cotton and silk mixture) developed to allow men access to luxury of silk</a:t>
            </a:r>
            <a:endParaRPr lang="en-GB" sz="2500" dirty="0"/>
          </a:p>
          <a:p>
            <a:pPr>
              <a:lnSpc>
                <a:spcPct val="120000"/>
              </a:lnSpc>
            </a:pPr>
            <a:r>
              <a:rPr lang="en-GB" sz="2500" dirty="0"/>
              <a:t> 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Today India and Pakistan produce competitively priced silk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silk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4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705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Noto Sans Bold</vt:lpstr>
      <vt:lpstr>Noto Serif Regular</vt:lpstr>
      <vt:lpstr>Noto Serif</vt:lpstr>
      <vt:lpstr>Noto Sans</vt:lpstr>
      <vt:lpstr>Arial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The history of silk</vt:lpstr>
      <vt:lpstr>The history of silk</vt:lpstr>
      <vt:lpstr>The history of silk</vt:lpstr>
      <vt:lpstr>The history of silk</vt:lpstr>
      <vt:lpstr>The history of silk</vt:lpstr>
      <vt:lpstr>The history of silk</vt:lpstr>
      <vt:lpstr>The history of silk</vt:lpstr>
      <vt:lpstr>Silk fibre</vt:lpstr>
      <vt:lpstr>Silk fibre</vt:lpstr>
      <vt:lpstr>Silk fibre</vt:lpstr>
      <vt:lpstr>Silk production</vt:lpstr>
      <vt:lpstr>Silk production</vt:lpstr>
      <vt:lpstr>Silk production</vt:lpstr>
      <vt:lpstr>PowerPoint Presentation</vt:lpstr>
      <vt:lpstr>Silk production</vt:lpstr>
      <vt:lpstr>Ethical considerations</vt:lpstr>
      <vt:lpstr>Ethical considerations</vt:lpstr>
      <vt:lpstr>Key points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Walker</cp:lastModifiedBy>
  <cp:revision>79</cp:revision>
  <dcterms:created xsi:type="dcterms:W3CDTF">2018-05-18T09:22:04Z</dcterms:created>
  <dcterms:modified xsi:type="dcterms:W3CDTF">2018-10-15T11:15:57Z</dcterms:modified>
</cp:coreProperties>
</file>