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  <p:sldMasterId id="2147483679" r:id="rId2"/>
  </p:sldMasterIdLst>
  <p:notesMasterIdLst>
    <p:notesMasterId r:id="rId28"/>
  </p:notesMasterIdLst>
  <p:handoutMasterIdLst>
    <p:handoutMasterId r:id="rId29"/>
  </p:handoutMasterIdLst>
  <p:sldIdLst>
    <p:sldId id="257" r:id="rId3"/>
    <p:sldId id="265" r:id="rId4"/>
    <p:sldId id="263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88" r:id="rId13"/>
    <p:sldId id="273" r:id="rId14"/>
    <p:sldId id="274" r:id="rId15"/>
    <p:sldId id="275" r:id="rId16"/>
    <p:sldId id="277" r:id="rId17"/>
    <p:sldId id="278" r:id="rId18"/>
    <p:sldId id="280" r:id="rId19"/>
    <p:sldId id="281" r:id="rId20"/>
    <p:sldId id="282" r:id="rId21"/>
    <p:sldId id="283" r:id="rId22"/>
    <p:sldId id="284" r:id="rId23"/>
    <p:sldId id="285" r:id="rId24"/>
    <p:sldId id="289" r:id="rId25"/>
    <p:sldId id="286" r:id="rId26"/>
    <p:sldId id="287" r:id="rId27"/>
  </p:sldIdLst>
  <p:sldSz cx="9144000" cy="6858000" type="screen4x3"/>
  <p:notesSz cx="6858000" cy="9144000"/>
  <p:embeddedFontLst>
    <p:embeddedFont>
      <p:font typeface="Noto Sans" panose="020B0502040504020204" pitchFamily="34" charset="0"/>
      <p:regular r:id="rId30"/>
      <p:bold r:id="rId31"/>
      <p:italic r:id="rId32"/>
      <p:boldItalic r:id="rId33"/>
    </p:embeddedFont>
    <p:embeddedFont>
      <p:font typeface="Noto Sans Bold" panose="020B0502040504020204" pitchFamily="34" charset="0"/>
      <p:bold r:id="rId34"/>
      <p:italic r:id="rId35"/>
      <p:boldItalic r:id="rId36"/>
    </p:embeddedFont>
    <p:embeddedFont>
      <p:font typeface="Noto Serif" panose="02020600060500020200" pitchFamily="18" charset="0"/>
      <p:regular r:id="rId37"/>
      <p:bold r:id="rId38"/>
      <p:italic r:id="rId39"/>
      <p:boldItalic r:id="rId40"/>
    </p:embeddedFont>
    <p:embeddedFont>
      <p:font typeface="Noto Serif Regular" panose="02020600060500020200" pitchFamily="18" charset="0"/>
      <p:regular r:id="rId41"/>
      <p:bold r:id="rId42"/>
      <p:italic r:id="rId43"/>
      <p:boldItalic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er" id="{634E0027-A025-B34B-A7D8-FE60DBD4F496}">
          <p14:sldIdLst>
            <p14:sldId id="257"/>
            <p14:sldId id="265"/>
            <p14:sldId id="263"/>
          </p14:sldIdLst>
        </p14:section>
        <p14:section name="Main presentation" id="{06B637CD-49DF-7D41-8727-FB255F7E1D17}">
          <p14:sldIdLst>
            <p14:sldId id="266"/>
            <p14:sldId id="267"/>
            <p14:sldId id="268"/>
            <p14:sldId id="269"/>
            <p14:sldId id="270"/>
            <p14:sldId id="271"/>
            <p14:sldId id="272"/>
            <p14:sldId id="288"/>
            <p14:sldId id="273"/>
            <p14:sldId id="274"/>
            <p14:sldId id="275"/>
            <p14:sldId id="277"/>
            <p14:sldId id="278"/>
            <p14:sldId id="280"/>
            <p14:sldId id="281"/>
            <p14:sldId id="282"/>
            <p14:sldId id="283"/>
            <p14:sldId id="284"/>
            <p14:sldId id="285"/>
            <p14:sldId id="289"/>
            <p14:sldId id="286"/>
            <p14:sldId id="2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lker" initials="W" lastIdx="16" clrIdx="0">
    <p:extLst>
      <p:ext uri="{19B8F6BF-5375-455C-9EA6-DF929625EA0E}">
        <p15:presenceInfo xmlns:p15="http://schemas.microsoft.com/office/powerpoint/2012/main" userId="Walk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70" autoAdjust="0"/>
    <p:restoredTop sz="86401" autoAdjust="0"/>
  </p:normalViewPr>
  <p:slideViewPr>
    <p:cSldViewPr snapToGrid="0" snapToObjects="1">
      <p:cViewPr varScale="1">
        <p:scale>
          <a:sx n="131" d="100"/>
          <a:sy n="131" d="100"/>
        </p:scale>
        <p:origin x="208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21" d="100"/>
          <a:sy n="121" d="100"/>
        </p:scale>
        <p:origin x="493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0.fntdata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handoutMaster" Target="handoutMasters/handoutMaster1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1BBD16-9390-E245-B599-DB7805A760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Noto Serif Regular" panose="02020600060500020200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F74A5E-51D0-DA47-9267-B00488F3A5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2BC70-1A8A-924A-9322-E9905D25E45E}" type="datetimeFigureOut">
              <a:rPr lang="en-GB" smtClean="0">
                <a:latin typeface="Noto Serif Regular" panose="02020600060500020200" pitchFamily="18" charset="0"/>
              </a:rPr>
              <a:t>16/10/2018</a:t>
            </a:fld>
            <a:endParaRPr lang="en-GB" dirty="0">
              <a:latin typeface="Noto Serif Regular" panose="02020600060500020200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03C31E-AA60-9B4F-9137-678D6E61CC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Noto Serif Regular" panose="02020600060500020200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1E84A8-9E99-AF4B-849B-7F29D695A6E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2B425-1EF6-E542-BDB1-09A7975C6C8F}" type="slidenum">
              <a:rPr lang="en-GB" smtClean="0">
                <a:latin typeface="Noto Serif Regular" panose="02020600060500020200" pitchFamily="18" charset="0"/>
              </a:rPr>
              <a:t>‹#›</a:t>
            </a:fld>
            <a:endParaRPr lang="en-GB" dirty="0">
              <a:latin typeface="Noto Serif Regular" panose="020206000605000202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91053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Noto Serif Regular" panose="02020600060500020200" pitchFamily="18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Noto Serif Regular" panose="02020600060500020200" pitchFamily="18" charset="0"/>
              </a:defRPr>
            </a:lvl1pPr>
          </a:lstStyle>
          <a:p>
            <a:fld id="{D324FD79-6B2A-644E-8376-13E9D55BEA79}" type="datetimeFigureOut">
              <a:rPr lang="en-GB" smtClean="0"/>
              <a:pPr/>
              <a:t>16/10/2018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Noto Serif Regular" panose="02020600060500020200" pitchFamily="18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Noto Serif Regular" panose="02020600060500020200" pitchFamily="18" charset="0"/>
              </a:defRPr>
            </a:lvl1pPr>
          </a:lstStyle>
          <a:p>
            <a:fld id="{8B24B74A-A0CD-7E4D-8421-FB6C579B2A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9686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Noto Serif Regular" panose="02020600060500020200" pitchFamily="18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Noto Serif Regular" panose="02020600060500020200" pitchFamily="18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Noto Serif Regular" panose="02020600060500020200" pitchFamily="18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Noto Serif Regular" panose="02020600060500020200" pitchFamily="18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Noto Serif Regular" panose="02020600060500020200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KP Opener -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16B644-1F34-2C42-A8F2-103528404B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54753" y="1495618"/>
            <a:ext cx="2234494" cy="2348409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6A28B207-9819-459E-8362-DBDC34ECBD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8481" y="3879319"/>
            <a:ext cx="8240151" cy="143668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75000"/>
              </a:lnSpc>
              <a:spcBef>
                <a:spcPts val="0"/>
              </a:spcBef>
              <a:buNone/>
              <a:defRPr sz="6000" b="1" i="0" baseline="0">
                <a:solidFill>
                  <a:schemeClr val="bg1"/>
                </a:solidFill>
                <a:latin typeface="Noto Sans" panose="020B0502040504020204" pitchFamily="34" charset="0"/>
              </a:defRPr>
            </a:lvl1pPr>
            <a:lvl2pPr marL="342900" indent="0">
              <a:buNone/>
              <a:defRPr b="1" i="0" baseline="0">
                <a:solidFill>
                  <a:schemeClr val="bg1"/>
                </a:solidFill>
                <a:latin typeface="Noto Sans" panose="020B0502040504020204" pitchFamily="34" charset="0"/>
              </a:defRPr>
            </a:lvl2pPr>
            <a:lvl3pPr marL="685800" indent="0">
              <a:buNone/>
              <a:defRPr b="1" i="0" baseline="0">
                <a:solidFill>
                  <a:schemeClr val="bg1"/>
                </a:solidFill>
                <a:latin typeface="Noto Sans" panose="020B0502040504020204" pitchFamily="34" charset="0"/>
              </a:defRPr>
            </a:lvl3pPr>
            <a:lvl4pPr marL="1028700" indent="0">
              <a:buNone/>
              <a:defRPr b="1" i="0" baseline="0">
                <a:solidFill>
                  <a:schemeClr val="bg1"/>
                </a:solidFill>
                <a:latin typeface="Noto Sans" panose="020B0502040504020204" pitchFamily="34" charset="0"/>
              </a:defRPr>
            </a:lvl4pPr>
            <a:lvl5pPr marL="1371600" indent="0">
              <a:buNone/>
              <a:defRPr b="1" i="0" baseline="0">
                <a:solidFill>
                  <a:schemeClr val="bg1"/>
                </a:solidFill>
                <a:latin typeface="Noto Sans" panose="020B0502040504020204" pitchFamily="34" charset="0"/>
              </a:defRPr>
            </a:lvl5pPr>
          </a:lstStyle>
          <a:p>
            <a:pPr lvl="0"/>
            <a:r>
              <a:rPr lang="en-US" dirty="0"/>
              <a:t>+</a:t>
            </a:r>
            <a:br>
              <a:rPr lang="en-US" dirty="0"/>
            </a:br>
            <a:r>
              <a:rPr lang="en-US" dirty="0"/>
              <a:t>Master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1853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KP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CAC7E-E9C7-3A43-8D4C-164579CCE2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1" y="6356352"/>
            <a:ext cx="7505699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t">
              <a:defRPr sz="1000" b="0" i="0" baseline="0">
                <a:solidFill>
                  <a:schemeClr val="accent1"/>
                </a:solidFill>
                <a:latin typeface="Noto Serif Regular" panose="02020600060500020200" pitchFamily="18" charset="0"/>
              </a:defRPr>
            </a:lvl1pPr>
          </a:lstStyle>
          <a:p>
            <a:r>
              <a:rPr lang="en-US" b="1" dirty="0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rPr>
              <a:t>Book Tile </a:t>
            </a:r>
            <a:r>
              <a:rPr lang="en-US" dirty="0"/>
              <a:t>/ CH Chapter name</a:t>
            </a:r>
          </a:p>
        </p:txBody>
      </p:sp>
    </p:spTree>
    <p:extLst>
      <p:ext uri="{BB962C8B-B14F-4D97-AF65-F5344CB8AC3E}">
        <p14:creationId xmlns:p14="http://schemas.microsoft.com/office/powerpoint/2010/main" val="1149289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KP Opener -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A01BE22-836E-E640-910F-49DD60132E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82021" y="462844"/>
            <a:ext cx="4146101" cy="5446889"/>
          </a:xfrm>
          <a:prstGeom prst="rect">
            <a:avLst/>
          </a:prstGeom>
        </p:spPr>
        <p:txBody>
          <a:bodyPr anchor="ctr" anchorCtr="0"/>
          <a:lstStyle>
            <a:lvl1pPr>
              <a:defRPr b="0" i="0">
                <a:latin typeface="Noto Serif Regular" panose="02020600060500020200" pitchFamily="18" charset="0"/>
              </a:defRPr>
            </a:lvl1pPr>
          </a:lstStyle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14B39B-D3F1-7B4F-9FD9-0808A3AC29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76550" y="6327948"/>
            <a:ext cx="33909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063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KP Opener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7F47826-711D-E342-943F-80A9BE122F91}"/>
              </a:ext>
            </a:extLst>
          </p:cNvPr>
          <p:cNvCxnSpPr>
            <a:cxnSpLocks/>
          </p:cNvCxnSpPr>
          <p:nvPr userDrawn="1"/>
        </p:nvCxnSpPr>
        <p:spPr>
          <a:xfrm>
            <a:off x="1378131" y="2399606"/>
            <a:ext cx="639862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2CC637DC-015D-8744-8A57-162F14DC89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76550" y="6327948"/>
            <a:ext cx="3390900" cy="165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6EE80FF-F87E-481E-89F2-64D176B83558}"/>
              </a:ext>
            </a:extLst>
          </p:cNvPr>
          <p:cNvSpPr/>
          <p:nvPr userDrawn="1"/>
        </p:nvSpPr>
        <p:spPr>
          <a:xfrm>
            <a:off x="1325937" y="1882687"/>
            <a:ext cx="6450817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GB" sz="2400" b="1" i="0" u="none" kern="1200" baseline="0" dirty="0">
                <a:solidFill>
                  <a:schemeClr val="bg1"/>
                </a:solidFill>
                <a:effectLst/>
                <a:latin typeface="Noto Sans Bold" panose="020B0502040504020204" pitchFamily="34" charset="0"/>
                <a:ea typeface="Noto Sans Bold" panose="020B0502040504020204" pitchFamily="34" charset="0"/>
                <a:cs typeface="Noto Sans Bold" panose="020B0502040504020204" pitchFamily="34" charset="0"/>
              </a:rPr>
              <a:t>Book Title / </a:t>
            </a:r>
            <a:r>
              <a:rPr lang="en-GB" sz="1600" b="0" i="0" u="none" kern="1200" baseline="0" dirty="0">
                <a:solidFill>
                  <a:schemeClr val="bg1"/>
                </a:solidFill>
                <a:effectLst/>
                <a:latin typeface="Noto Serif Regular" panose="02020600060500020200" pitchFamily="18" charset="0"/>
                <a:ea typeface="Noto Serif Regular" panose="02020600060500020200" pitchFamily="18" charset="0"/>
                <a:cs typeface="Noto Serif Regular" panose="02020600060500020200" pitchFamily="18" charset="0"/>
              </a:rPr>
              <a:t>Author(s)</a:t>
            </a:r>
            <a:endParaRPr lang="en-GB" sz="1600" b="0" i="0" u="sng" kern="1200" baseline="0" dirty="0">
              <a:solidFill>
                <a:schemeClr val="bg1"/>
              </a:solidFill>
              <a:effectLst/>
              <a:latin typeface="Noto Serif Regular" panose="02020600060500020200" pitchFamily="18" charset="0"/>
              <a:ea typeface="Noto Serif Regular" panose="02020600060500020200" pitchFamily="18" charset="0"/>
              <a:cs typeface="Noto Serif Regular" panose="02020600060500020200" pitchFamily="18" charset="0"/>
            </a:endParaRPr>
          </a:p>
          <a:p>
            <a:r>
              <a:rPr lang="en-GB" sz="2400" b="1" i="0" u="none" kern="1200" baseline="0" dirty="0">
                <a:solidFill>
                  <a:schemeClr val="bg1"/>
                </a:solidFill>
                <a:effectLst/>
                <a:latin typeface="Noto Sans Bold" panose="020B0502040504020204" pitchFamily="34" charset="0"/>
                <a:ea typeface="Noto Sans Bold" panose="020B0502040504020204" pitchFamily="34" charset="0"/>
                <a:cs typeface="Noto Sans Bold" panose="020B0502040504020204" pitchFamily="34" charset="0"/>
              </a:rPr>
              <a:t>Chapter X</a:t>
            </a:r>
          </a:p>
          <a:p>
            <a:endParaRPr lang="en-GB" sz="2400" b="1" i="0" u="none" kern="1200" baseline="0" dirty="0">
              <a:solidFill>
                <a:schemeClr val="bg1"/>
              </a:solidFill>
              <a:effectLst/>
              <a:latin typeface="Noto Sans Bold" panose="020B0502040504020204" pitchFamily="34" charset="0"/>
              <a:ea typeface="Noto Sans Bold" panose="020B0502040504020204" pitchFamily="34" charset="0"/>
              <a:cs typeface="Noto Sans Bold" panose="020B0502040504020204" pitchFamily="34" charset="0"/>
            </a:endParaRPr>
          </a:p>
          <a:p>
            <a:r>
              <a:rPr lang="en-GB" sz="2400" b="0" i="0" u="none" kern="1200" baseline="0" dirty="0">
                <a:solidFill>
                  <a:schemeClr val="bg1"/>
                </a:solidFill>
                <a:effectLst/>
                <a:latin typeface="Noto Serif Regular" panose="02020600060500020200" pitchFamily="18" charset="0"/>
                <a:ea typeface="Noto Serif Regular" panose="02020600060500020200" pitchFamily="18" charset="0"/>
                <a:cs typeface="Noto Serif Regular" panose="02020600060500020200" pitchFamily="18" charset="0"/>
              </a:rPr>
              <a:t>Book chapter title</a:t>
            </a:r>
          </a:p>
        </p:txBody>
      </p:sp>
    </p:spTree>
    <p:extLst>
      <p:ext uri="{BB962C8B-B14F-4D97-AF65-F5344CB8AC3E}">
        <p14:creationId xmlns:p14="http://schemas.microsoft.com/office/powerpoint/2010/main" val="2031113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er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820E1F-9AA7-469C-9563-93A2EB0D74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76550" y="6327948"/>
            <a:ext cx="33909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454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KP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C6B4327-24F0-694A-BFF6-B44719705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881266"/>
            <a:ext cx="6858000" cy="3376534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FEE73CD-B2FA-9A41-9C6B-787A69DB73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>
                <a:latin typeface="Noto Serif Regular" panose="02020600060500020200" pitchFamily="18" charset="0"/>
              </a:defRPr>
            </a:lvl1pPr>
          </a:lstStyle>
          <a:p>
            <a:r>
              <a:rPr lang="en-US" b="1" dirty="0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rPr>
              <a:t>Book Tile </a:t>
            </a:r>
            <a:r>
              <a:rPr lang="en-US" dirty="0"/>
              <a:t>/ CH Chapter name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DAC51A8-6E08-4CA2-BC27-AB65F1DD69F8}"/>
              </a:ext>
            </a:extLst>
          </p:cNvPr>
          <p:cNvCxnSpPr>
            <a:cxnSpLocks/>
          </p:cNvCxnSpPr>
          <p:nvPr userDrawn="1"/>
        </p:nvCxnSpPr>
        <p:spPr>
          <a:xfrm>
            <a:off x="1146279" y="1753849"/>
            <a:ext cx="68514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0CD6B41C-DA7B-4AAE-9A36-34C5016B7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279" y="365126"/>
            <a:ext cx="6851442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7004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KP Title al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C6473-5CA7-4A9B-841F-02DA886A8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91A425-62DA-4D13-B06F-D89DEACC1C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rPr>
              <a:t>Book Tile </a:t>
            </a:r>
            <a:r>
              <a:rPr lang="en-US"/>
              <a:t>/ CH Chapter name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79CBB8F-98D2-4B75-B05B-D340256E1EE5}"/>
              </a:ext>
            </a:extLst>
          </p:cNvPr>
          <p:cNvCxnSpPr>
            <a:cxnSpLocks/>
          </p:cNvCxnSpPr>
          <p:nvPr userDrawn="1"/>
        </p:nvCxnSpPr>
        <p:spPr>
          <a:xfrm>
            <a:off x="1146279" y="1753849"/>
            <a:ext cx="68514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340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KP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5CC90-CA7E-C240-8E12-BD79C3C3B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1FEAB-5278-8B44-A4FC-A40E9D0DCC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6279" y="1825625"/>
            <a:ext cx="3300216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4D6252-6ABE-DB48-A64F-7F73652A5E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91529" y="1825625"/>
            <a:ext cx="330619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7BB75C-4A6E-CB43-B4F2-56D7870AF3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>
                <a:latin typeface="Noto Serif Regular" panose="02020600060500020200" pitchFamily="18" charset="0"/>
              </a:defRPr>
            </a:lvl1pPr>
          </a:lstStyle>
          <a:p>
            <a:r>
              <a:rPr lang="en-US" b="1" dirty="0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rPr>
              <a:t>Book Tile </a:t>
            </a:r>
            <a:r>
              <a:rPr lang="en-US" dirty="0"/>
              <a:t>/ CH Chapter name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C2A2DD-6A4D-4D99-9F36-6D56847E4102}"/>
              </a:ext>
            </a:extLst>
          </p:cNvPr>
          <p:cNvCxnSpPr>
            <a:cxnSpLocks/>
          </p:cNvCxnSpPr>
          <p:nvPr userDrawn="1"/>
        </p:nvCxnSpPr>
        <p:spPr>
          <a:xfrm>
            <a:off x="1146279" y="1753849"/>
            <a:ext cx="68514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76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K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1514B-FFAC-6249-989C-E0119B0DA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738" y="365126"/>
            <a:ext cx="6835516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AE352D-41FA-A945-8FD7-89F593AC7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1738" y="1857377"/>
            <a:ext cx="3272803" cy="647698"/>
          </a:xfrm>
        </p:spPr>
        <p:txBody>
          <a:bodyPr anchor="b"/>
          <a:lstStyle>
            <a:lvl1pPr marL="0" indent="0">
              <a:buNone/>
              <a:defRPr sz="1800" b="1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1D74FF-C658-6F4C-AADF-C27FEE3C5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1738" y="2615783"/>
            <a:ext cx="3272803" cy="357387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E311A9-F84C-9C42-971E-359F83C5BA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09459" y="1857377"/>
            <a:ext cx="3287794" cy="647697"/>
          </a:xfrm>
        </p:spPr>
        <p:txBody>
          <a:bodyPr anchor="b"/>
          <a:lstStyle>
            <a:lvl1pPr marL="0" indent="0">
              <a:buNone/>
              <a:defRPr sz="1800" b="1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0427A3-357D-DB41-9FA2-3F655E60E8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09459" y="2615783"/>
            <a:ext cx="3287794" cy="357387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D8BEF84-E096-7C4E-B386-8CB3DFB5B0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>
                <a:latin typeface="Noto Serif Regular" panose="02020600060500020200" pitchFamily="18" charset="0"/>
              </a:defRPr>
            </a:lvl1pPr>
          </a:lstStyle>
          <a:p>
            <a:r>
              <a:rPr lang="en-US" b="1" dirty="0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rPr>
              <a:t>Book Tile </a:t>
            </a:r>
            <a:r>
              <a:rPr lang="en-US" dirty="0"/>
              <a:t>/ CH Chapter name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40573A3-EC93-4DDB-B2D2-75707FDCD4CD}"/>
              </a:ext>
            </a:extLst>
          </p:cNvPr>
          <p:cNvCxnSpPr>
            <a:cxnSpLocks/>
          </p:cNvCxnSpPr>
          <p:nvPr userDrawn="1"/>
        </p:nvCxnSpPr>
        <p:spPr>
          <a:xfrm>
            <a:off x="1146279" y="1753849"/>
            <a:ext cx="68514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554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KP Pic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D05EB3D-ED5A-2A44-8872-A71EFEB2B91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734128" y="1825625"/>
            <a:ext cx="3263593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97B9C84-DA16-E148-8A34-38A8E46CC8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46279" y="1825625"/>
            <a:ext cx="3260830" cy="43513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68B7308-591E-1E4D-A325-513A961B1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0EB9C84-0229-8848-9D58-29AD7D70C9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1" y="6356352"/>
            <a:ext cx="7505699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t">
              <a:defRPr sz="1000" b="0" i="0" baseline="0">
                <a:solidFill>
                  <a:schemeClr val="accent1"/>
                </a:solidFill>
                <a:latin typeface="Noto Serif Regular" panose="02020600060500020200" pitchFamily="18" charset="0"/>
              </a:defRPr>
            </a:lvl1pPr>
          </a:lstStyle>
          <a:p>
            <a:r>
              <a:rPr lang="en-US" b="1" dirty="0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rPr>
              <a:t>Book Tile </a:t>
            </a:r>
            <a:r>
              <a:rPr lang="en-US" dirty="0"/>
              <a:t>/ CH Chapter name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1EC18E3-BEAE-4B9E-B9DB-BB936B739AB7}"/>
              </a:ext>
            </a:extLst>
          </p:cNvPr>
          <p:cNvCxnSpPr>
            <a:cxnSpLocks/>
          </p:cNvCxnSpPr>
          <p:nvPr userDrawn="1"/>
        </p:nvCxnSpPr>
        <p:spPr>
          <a:xfrm>
            <a:off x="1146279" y="1753849"/>
            <a:ext cx="68514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318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8777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  <p:sldLayoutId id="2147483662" r:id="rId3"/>
    <p:sldLayoutId id="2147483703" r:id="rId4"/>
  </p:sldLayoutIdLst>
  <p:txStyles>
    <p:titleStyle>
      <a:lvl1pPr marL="0" marR="0" indent="0" algn="l" defTabSz="6858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kumimoji="0" lang="en-US" sz="2000" b="1" i="0" u="sng" strike="noStrike" kern="1200" cap="none" spc="0" normalizeH="0" baseline="0" noProof="0" dirty="0">
          <a:ln>
            <a:noFill/>
          </a:ln>
          <a:solidFill>
            <a:schemeClr val="accent5"/>
          </a:solidFill>
          <a:effectLst/>
          <a:uLnTx/>
          <a:uFillTx/>
          <a:latin typeface="Noto Sans Bold" panose="020B0502040504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0D5162-0A53-2747-9B44-F37653018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279" y="365126"/>
            <a:ext cx="6851442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8333F0-FC38-B24D-B40C-EBF0BC8E5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6279" y="1825625"/>
            <a:ext cx="685144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628AFA-DC20-8149-AED2-86519ACEE9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1" y="6356352"/>
            <a:ext cx="7505699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t">
              <a:defRPr sz="1000" b="0" i="0" baseline="0">
                <a:solidFill>
                  <a:schemeClr val="accent1"/>
                </a:solidFill>
                <a:latin typeface="Noto Serif Regular" panose="02020600060500020200" pitchFamily="18" charset="0"/>
              </a:defRPr>
            </a:lvl1pPr>
          </a:lstStyle>
          <a:p>
            <a:r>
              <a:rPr lang="en-US" b="1" dirty="0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rPr>
              <a:t>Book Tile </a:t>
            </a:r>
            <a:r>
              <a:rPr lang="en-US" dirty="0"/>
              <a:t>/ CH Chapter name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76CE1DD-89DB-A842-BBD0-A319B20AEF11}"/>
              </a:ext>
            </a:extLst>
          </p:cNvPr>
          <p:cNvCxnSpPr>
            <a:cxnSpLocks/>
          </p:cNvCxnSpPr>
          <p:nvPr/>
        </p:nvCxnSpPr>
        <p:spPr>
          <a:xfrm>
            <a:off x="628650" y="6286500"/>
            <a:ext cx="78867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572696A-F506-F249-8CDB-46EA988B87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10550" y="6356351"/>
            <a:ext cx="3048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13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702" r:id="rId2"/>
    <p:sldLayoutId id="2147483682" r:id="rId3"/>
    <p:sldLayoutId id="2147483683" r:id="rId4"/>
    <p:sldLayoutId id="2147483685" r:id="rId5"/>
    <p:sldLayoutId id="2147483701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500" b="1" i="0" u="none" kern="1200" baseline="0">
          <a:solidFill>
            <a:schemeClr val="tx1"/>
          </a:solidFill>
          <a:latin typeface="Noto Sans Bold" panose="020B0502040504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Noto Serif" panose="02020600060500020200" pitchFamily="18" charset="0"/>
          <a:ea typeface="Noto Serif" panose="02020600060500020200" pitchFamily="18" charset="0"/>
          <a:cs typeface="Noto Serif" panose="02020600060500020200" pitchFamily="18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Noto Serif" panose="02020600060500020200" pitchFamily="18" charset="0"/>
          <a:ea typeface="Noto Serif" panose="02020600060500020200" pitchFamily="18" charset="0"/>
          <a:cs typeface="Noto Serif" panose="02020600060500020200" pitchFamily="18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Noto Serif Regular" panose="02020600060500020200" pitchFamily="18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Noto Serif Regular" panose="02020600060500020200" pitchFamily="18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Noto Serif Regular" panose="02020600060500020200" pitchFamily="18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9F05D0-7ECA-402E-B50C-8D0EB529CB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+</a:t>
            </a:r>
          </a:p>
          <a:p>
            <a:r>
              <a:rPr lang="en-GB" dirty="0"/>
              <a:t>Fashion</a:t>
            </a:r>
          </a:p>
        </p:txBody>
      </p:sp>
    </p:spTree>
    <p:extLst>
      <p:ext uri="{BB962C8B-B14F-4D97-AF65-F5344CB8AC3E}">
        <p14:creationId xmlns:p14="http://schemas.microsoft.com/office/powerpoint/2010/main" val="484911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1881265"/>
            <a:ext cx="6858000" cy="3753415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Over 60% of wool production is for clothing industry</a:t>
            </a:r>
          </a:p>
          <a:p>
            <a:pPr lvl="0">
              <a:lnSpc>
                <a:spcPct val="100000"/>
              </a:lnSpc>
            </a:pPr>
            <a:endParaRPr lang="en-GB" sz="1900" dirty="0"/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Australia largest producer from primarily merino breeds </a:t>
            </a:r>
          </a:p>
          <a:p>
            <a:pPr lvl="0">
              <a:lnSpc>
                <a:spcPct val="100000"/>
              </a:lnSpc>
            </a:pPr>
            <a:r>
              <a:rPr lang="en-GB" sz="1900" dirty="0"/>
              <a:t>  </a:t>
            </a: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New Zealand second largest producer, mainly from crossbred varieties</a:t>
            </a:r>
          </a:p>
          <a:p>
            <a:pPr lvl="0">
              <a:lnSpc>
                <a:spcPct val="100000"/>
              </a:lnSpc>
            </a:pPr>
            <a:r>
              <a:rPr lang="en-GB" sz="1900" dirty="0"/>
              <a:t> </a:t>
            </a: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Fleeces are shorn and removed in one piece; shearing is single greatest expense in wool production</a:t>
            </a:r>
          </a:p>
          <a:p>
            <a:endParaRPr lang="en-GB" sz="19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Wool production</a:t>
            </a:r>
          </a:p>
        </p:txBody>
      </p:sp>
    </p:spTree>
    <p:extLst>
      <p:ext uri="{BB962C8B-B14F-4D97-AF65-F5344CB8AC3E}">
        <p14:creationId xmlns:p14="http://schemas.microsoft.com/office/powerpoint/2010/main" val="1451991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6725" y="292597"/>
            <a:ext cx="3690550" cy="580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583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6279" y="1815363"/>
            <a:ext cx="6858000" cy="4157069"/>
          </a:xfrm>
        </p:spPr>
        <p:txBody>
          <a:bodyPr>
            <a:noAutofit/>
          </a:bodyPr>
          <a:lstStyle/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Before spinning wool is graded into different classifications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Fibre diameter, measured in microns, main component in determining classification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Finesse, crimp, staple length, cleanliness and colour also considered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Up to this stage referred to as grease-wool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Scouring process removes grease and debris prior to spinning</a:t>
            </a:r>
          </a:p>
          <a:p>
            <a:endParaRPr lang="en-GB" sz="19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Wool production</a:t>
            </a:r>
          </a:p>
        </p:txBody>
      </p:sp>
    </p:spTree>
    <p:extLst>
      <p:ext uri="{BB962C8B-B14F-4D97-AF65-F5344CB8AC3E}">
        <p14:creationId xmlns:p14="http://schemas.microsoft.com/office/powerpoint/2010/main" val="3987816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1881265"/>
            <a:ext cx="6858000" cy="3868745"/>
          </a:xfrm>
        </p:spPr>
        <p:txBody>
          <a:bodyPr>
            <a:normAutofit fontScale="92500" lnSpcReduction="20000"/>
          </a:bodyPr>
          <a:lstStyle/>
          <a:p>
            <a:pPr marL="285750" lvl="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100" dirty="0"/>
              <a:t>The spinning process includes carding, combing and drawing</a:t>
            </a:r>
          </a:p>
          <a:p>
            <a:pPr>
              <a:lnSpc>
                <a:spcPct val="110000"/>
              </a:lnSpc>
            </a:pPr>
            <a:r>
              <a:rPr lang="en-GB" sz="2100" dirty="0"/>
              <a:t> </a:t>
            </a:r>
          </a:p>
          <a:p>
            <a:pPr marL="285750" lvl="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100" dirty="0"/>
              <a:t>Yarn is sold by weight </a:t>
            </a:r>
          </a:p>
          <a:p>
            <a:pPr>
              <a:lnSpc>
                <a:spcPct val="110000"/>
              </a:lnSpc>
            </a:pPr>
            <a:r>
              <a:rPr lang="en-GB" sz="2100" dirty="0"/>
              <a:t> </a:t>
            </a:r>
          </a:p>
          <a:p>
            <a:pPr marL="285750" lvl="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100" dirty="0"/>
              <a:t>Yarn count expresses relationship between weight of yarn and its length </a:t>
            </a:r>
          </a:p>
          <a:p>
            <a:pPr>
              <a:lnSpc>
                <a:spcPct val="110000"/>
              </a:lnSpc>
            </a:pPr>
            <a:r>
              <a:rPr lang="en-GB" sz="2100" dirty="0"/>
              <a:t> </a:t>
            </a:r>
          </a:p>
          <a:p>
            <a:pPr marL="285750" lvl="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100" dirty="0"/>
              <a:t>Wool count refers to number of hanks of yarn that can be spun from one pound of clean wool </a:t>
            </a:r>
          </a:p>
          <a:p>
            <a:pPr>
              <a:lnSpc>
                <a:spcPct val="100000"/>
              </a:lnSpc>
            </a:pPr>
            <a:r>
              <a:rPr lang="en-GB" sz="1900" dirty="0"/>
              <a:t> 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Wool production</a:t>
            </a:r>
          </a:p>
        </p:txBody>
      </p:sp>
    </p:spTree>
    <p:extLst>
      <p:ext uri="{BB962C8B-B14F-4D97-AF65-F5344CB8AC3E}">
        <p14:creationId xmlns:p14="http://schemas.microsoft.com/office/powerpoint/2010/main" val="1781605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2"/>
          </p:nvPr>
        </p:nvSpPr>
        <p:spPr/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GB" sz="1900" dirty="0"/>
              <a:t>Applying twist to the yarn gives it greater tensile strength and flexibility</a:t>
            </a:r>
          </a:p>
          <a:p>
            <a:pPr>
              <a:lnSpc>
                <a:spcPct val="100000"/>
              </a:lnSpc>
            </a:pPr>
            <a:endParaRPr lang="en-GB" sz="1900" dirty="0"/>
          </a:p>
          <a:p>
            <a:pPr lvl="0">
              <a:lnSpc>
                <a:spcPct val="100000"/>
              </a:lnSpc>
            </a:pPr>
            <a:r>
              <a:rPr lang="en-GB" sz="1900" dirty="0"/>
              <a:t>Woollen spun yarns have been carded and drawn but not combed</a:t>
            </a:r>
          </a:p>
          <a:p>
            <a:pPr>
              <a:lnSpc>
                <a:spcPct val="100000"/>
              </a:lnSpc>
            </a:pPr>
            <a:endParaRPr lang="en-GB" sz="1900" dirty="0"/>
          </a:p>
          <a:p>
            <a:pPr lvl="0">
              <a:lnSpc>
                <a:spcPct val="100000"/>
              </a:lnSpc>
            </a:pPr>
            <a:r>
              <a:rPr lang="en-GB" sz="1900" dirty="0"/>
              <a:t>Worsted spun yarns have also been combed and are mainly used for fine tailoring</a:t>
            </a:r>
          </a:p>
          <a:p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Wool production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564292" y="6311899"/>
            <a:ext cx="457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</a:p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7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022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1881265"/>
            <a:ext cx="6858000" cy="427239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b="1" dirty="0" err="1"/>
              <a:t>Lambswool</a:t>
            </a:r>
            <a:endParaRPr lang="en-GB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Taken from the first shearing, when the lamb is about 6 months old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Extra fine and soft</a:t>
            </a:r>
          </a:p>
          <a:p>
            <a:pPr>
              <a:lnSpc>
                <a:spcPct val="100000"/>
              </a:lnSpc>
            </a:pPr>
            <a:r>
              <a:rPr lang="en-GB" sz="1900" b="1" dirty="0"/>
              <a:t> </a:t>
            </a:r>
            <a:endParaRPr lang="en-GB" sz="1900" dirty="0"/>
          </a:p>
          <a:p>
            <a:pPr>
              <a:lnSpc>
                <a:spcPct val="100000"/>
              </a:lnSpc>
            </a:pPr>
            <a:r>
              <a:rPr lang="en-GB" sz="1900" b="1" dirty="0"/>
              <a:t>Merino</a:t>
            </a:r>
            <a:endParaRPr lang="en-GB" sz="1900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Wool is most prized for its extra-long staple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Merino </a:t>
            </a:r>
            <a:r>
              <a:rPr lang="en-GB" sz="1900" dirty="0" err="1"/>
              <a:t>lambswool</a:t>
            </a:r>
            <a:r>
              <a:rPr lang="en-GB" sz="1900" dirty="0"/>
              <a:t> is the ultimate luxury, often blended with cashmere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Luxury wool and </a:t>
            </a:r>
            <a:r>
              <a:rPr lang="en-GB" dirty="0" err="1"/>
              <a:t>lambswool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2323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1881266"/>
            <a:ext cx="6858000" cy="4115880"/>
          </a:xfrm>
        </p:spPr>
        <p:txBody>
          <a:bodyPr>
            <a:normAutofit lnSpcReduction="10000"/>
          </a:bodyPr>
          <a:lstStyle/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Australia most important producer of merino wool, followed by New Zealand, South Africa, Argentina and Uruguay </a:t>
            </a:r>
          </a:p>
          <a:p>
            <a:pPr>
              <a:lnSpc>
                <a:spcPct val="100000"/>
              </a:lnSpc>
            </a:pPr>
            <a:r>
              <a:rPr lang="en-GB" sz="1900" dirty="0"/>
              <a:t> 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Term originally only used for Spanish-bred merino sheep but is now used irrespective of country of origin </a:t>
            </a:r>
          </a:p>
          <a:p>
            <a:pPr>
              <a:lnSpc>
                <a:spcPct val="100000"/>
              </a:lnSpc>
            </a:pPr>
            <a:r>
              <a:rPr lang="en-GB" sz="1900" dirty="0"/>
              <a:t> 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Botany wool denotes wool originating from Botany Bay, where first merino sheep landed; represents best quality knitwear</a:t>
            </a:r>
          </a:p>
          <a:p>
            <a:pPr>
              <a:lnSpc>
                <a:spcPct val="100000"/>
              </a:lnSpc>
            </a:pPr>
            <a:r>
              <a:rPr lang="en-GB" sz="1900" dirty="0"/>
              <a:t> 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Australia has 4 basic strains of merino – Pepin, Saxon, South Australian and Spanish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Luxury wool and </a:t>
            </a:r>
            <a:r>
              <a:rPr lang="en-GB" dirty="0" err="1"/>
              <a:t>lambswool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5094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2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1900" b="1" dirty="0" err="1"/>
              <a:t>Rambouillet</a:t>
            </a:r>
            <a:r>
              <a:rPr lang="en-GB" sz="1900" b="1" dirty="0"/>
              <a:t> or French merino </a:t>
            </a:r>
            <a:r>
              <a:rPr lang="en-GB" sz="1900" dirty="0"/>
              <a:t> </a:t>
            </a:r>
          </a:p>
          <a:p>
            <a:pPr lvl="0">
              <a:lnSpc>
                <a:spcPct val="100000"/>
              </a:lnSpc>
            </a:pPr>
            <a:r>
              <a:rPr lang="en-GB" sz="1900" dirty="0"/>
              <a:t>Cross from Spanish merino and English long-wool breeds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900" dirty="0"/>
              <a:t> 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900" b="1" dirty="0"/>
              <a:t>Shetland wool </a:t>
            </a:r>
            <a:endParaRPr lang="en-GB" sz="1900" dirty="0"/>
          </a:p>
          <a:p>
            <a:pPr lvl="0">
              <a:lnSpc>
                <a:spcPct val="100000"/>
              </a:lnSpc>
            </a:pPr>
            <a:r>
              <a:rPr lang="en-GB" sz="1900" dirty="0"/>
              <a:t>Small hardy breed of sheep with distinctive fleece in a range of natural shades</a:t>
            </a:r>
          </a:p>
          <a:p>
            <a:pPr lvl="0">
              <a:lnSpc>
                <a:spcPct val="100000"/>
              </a:lnSpc>
            </a:pPr>
            <a:r>
              <a:rPr lang="en-GB" sz="1900" dirty="0"/>
              <a:t>Fibres often used undyed</a:t>
            </a:r>
          </a:p>
          <a:p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Luxury wool and </a:t>
            </a:r>
            <a:r>
              <a:rPr lang="en-GB" dirty="0" err="1"/>
              <a:t>lambswool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556054" y="630554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</a:p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7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427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1881265"/>
            <a:ext cx="6858000" cy="414059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1900" b="1" dirty="0"/>
              <a:t>Icelandic wool</a:t>
            </a:r>
            <a:endParaRPr lang="en-GB" sz="1900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Fleeces are double layered with a fine, soft inner fibre and coarser glossy outer fibre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If fibres spun together yarn offers maximum weather protection </a:t>
            </a:r>
          </a:p>
          <a:p>
            <a:pPr>
              <a:lnSpc>
                <a:spcPct val="100000"/>
              </a:lnSpc>
            </a:pPr>
            <a:r>
              <a:rPr lang="en-GB" sz="1900" dirty="0"/>
              <a:t> </a:t>
            </a:r>
          </a:p>
          <a:p>
            <a:pPr>
              <a:lnSpc>
                <a:spcPct val="100000"/>
              </a:lnSpc>
            </a:pPr>
            <a:r>
              <a:rPr lang="en-GB" sz="1900" b="1" dirty="0"/>
              <a:t>Karakul</a:t>
            </a:r>
            <a:endParaRPr lang="en-GB" sz="1900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Also known as Persian lamb 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Has tight curl in shades of grey to black often left undyed  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Most South African wool is from Karakul sheep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Luxury wool and </a:t>
            </a:r>
            <a:r>
              <a:rPr lang="en-GB" dirty="0" err="1"/>
              <a:t>lambswool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6481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1881265"/>
            <a:ext cx="6858000" cy="4346540"/>
          </a:xfrm>
        </p:spPr>
        <p:txBody>
          <a:bodyPr>
            <a:normAutofit fontScale="92500" lnSpcReduction="20000"/>
          </a:bodyPr>
          <a:lstStyle/>
          <a:p>
            <a:pPr marL="285750" lvl="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100" dirty="0"/>
              <a:t>Australia largest producer/exporter supplying 25% of world’s consumption, most from merino breeds</a:t>
            </a:r>
          </a:p>
          <a:p>
            <a:pPr>
              <a:lnSpc>
                <a:spcPct val="110000"/>
              </a:lnSpc>
            </a:pPr>
            <a:r>
              <a:rPr lang="en-GB" sz="2100" dirty="0"/>
              <a:t> </a:t>
            </a:r>
          </a:p>
          <a:p>
            <a:pPr marL="285750" lvl="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100" dirty="0"/>
              <a:t>New Zealand second largest producer/exporter, mostly from cross-bred sheep (31.5 microns plus); majority sent to China</a:t>
            </a:r>
          </a:p>
          <a:p>
            <a:pPr>
              <a:lnSpc>
                <a:spcPct val="110000"/>
              </a:lnSpc>
            </a:pPr>
            <a:r>
              <a:rPr lang="en-GB" sz="2100" dirty="0"/>
              <a:t> </a:t>
            </a:r>
          </a:p>
          <a:p>
            <a:pPr marL="285750" lvl="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100" dirty="0"/>
              <a:t>China major producer but supplements domestic production for its export clothing manufacturing industries</a:t>
            </a:r>
          </a:p>
          <a:p>
            <a:pPr>
              <a:lnSpc>
                <a:spcPct val="110000"/>
              </a:lnSpc>
            </a:pPr>
            <a:r>
              <a:rPr lang="en-GB" sz="2100" dirty="0"/>
              <a:t> </a:t>
            </a:r>
          </a:p>
          <a:p>
            <a:pPr marL="285750" lvl="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100" dirty="0"/>
              <a:t>Uruguay third largest producer exporting around 90%</a:t>
            </a:r>
          </a:p>
          <a:p>
            <a:br>
              <a:rPr lang="en-GB" sz="2100" dirty="0"/>
            </a:br>
            <a:r>
              <a:rPr lang="en-GB" dirty="0"/>
              <a:t> 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Wool market</a:t>
            </a:r>
          </a:p>
        </p:txBody>
      </p:sp>
    </p:spTree>
    <p:extLst>
      <p:ext uri="{BB962C8B-B14F-4D97-AF65-F5344CB8AC3E}">
        <p14:creationId xmlns:p14="http://schemas.microsoft.com/office/powerpoint/2010/main" val="2665971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424979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marL="342900" lvl="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Argentina and South Africa key producer/exporters </a:t>
            </a:r>
          </a:p>
          <a:p>
            <a:pPr>
              <a:lnSpc>
                <a:spcPct val="110000"/>
              </a:lnSpc>
            </a:pPr>
            <a:r>
              <a:rPr lang="en-GB" sz="2000" dirty="0"/>
              <a:t> </a:t>
            </a:r>
          </a:p>
          <a:p>
            <a:pPr marL="342900" lvl="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Turkey, Iran and Great Britain each produce around 2% of global production</a:t>
            </a:r>
          </a:p>
          <a:p>
            <a:pPr>
              <a:lnSpc>
                <a:spcPct val="110000"/>
              </a:lnSpc>
            </a:pPr>
            <a:r>
              <a:rPr lang="en-GB" sz="2000" dirty="0"/>
              <a:t> </a:t>
            </a:r>
          </a:p>
          <a:p>
            <a:pPr marL="342900" lvl="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Key consumers are Italy, France, Germany, Great Britain and Japan </a:t>
            </a:r>
          </a:p>
          <a:p>
            <a:pPr>
              <a:lnSpc>
                <a:spcPct val="110000"/>
              </a:lnSpc>
            </a:pPr>
            <a:r>
              <a:rPr lang="en-GB" sz="2000" dirty="0"/>
              <a:t> </a:t>
            </a:r>
          </a:p>
          <a:p>
            <a:pPr marL="342900" lvl="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Italy and Japan use the best merino wool for their fully-fashioned knitwear industries</a:t>
            </a:r>
          </a:p>
          <a:p>
            <a:endParaRPr lang="en-GB" sz="19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Wool market</a:t>
            </a:r>
          </a:p>
        </p:txBody>
      </p:sp>
    </p:spTree>
    <p:extLst>
      <p:ext uri="{BB962C8B-B14F-4D97-AF65-F5344CB8AC3E}">
        <p14:creationId xmlns:p14="http://schemas.microsoft.com/office/powerpoint/2010/main" val="4543769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1881266"/>
            <a:ext cx="6858000" cy="3769892"/>
          </a:xfrm>
        </p:spPr>
        <p:txBody>
          <a:bodyPr>
            <a:normAutofit/>
          </a:bodyPr>
          <a:lstStyle/>
          <a:p>
            <a:r>
              <a:rPr lang="en-GB" sz="2000" b="1" dirty="0"/>
              <a:t>Australia: </a:t>
            </a:r>
            <a:r>
              <a:rPr lang="en-GB" sz="2000" b="1" dirty="0" err="1"/>
              <a:t>Woolmark</a:t>
            </a:r>
            <a:endParaRPr lang="en-GB" sz="20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Registered mark used for branding different types of Australian wool </a:t>
            </a: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Guaranteed standard of quality designed to gain consumer confidence</a:t>
            </a: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Many variations of original </a:t>
            </a:r>
            <a:r>
              <a:rPr lang="en-GB" sz="1900" dirty="0" err="1"/>
              <a:t>Woolmark</a:t>
            </a:r>
            <a:r>
              <a:rPr lang="en-GB" sz="1900" dirty="0"/>
              <a:t> design to cover different wools and blends</a:t>
            </a: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International Wool Textile Organization (IWTO) covers all aspects of marketing wool for all major producers</a:t>
            </a:r>
          </a:p>
          <a:p>
            <a:endParaRPr lang="en-GB" sz="19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Wool market</a:t>
            </a:r>
          </a:p>
        </p:txBody>
      </p:sp>
    </p:spTree>
    <p:extLst>
      <p:ext uri="{BB962C8B-B14F-4D97-AF65-F5344CB8AC3E}">
        <p14:creationId xmlns:p14="http://schemas.microsoft.com/office/powerpoint/2010/main" val="9414917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1881266"/>
            <a:ext cx="6858000" cy="4000550"/>
          </a:xfrm>
        </p:spPr>
        <p:txBody>
          <a:bodyPr>
            <a:normAutofit/>
          </a:bodyPr>
          <a:lstStyle/>
          <a:p>
            <a:pPr marL="285750" lvl="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Guiding criteria for ecologically sound wool includes: correct grazing of flocks, clean water, predator friendly environment, healthy veterinary practices, livestock and soil chemical control and carbon footprint</a:t>
            </a:r>
          </a:p>
          <a:p>
            <a:pPr lvl="0">
              <a:lnSpc>
                <a:spcPct val="110000"/>
              </a:lnSpc>
            </a:pPr>
            <a:endParaRPr lang="en-GB" sz="1900" dirty="0"/>
          </a:p>
          <a:p>
            <a:pPr marL="285750" lvl="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Wool if buried in landfill will almost totally biodegrade in less than a year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Ecological and ethical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22477878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2"/>
          </p:nvPr>
        </p:nvSpPr>
        <p:spPr/>
        <p:txBody>
          <a:bodyPr>
            <a:normAutofit/>
          </a:bodyPr>
          <a:lstStyle/>
          <a:p>
            <a:pPr marL="285750" lvl="0" indent="-285750">
              <a:lnSpc>
                <a:spcPct val="100000"/>
              </a:lnSpc>
            </a:pPr>
            <a:r>
              <a:rPr lang="en-GB" sz="1900" dirty="0"/>
              <a:t>Recycled wool – the term ‘shoddy’ originates from the fibre reclamation process which has always been part of wool’s production cycle </a:t>
            </a:r>
          </a:p>
          <a:p>
            <a:pPr marL="285750" lvl="0" indent="-285750">
              <a:lnSpc>
                <a:spcPct val="100000"/>
              </a:lnSpc>
            </a:pPr>
            <a:endParaRPr lang="en-GB" sz="1900" dirty="0"/>
          </a:p>
          <a:p>
            <a:pPr marL="285750" lvl="0" indent="-285750">
              <a:lnSpc>
                <a:spcPct val="100000"/>
              </a:lnSpc>
            </a:pPr>
            <a:r>
              <a:rPr lang="en-GB" sz="1900" dirty="0"/>
              <a:t>Reclamation mills sort materials into types and colours to save </a:t>
            </a:r>
            <a:br>
              <a:rPr lang="en-GB" sz="1900" dirty="0"/>
            </a:br>
            <a:r>
              <a:rPr lang="en-GB" sz="1900" dirty="0"/>
              <a:t>re-dyeing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9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Ecological and ethical considerations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556054" y="631189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</a:p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7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9383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1881265"/>
            <a:ext cx="6858000" cy="4165307"/>
          </a:xfrm>
        </p:spPr>
        <p:txBody>
          <a:bodyPr>
            <a:noAutofit/>
          </a:bodyPr>
          <a:lstStyle/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Wool for clothing can be traced back tens of thousands of years</a:t>
            </a: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Wool is thermally responsive with natural insulating properties; fibre has good shape ‘memory’</a:t>
            </a: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Fleeces are shorn and scoured; spinning process includes carding, combing and drawing </a:t>
            </a: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Luxury wools include merino, Shetland, Icelandic and Karakul</a:t>
            </a:r>
          </a:p>
          <a:p>
            <a:r>
              <a:rPr lang="en-GB" sz="1900" dirty="0"/>
              <a:t> 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points</a:t>
            </a:r>
          </a:p>
        </p:txBody>
      </p:sp>
    </p:spTree>
    <p:extLst>
      <p:ext uri="{BB962C8B-B14F-4D97-AF65-F5344CB8AC3E}">
        <p14:creationId xmlns:p14="http://schemas.microsoft.com/office/powerpoint/2010/main" val="10888812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Key producers of wool are Australia, New Zealand and Uruguay; key consumers are Italy, France, Germany, Great Britain and Japan</a:t>
            </a: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Recycling of wool has always been part of the production cycle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points</a:t>
            </a:r>
          </a:p>
        </p:txBody>
      </p:sp>
    </p:spTree>
    <p:extLst>
      <p:ext uri="{BB962C8B-B14F-4D97-AF65-F5344CB8AC3E}">
        <p14:creationId xmlns:p14="http://schemas.microsoft.com/office/powerpoint/2010/main" val="116342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276CAE-D4B2-4267-BE42-B36C955F6DBC}"/>
              </a:ext>
            </a:extLst>
          </p:cNvPr>
          <p:cNvSpPr/>
          <p:nvPr/>
        </p:nvSpPr>
        <p:spPr>
          <a:xfrm>
            <a:off x="1325937" y="1882687"/>
            <a:ext cx="6450817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GB" sz="2400" b="1" dirty="0">
                <a:solidFill>
                  <a:schemeClr val="bg1"/>
                </a:solidFill>
                <a:latin typeface="Noto Sans Bold" panose="020B0502040504020204" pitchFamily="34" charset="0"/>
                <a:ea typeface="Noto Sans Bold" panose="020B0502040504020204" pitchFamily="34" charset="0"/>
                <a:cs typeface="Noto Sans Bold" panose="020B0502040504020204" pitchFamily="34" charset="0"/>
              </a:rPr>
              <a:t>Fabric for Fashion</a:t>
            </a:r>
            <a:r>
              <a:rPr lang="en-GB" sz="2400" b="1" i="0" u="none" kern="1200" baseline="0" dirty="0">
                <a:solidFill>
                  <a:schemeClr val="bg1"/>
                </a:solidFill>
                <a:effectLst/>
                <a:latin typeface="Noto Sans Bold" panose="020B0502040504020204" pitchFamily="34" charset="0"/>
                <a:ea typeface="Noto Sans Bold" panose="020B0502040504020204" pitchFamily="34" charset="0"/>
                <a:cs typeface="Noto Sans Bold" panose="020B0502040504020204" pitchFamily="34" charset="0"/>
              </a:rPr>
              <a:t> / </a:t>
            </a:r>
            <a:r>
              <a:rPr lang="en-GB" sz="1600" dirty="0">
                <a:solidFill>
                  <a:schemeClr val="bg1"/>
                </a:solidFill>
                <a:latin typeface="Noto Serif Regular" panose="02020600060500020200" pitchFamily="18" charset="0"/>
                <a:ea typeface="Noto Sans Bold" panose="020B0502040504020204" pitchFamily="34" charset="0"/>
                <a:cs typeface="Noto Sans Bold" panose="020B0502040504020204" pitchFamily="34" charset="0"/>
              </a:rPr>
              <a:t>Clive Hallett and </a:t>
            </a:r>
          </a:p>
          <a:p>
            <a:pPr>
              <a:spcAft>
                <a:spcPts val="1800"/>
              </a:spcAft>
            </a:pPr>
            <a:r>
              <a:rPr lang="en-GB" sz="1600" dirty="0">
                <a:solidFill>
                  <a:schemeClr val="bg1"/>
                </a:solidFill>
                <a:latin typeface="Noto Serif Regular" panose="02020600060500020200" pitchFamily="18" charset="0"/>
                <a:ea typeface="Noto Sans Bold" panose="020B0502040504020204" pitchFamily="34" charset="0"/>
                <a:cs typeface="Noto Sans Bold" panose="020B0502040504020204" pitchFamily="34" charset="0"/>
              </a:rPr>
              <a:t>Amanda Johnston</a:t>
            </a:r>
            <a:endParaRPr lang="en-GB" sz="1600" b="0" i="0" u="sng" kern="1200" baseline="0" dirty="0">
              <a:solidFill>
                <a:schemeClr val="bg1"/>
              </a:solidFill>
              <a:effectLst/>
              <a:latin typeface="Noto Serif Regular" panose="02020600060500020200" pitchFamily="18" charset="0"/>
              <a:ea typeface="Noto Serif Regular" panose="02020600060500020200" pitchFamily="18" charset="0"/>
              <a:cs typeface="Noto Serif Regular" panose="02020600060500020200" pitchFamily="18" charset="0"/>
            </a:endParaRPr>
          </a:p>
          <a:p>
            <a:endParaRPr lang="en-GB" sz="2400" b="1" i="0" u="none" kern="1200" baseline="0" dirty="0">
              <a:solidFill>
                <a:schemeClr val="bg1"/>
              </a:solidFill>
              <a:effectLst/>
              <a:latin typeface="Noto Sans Bold" panose="020B0502040504020204" pitchFamily="34" charset="0"/>
              <a:ea typeface="Noto Sans Bold" panose="020B0502040504020204" pitchFamily="34" charset="0"/>
              <a:cs typeface="Noto Sans Bold" panose="020B0502040504020204" pitchFamily="34" charset="0"/>
            </a:endParaRPr>
          </a:p>
          <a:p>
            <a:r>
              <a:rPr lang="en-GB" sz="2400" b="1" dirty="0">
                <a:solidFill>
                  <a:schemeClr val="bg1"/>
                </a:solidFill>
                <a:latin typeface="Noto Sans Bold" panose="020B0502040504020204" pitchFamily="34" charset="0"/>
                <a:ea typeface="Noto Sans Bold" panose="020B0502040504020204" pitchFamily="34" charset="0"/>
                <a:cs typeface="Noto Sans Bold" panose="020B0502040504020204" pitchFamily="34" charset="0"/>
              </a:rPr>
              <a:t>Section 1</a:t>
            </a:r>
            <a:endParaRPr lang="en-GB" sz="2400" b="1" i="0" u="none" kern="1200" baseline="0" dirty="0">
              <a:solidFill>
                <a:schemeClr val="bg1"/>
              </a:solidFill>
              <a:effectLst/>
              <a:latin typeface="Noto Sans Bold" panose="020B0502040504020204" pitchFamily="34" charset="0"/>
              <a:ea typeface="Noto Sans Bold" panose="020B0502040504020204" pitchFamily="34" charset="0"/>
              <a:cs typeface="Noto Sans Bold" panose="020B0502040504020204" pitchFamily="34" charset="0"/>
            </a:endParaRPr>
          </a:p>
          <a:p>
            <a:endParaRPr lang="en-GB" sz="2400" b="1" i="0" u="none" kern="1200" baseline="0" dirty="0">
              <a:solidFill>
                <a:schemeClr val="bg1"/>
              </a:solidFill>
              <a:effectLst/>
              <a:latin typeface="Noto Sans Bold" panose="020B0502040504020204" pitchFamily="34" charset="0"/>
              <a:ea typeface="Noto Sans Bold" panose="020B0502040504020204" pitchFamily="34" charset="0"/>
              <a:cs typeface="Noto Sans Bold" panose="020B0502040504020204" pitchFamily="34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Noto Serif Regular" panose="02020600060500020200" pitchFamily="18" charset="0"/>
                <a:ea typeface="Noto Serif Regular" panose="02020600060500020200" pitchFamily="18" charset="0"/>
                <a:cs typeface="Noto Serif Regular" panose="02020600060500020200" pitchFamily="18" charset="0"/>
              </a:rPr>
              <a:t>Animal fibres: Wool</a:t>
            </a:r>
            <a:endParaRPr lang="en-GB" sz="2400" b="0" i="0" u="none" kern="1200" baseline="0" dirty="0">
              <a:solidFill>
                <a:schemeClr val="bg1"/>
              </a:solidFill>
              <a:effectLst/>
              <a:latin typeface="Noto Serif Regular" panose="02020600060500020200" pitchFamily="18" charset="0"/>
              <a:ea typeface="Noto Serif Regular" panose="02020600060500020200" pitchFamily="18" charset="0"/>
              <a:cs typeface="Noto Serif Regular" panose="02020600060500020200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7320C56-B9C8-4B40-A187-753D3C78A9FA}"/>
              </a:ext>
            </a:extLst>
          </p:cNvPr>
          <p:cNvCxnSpPr>
            <a:cxnSpLocks/>
          </p:cNvCxnSpPr>
          <p:nvPr/>
        </p:nvCxnSpPr>
        <p:spPr>
          <a:xfrm>
            <a:off x="1325937" y="2976255"/>
            <a:ext cx="639862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4693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1881265"/>
            <a:ext cx="6858000" cy="4255923"/>
          </a:xfrm>
        </p:spPr>
        <p:txBody>
          <a:bodyPr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900" dirty="0"/>
              <a:t>Describe the history of wool </a:t>
            </a:r>
          </a:p>
          <a:p>
            <a:r>
              <a:rPr lang="en-GB" sz="1900" dirty="0"/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900" dirty="0"/>
              <a:t>Identify the key properties of wool </a:t>
            </a:r>
          </a:p>
          <a:p>
            <a:r>
              <a:rPr lang="en-GB" sz="1900" dirty="0"/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900" dirty="0"/>
              <a:t>Explain the processes of wool production </a:t>
            </a:r>
          </a:p>
          <a:p>
            <a:r>
              <a:rPr lang="en-GB" sz="1900" dirty="0"/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900" dirty="0"/>
              <a:t>Identify different types of luxury wool and </a:t>
            </a:r>
            <a:r>
              <a:rPr lang="en-GB" sz="1900" dirty="0" err="1"/>
              <a:t>lambswool</a:t>
            </a:r>
            <a:r>
              <a:rPr lang="en-GB" sz="1900" dirty="0"/>
              <a:t> </a:t>
            </a:r>
          </a:p>
          <a:p>
            <a:r>
              <a:rPr lang="en-GB" sz="1900" dirty="0"/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900" dirty="0"/>
              <a:t>Name the global wool markets </a:t>
            </a:r>
          </a:p>
          <a:p>
            <a:r>
              <a:rPr lang="en-GB" sz="1900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dirty="0"/>
              <a:t>Summarize the ecological and ethical issues regarding wool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635024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2"/>
          </p:nvPr>
        </p:nvSpPr>
        <p:spPr>
          <a:xfrm>
            <a:off x="4734128" y="1825624"/>
            <a:ext cx="3263593" cy="4351339"/>
          </a:xfrm>
        </p:spPr>
        <p:txBody>
          <a:bodyPr>
            <a:normAutofit fontScale="55000" lnSpcReduction="20000"/>
          </a:bodyPr>
          <a:lstStyle/>
          <a:p>
            <a:pPr lvl="0">
              <a:lnSpc>
                <a:spcPct val="120000"/>
              </a:lnSpc>
            </a:pPr>
            <a:r>
              <a:rPr lang="en-GB" sz="3500" dirty="0"/>
              <a:t>Wool for clothing can be traced back tens of thousands of years</a:t>
            </a:r>
          </a:p>
          <a:p>
            <a:pPr lvl="0">
              <a:lnSpc>
                <a:spcPct val="120000"/>
              </a:lnSpc>
            </a:pPr>
            <a:r>
              <a:rPr lang="en-GB" sz="3500" dirty="0"/>
              <a:t>Felted wool common-place in Egypt and China long before spinning and weaving developed</a:t>
            </a:r>
          </a:p>
          <a:p>
            <a:pPr lvl="0">
              <a:lnSpc>
                <a:spcPct val="120000"/>
              </a:lnSpc>
            </a:pPr>
            <a:r>
              <a:rPr lang="en-GB" sz="3500" dirty="0"/>
              <a:t>Wool first animal fibre to be woven in Europe</a:t>
            </a:r>
          </a:p>
          <a:p>
            <a:pPr lvl="0">
              <a:lnSpc>
                <a:spcPct val="120000"/>
              </a:lnSpc>
            </a:pPr>
            <a:r>
              <a:rPr lang="en-GB" sz="3500" dirty="0"/>
              <a:t>Believed Romans started selective breeding of sheep to produce finer fibres</a:t>
            </a:r>
          </a:p>
          <a:p>
            <a:pPr>
              <a:lnSpc>
                <a:spcPct val="120000"/>
              </a:lnSpc>
            </a:pPr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history of wool</a:t>
            </a:r>
          </a:p>
        </p:txBody>
      </p:sp>
      <p:sp>
        <p:nvSpPr>
          <p:cNvPr id="3" name="Rectangle 2"/>
          <p:cNvSpPr/>
          <p:nvPr/>
        </p:nvSpPr>
        <p:spPr>
          <a:xfrm>
            <a:off x="556054" y="631189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</a:p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7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341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1881265"/>
            <a:ext cx="6858000" cy="4140594"/>
          </a:xfrm>
        </p:spPr>
        <p:txBody>
          <a:bodyPr>
            <a:normAutofit fontScale="92500" lnSpcReduction="20000"/>
          </a:bodyPr>
          <a:lstStyle/>
          <a:p>
            <a:pPr marL="285750" lvl="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100" dirty="0"/>
              <a:t>Wool economic engine of Italy and the Low Countries during medieval period and England’s most valuable export</a:t>
            </a:r>
          </a:p>
          <a:p>
            <a:pPr>
              <a:lnSpc>
                <a:spcPct val="110000"/>
              </a:lnSpc>
            </a:pPr>
            <a:r>
              <a:rPr lang="en-GB" sz="2100" dirty="0"/>
              <a:t> </a:t>
            </a:r>
          </a:p>
          <a:p>
            <a:pPr marL="285750" lvl="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100" dirty="0"/>
              <a:t>Valuable Spanish merino lambs could only be exported by royal consent</a:t>
            </a:r>
          </a:p>
          <a:p>
            <a:pPr>
              <a:lnSpc>
                <a:spcPct val="110000"/>
              </a:lnSpc>
            </a:pPr>
            <a:r>
              <a:rPr lang="en-GB" sz="2100" dirty="0"/>
              <a:t> </a:t>
            </a:r>
          </a:p>
          <a:p>
            <a:pPr marL="285750" lvl="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100" dirty="0"/>
              <a:t>By mid-19</a:t>
            </a:r>
            <a:r>
              <a:rPr lang="en-GB" sz="2100" baseline="30000" dirty="0"/>
              <a:t>th</a:t>
            </a:r>
            <a:r>
              <a:rPr lang="en-GB" sz="2100" dirty="0"/>
              <a:t> century Yorkshire in England centre of world’s spinning and weaving industries </a:t>
            </a:r>
          </a:p>
          <a:p>
            <a:pPr>
              <a:lnSpc>
                <a:spcPct val="110000"/>
              </a:lnSpc>
            </a:pPr>
            <a:r>
              <a:rPr lang="en-GB" sz="2100" dirty="0"/>
              <a:t> 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100" dirty="0"/>
              <a:t>New-generation wool technology being developed today to adapt wool’s properties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history of wool</a:t>
            </a:r>
          </a:p>
        </p:txBody>
      </p:sp>
    </p:spTree>
    <p:extLst>
      <p:ext uri="{BB962C8B-B14F-4D97-AF65-F5344CB8AC3E}">
        <p14:creationId xmlns:p14="http://schemas.microsoft.com/office/powerpoint/2010/main" val="605934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GB" sz="1900" dirty="0"/>
              <a:t>Sheep are  separated into two types – hair sheep (used for meat consumption and manufacturing of leather) and wool sheep</a:t>
            </a:r>
          </a:p>
          <a:p>
            <a:pPr>
              <a:lnSpc>
                <a:spcPct val="100000"/>
              </a:lnSpc>
            </a:pPr>
            <a:r>
              <a:rPr lang="en-GB" sz="1900" dirty="0"/>
              <a:t> </a:t>
            </a:r>
          </a:p>
          <a:p>
            <a:pPr>
              <a:lnSpc>
                <a:spcPct val="100000"/>
              </a:lnSpc>
            </a:pPr>
            <a:r>
              <a:rPr lang="en-GB" sz="1900" dirty="0"/>
              <a:t>Wool sheep are subdivided into three: </a:t>
            </a: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b="1" dirty="0"/>
              <a:t>Down breeds</a:t>
            </a:r>
            <a:r>
              <a:rPr lang="en-GB" sz="1900" dirty="0"/>
              <a:t> (short wool)</a:t>
            </a:r>
            <a:r>
              <a:rPr lang="en-GB" sz="1900" b="1" dirty="0"/>
              <a:t>:</a:t>
            </a:r>
            <a:r>
              <a:rPr lang="en-GB" sz="1900" dirty="0"/>
              <a:t> prefer warmer, drier climates </a:t>
            </a: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b="1" dirty="0"/>
              <a:t>Long wools:</a:t>
            </a:r>
            <a:r>
              <a:rPr lang="en-GB" sz="1900" dirty="0"/>
              <a:t> prefer wetter regions with richer pastures</a:t>
            </a: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b="1" dirty="0"/>
              <a:t>Mountain breeds: </a:t>
            </a:r>
            <a:r>
              <a:rPr lang="en-GB" sz="1900" dirty="0"/>
              <a:t>exist comfortably on exposed hills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Wool fibre</a:t>
            </a:r>
          </a:p>
        </p:txBody>
      </p:sp>
    </p:spTree>
    <p:extLst>
      <p:ext uri="{BB962C8B-B14F-4D97-AF65-F5344CB8AC3E}">
        <p14:creationId xmlns:p14="http://schemas.microsoft.com/office/powerpoint/2010/main" val="886822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Wool fibre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6279" y="1825625"/>
            <a:ext cx="3300216" cy="422918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GB" dirty="0"/>
              <a:t>A keratin organic compound with one-directional overlapping scales </a:t>
            </a:r>
          </a:p>
          <a:p>
            <a:pPr lvl="0"/>
            <a:r>
              <a:rPr lang="en-GB" dirty="0"/>
              <a:t>Fibre contains lanolin, which is removed and processed for cosmetics</a:t>
            </a:r>
          </a:p>
          <a:p>
            <a:pPr lvl="0"/>
            <a:r>
              <a:rPr lang="en-GB" dirty="0"/>
              <a:t>Fibres have a crimp allowing air to be trapped, giving wool its natural insulating properties </a:t>
            </a:r>
          </a:p>
          <a:p>
            <a:r>
              <a:rPr lang="en-GB" dirty="0"/>
              <a:t>When spun the crimps wrap around each other increasing the wool’s tensile strength </a:t>
            </a:r>
            <a:r>
              <a:rPr lang="en-GB" sz="2000" dirty="0"/>
              <a:t> 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1063" y="1952368"/>
            <a:ext cx="3306762" cy="4102443"/>
          </a:xfrm>
        </p:spPr>
      </p:pic>
      <p:sp>
        <p:nvSpPr>
          <p:cNvPr id="4" name="Rectangle 3"/>
          <p:cNvSpPr/>
          <p:nvPr/>
        </p:nvSpPr>
        <p:spPr>
          <a:xfrm>
            <a:off x="560173" y="6316490"/>
            <a:ext cx="45222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</a:p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7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670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2"/>
          </p:nvPr>
        </p:nvSpPr>
        <p:spPr/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GB" sz="1900" dirty="0"/>
              <a:t>Springiness of fibre gives wool its ‘memory’, enabling clothes to keep or recover their shape </a:t>
            </a:r>
          </a:p>
          <a:p>
            <a:pPr marL="0" lvl="0" indent="0">
              <a:lnSpc>
                <a:spcPct val="100000"/>
              </a:lnSpc>
              <a:buNone/>
            </a:pPr>
            <a:endParaRPr lang="en-GB" sz="1900" dirty="0"/>
          </a:p>
          <a:p>
            <a:pPr lvl="0">
              <a:lnSpc>
                <a:spcPct val="100000"/>
              </a:lnSpc>
            </a:pPr>
            <a:r>
              <a:rPr lang="en-GB" sz="1900" dirty="0"/>
              <a:t>Fibre’s interior is hydroscopic, attracting moisture while feeling warm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900" dirty="0"/>
          </a:p>
          <a:p>
            <a:pPr lvl="0">
              <a:lnSpc>
                <a:spcPct val="100000"/>
              </a:lnSpc>
            </a:pPr>
            <a:r>
              <a:rPr lang="en-GB" sz="1900" dirty="0"/>
              <a:t>Wool has antibacterial properties and is naturally flame-resistant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Wool fibre</a:t>
            </a:r>
          </a:p>
        </p:txBody>
      </p:sp>
      <p:sp>
        <p:nvSpPr>
          <p:cNvPr id="3" name="Rectangle 2"/>
          <p:cNvSpPr/>
          <p:nvPr/>
        </p:nvSpPr>
        <p:spPr>
          <a:xfrm>
            <a:off x="551934" y="6311899"/>
            <a:ext cx="45107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</a:p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7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260016"/>
      </p:ext>
    </p:extLst>
  </p:cSld>
  <p:clrMapOvr>
    <a:masterClrMapping/>
  </p:clrMapOvr>
</p:sld>
</file>

<file path=ppt/theme/theme1.xml><?xml version="1.0" encoding="utf-8"?>
<a:theme xmlns:a="http://schemas.openxmlformats.org/drawingml/2006/main" name="LKP Opener - blank">
  <a:themeElements>
    <a:clrScheme name="LKP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FF2600"/>
      </a:accent1>
      <a:accent2>
        <a:srgbClr val="FF2600"/>
      </a:accent2>
      <a:accent3>
        <a:srgbClr val="FF2600"/>
      </a:accent3>
      <a:accent4>
        <a:srgbClr val="FF2600"/>
      </a:accent4>
      <a:accent5>
        <a:srgbClr val="FF2600"/>
      </a:accent5>
      <a:accent6>
        <a:srgbClr val="FF2600"/>
      </a:accent6>
      <a:hlink>
        <a:srgbClr val="919191"/>
      </a:hlink>
      <a:folHlink>
        <a:srgbClr val="CACACA"/>
      </a:folHlink>
    </a:clrScheme>
    <a:fontScheme name="LKP">
      <a:majorFont>
        <a:latin typeface="Noto Sans Bold"/>
        <a:ea typeface=""/>
        <a:cs typeface=""/>
      </a:majorFont>
      <a:minorFont>
        <a:latin typeface="Noto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" id="{32D5E2B8-4FFE-F545-9176-508ADD67CB81}" vid="{4DFCEF36-CF80-1F46-9CDE-9CE2C245CA39}"/>
    </a:ext>
  </a:extLst>
</a:theme>
</file>

<file path=ppt/theme/theme2.xml><?xml version="1.0" encoding="utf-8"?>
<a:theme xmlns:a="http://schemas.openxmlformats.org/drawingml/2006/main" name="LKP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D7222A"/>
      </a:accent1>
      <a:accent2>
        <a:srgbClr val="FF2600"/>
      </a:accent2>
      <a:accent3>
        <a:srgbClr val="FF2600"/>
      </a:accent3>
      <a:accent4>
        <a:srgbClr val="FF2600"/>
      </a:accent4>
      <a:accent5>
        <a:srgbClr val="FF2600"/>
      </a:accent5>
      <a:accent6>
        <a:srgbClr val="FF2600"/>
      </a:accent6>
      <a:hlink>
        <a:srgbClr val="919191"/>
      </a:hlink>
      <a:folHlink>
        <a:srgbClr val="CACAC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" id="{32D5E2B8-4FFE-F545-9176-508ADD67CB81}" vid="{7E6DB49D-2E34-2143-8B6F-A49F30623E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973</TotalTime>
  <Words>773</Words>
  <Application>Microsoft Macintosh PowerPoint</Application>
  <PresentationFormat>On-screen Show (4:3)</PresentationFormat>
  <Paragraphs>164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Noto Sans</vt:lpstr>
      <vt:lpstr>Noto Serif Regular</vt:lpstr>
      <vt:lpstr>Arial</vt:lpstr>
      <vt:lpstr>Noto Serif</vt:lpstr>
      <vt:lpstr>Noto Sans Bold</vt:lpstr>
      <vt:lpstr>LKP Opener - blank</vt:lpstr>
      <vt:lpstr>LKP</vt:lpstr>
      <vt:lpstr>PowerPoint Presentation</vt:lpstr>
      <vt:lpstr>PowerPoint Presentation</vt:lpstr>
      <vt:lpstr>PowerPoint Presentation</vt:lpstr>
      <vt:lpstr>Objectives</vt:lpstr>
      <vt:lpstr>The history of wool</vt:lpstr>
      <vt:lpstr>The history of wool</vt:lpstr>
      <vt:lpstr>Wool fibre</vt:lpstr>
      <vt:lpstr>Wool fibre</vt:lpstr>
      <vt:lpstr>Wool fibre</vt:lpstr>
      <vt:lpstr>Wool production</vt:lpstr>
      <vt:lpstr>PowerPoint Presentation</vt:lpstr>
      <vt:lpstr>Wool production</vt:lpstr>
      <vt:lpstr>Wool production</vt:lpstr>
      <vt:lpstr>Wool production</vt:lpstr>
      <vt:lpstr>Luxury wool and lambswool</vt:lpstr>
      <vt:lpstr>Luxury wool and lambswool</vt:lpstr>
      <vt:lpstr>Luxury wool and lambswool</vt:lpstr>
      <vt:lpstr>Luxury wool and lambswool</vt:lpstr>
      <vt:lpstr>Wool market</vt:lpstr>
      <vt:lpstr>Wool market</vt:lpstr>
      <vt:lpstr>Wool market</vt:lpstr>
      <vt:lpstr>Ecological and ethical considerations</vt:lpstr>
      <vt:lpstr>Ecological and ethical considerations</vt:lpstr>
      <vt:lpstr>Key points</vt:lpstr>
      <vt:lpstr>Key points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Coco</dc:creator>
  <cp:lastModifiedBy>Sophie Wise</cp:lastModifiedBy>
  <cp:revision>87</cp:revision>
  <dcterms:created xsi:type="dcterms:W3CDTF">2018-05-18T09:22:04Z</dcterms:created>
  <dcterms:modified xsi:type="dcterms:W3CDTF">2018-10-16T11:01:32Z</dcterms:modified>
</cp:coreProperties>
</file>