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28"/>
  </p:notesMasterIdLst>
  <p:handoutMasterIdLst>
    <p:handoutMasterId r:id="rId29"/>
  </p:handoutMasterIdLst>
  <p:sldIdLst>
    <p:sldId id="257" r:id="rId3"/>
    <p:sldId id="265" r:id="rId4"/>
    <p:sldId id="263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89" r:id="rId16"/>
    <p:sldId id="290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7" r:id="rId26"/>
    <p:sldId id="288" r:id="rId27"/>
  </p:sldIdLst>
  <p:sldSz cx="9144000" cy="6858000" type="screen4x3"/>
  <p:notesSz cx="6858000" cy="9144000"/>
  <p:embeddedFontLst>
    <p:embeddedFont>
      <p:font typeface="Noto Sans Bold" panose="020B0802040504020204" pitchFamily="34" charset="0"/>
      <p:bold r:id="rId30"/>
    </p:embeddedFont>
    <p:embeddedFont>
      <p:font typeface="Noto Serif" panose="02020600060500020200" pitchFamily="18" charset="0"/>
      <p:regular r:id="rId31"/>
      <p:bold r:id="rId32"/>
      <p:italic r:id="rId33"/>
      <p:boldItalic r:id="rId34"/>
    </p:embeddedFont>
    <p:embeddedFont>
      <p:font typeface="Noto Sans" panose="020B0502040504020204" pitchFamily="34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5"/>
            <p14:sldId id="263"/>
          </p14:sldIdLst>
        </p14:section>
        <p14:section name="Main presentation" id="{06B637CD-49DF-7D41-8727-FB255F7E1D17}">
          <p14:sldIdLst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89"/>
            <p14:sldId id="290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ker" initials="W" lastIdx="6" clrIdx="0">
    <p:extLst>
      <p:ext uri="{19B8F6BF-5375-455C-9EA6-DF929625EA0E}">
        <p15:presenceInfo xmlns:p15="http://schemas.microsoft.com/office/powerpoint/2012/main" userId="Wal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50" autoAdjust="0"/>
    <p:restoredTop sz="86401" autoAdjust="0"/>
  </p:normalViewPr>
  <p:slideViewPr>
    <p:cSldViewPr snapToGrid="0" snapToObjects="1">
      <p:cViewPr varScale="1">
        <p:scale>
          <a:sx n="116" d="100"/>
          <a:sy n="116" d="100"/>
        </p:scale>
        <p:origin x="189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25/10/2019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25/10/2019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DACAC7E-E9C7-3A43-8D4C-164579CCE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114928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xmlns="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xmlns="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xmlns="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1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</a:t>
            </a:r>
            <a:r>
              <a:rPr lang="en-US" dirty="0" smtClean="0"/>
              <a:t>Profile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/>
              <a:t>What is c</a:t>
            </a:r>
            <a:r>
              <a:rPr lang="en-US" sz="1900" b="1" dirty="0" smtClean="0"/>
              <a:t>onsumption?</a:t>
            </a:r>
            <a:endParaRPr lang="en-GB" sz="1900" b="1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 smtClean="0"/>
              <a:t>Consumption </a:t>
            </a:r>
            <a:r>
              <a:rPr lang="en-US" sz="1900" dirty="0"/>
              <a:t>of fashion is more than simply buying goods and services.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 smtClean="0"/>
              <a:t>Consumption </a:t>
            </a:r>
            <a:r>
              <a:rPr lang="en-US" sz="1900" dirty="0"/>
              <a:t>involves the constant re-definition of personal identity through the items the consumer selects and uses</a:t>
            </a:r>
            <a:r>
              <a:rPr lang="en-US" sz="1900" dirty="0" smtClean="0"/>
              <a:t>.</a:t>
            </a:r>
            <a:endParaRPr lang="en-GB" sz="19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7159" y="1825625"/>
            <a:ext cx="2900562" cy="435133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47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</a:t>
            </a:r>
            <a:r>
              <a:rPr lang="en-US" dirty="0" smtClean="0"/>
              <a:t>Profile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175" y="2504303"/>
            <a:ext cx="3300413" cy="2208002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Consumer segmentation</a:t>
            </a:r>
            <a:r>
              <a:rPr lang="en-US" sz="1900" dirty="0" smtClean="0"/>
              <a:t>: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 smtClean="0"/>
              <a:t>Demographics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 smtClean="0"/>
              <a:t>Psychographics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Generational </a:t>
            </a:r>
            <a:r>
              <a:rPr lang="en-US" sz="1900" dirty="0" smtClean="0"/>
              <a:t>cohorts</a:t>
            </a:r>
          </a:p>
          <a:p>
            <a:pPr marL="0" lvl="0" indent="0">
              <a:lnSpc>
                <a:spcPct val="100000"/>
              </a:lnSpc>
              <a:buNone/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Life stages</a:t>
            </a:r>
            <a:endParaRPr lang="en-GB" sz="1900" dirty="0"/>
          </a:p>
          <a:p>
            <a:pPr marL="0" indent="0">
              <a:buNone/>
            </a:pPr>
            <a:r>
              <a:rPr lang="en-US" dirty="0"/>
              <a:t> 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5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06645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900" dirty="0"/>
              <a:t>Demographics</a:t>
            </a:r>
            <a:r>
              <a:rPr lang="en-US" sz="1900" dirty="0" smtClean="0"/>
              <a:t>:</a:t>
            </a:r>
          </a:p>
          <a:p>
            <a:pPr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Focus on quantifiable data points to identify statistical characteristics of a population </a:t>
            </a:r>
            <a:r>
              <a:rPr lang="en-US" sz="1900" dirty="0" smtClean="0"/>
              <a:t>group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Driven by information such as age, ethnicity, location, education, occupation, income, etc</a:t>
            </a:r>
            <a:r>
              <a:rPr lang="en-US" sz="1900" dirty="0" smtClean="0"/>
              <a:t>.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Does not provide much information regarding behavioral patterns, esthetic preferences, and decision-making</a:t>
            </a:r>
            <a:endParaRPr lang="en-GB" sz="1900" dirty="0"/>
          </a:p>
          <a:p>
            <a:r>
              <a:rPr lang="en-US" dirty="0"/>
              <a:t> 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</a:t>
            </a:r>
            <a:r>
              <a:rPr lang="en-US" dirty="0" smtClean="0"/>
              <a:t>Profile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365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</a:t>
            </a:r>
            <a:r>
              <a:rPr lang="en-US" dirty="0" smtClean="0"/>
              <a:t>Profile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425721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Psychographics</a:t>
            </a:r>
            <a:r>
              <a:rPr lang="en-US" sz="1900" dirty="0" smtClean="0"/>
              <a:t>: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Qualitative analysis of consumer </a:t>
            </a:r>
            <a:r>
              <a:rPr lang="en-US" sz="1900" dirty="0" smtClean="0"/>
              <a:t>groups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Focus on researching shared opinions, beliefs, values, and </a:t>
            </a:r>
            <a:r>
              <a:rPr lang="en-US" sz="1900" dirty="0" smtClean="0"/>
              <a:t>preferences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Proven effective in predicting consumer </a:t>
            </a:r>
            <a:r>
              <a:rPr lang="en-US" sz="1900" dirty="0" smtClean="0"/>
              <a:t>behavior</a:t>
            </a:r>
            <a:endParaRPr lang="en-GB" sz="19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6829" y="1825625"/>
            <a:ext cx="2900892" cy="435133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40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653" y="1721708"/>
            <a:ext cx="8344931" cy="22159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08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886" y="1367481"/>
            <a:ext cx="7965989" cy="382596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01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2229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900" b="1" dirty="0"/>
              <a:t>Customer visualization</a:t>
            </a:r>
            <a:endParaRPr lang="en-GB" sz="1900" b="1" dirty="0"/>
          </a:p>
          <a:p>
            <a:pPr>
              <a:lnSpc>
                <a:spcPct val="100000"/>
              </a:lnSpc>
            </a:pPr>
            <a:r>
              <a:rPr lang="en-US" sz="1900" dirty="0" smtClean="0"/>
              <a:t>Developing </a:t>
            </a:r>
            <a:r>
              <a:rPr lang="en-US" sz="1900" dirty="0"/>
              <a:t>a visual consumer profile board is essential in guiding creative and commercial decisions. 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b="1" dirty="0" smtClean="0"/>
              <a:t>Step </a:t>
            </a:r>
            <a:r>
              <a:rPr lang="en-US" sz="1900" b="1" dirty="0"/>
              <a:t>1</a:t>
            </a:r>
            <a:r>
              <a:rPr lang="en-US" sz="1900" dirty="0"/>
              <a:t> – </a:t>
            </a:r>
            <a:r>
              <a:rPr lang="en-US" sz="1900" dirty="0" smtClean="0"/>
              <a:t>listing </a:t>
            </a:r>
            <a:r>
              <a:rPr lang="en-US" sz="1900" dirty="0"/>
              <a:t>of main esthetic values of intended </a:t>
            </a:r>
            <a:r>
              <a:rPr lang="en-US" sz="1900" dirty="0" smtClean="0"/>
              <a:t>consumer.</a:t>
            </a:r>
            <a:r>
              <a:rPr lang="en-GB" sz="1900" dirty="0"/>
              <a:t> </a:t>
            </a:r>
            <a:r>
              <a:rPr lang="en-US" sz="1900" dirty="0" smtClean="0"/>
              <a:t>Avoid </a:t>
            </a:r>
            <a:r>
              <a:rPr lang="en-US" sz="1900" dirty="0"/>
              <a:t>overly-generic or vague </a:t>
            </a:r>
            <a:r>
              <a:rPr lang="en-US" sz="1900" dirty="0" smtClean="0"/>
              <a:t>terms.</a:t>
            </a:r>
          </a:p>
          <a:p>
            <a:pPr lvl="0">
              <a:lnSpc>
                <a:spcPct val="100000"/>
              </a:lnSpc>
            </a:pPr>
            <a:endParaRPr lang="en-GB" sz="1900" dirty="0" smtClean="0"/>
          </a:p>
          <a:p>
            <a:pPr lvl="0">
              <a:lnSpc>
                <a:spcPct val="100000"/>
              </a:lnSpc>
            </a:pPr>
            <a:r>
              <a:rPr lang="en-GB" sz="1900" dirty="0" smtClean="0"/>
              <a:t>Examples </a:t>
            </a:r>
            <a:r>
              <a:rPr lang="en-GB" sz="1900" dirty="0"/>
              <a:t>of effective </a:t>
            </a:r>
            <a:r>
              <a:rPr lang="en-GB" sz="1900" dirty="0" err="1"/>
              <a:t>esthetic</a:t>
            </a:r>
            <a:r>
              <a:rPr lang="en-GB" sz="1900" dirty="0"/>
              <a:t> value </a:t>
            </a:r>
            <a:r>
              <a:rPr lang="en-GB" sz="1900" dirty="0" smtClean="0"/>
              <a:t>terms: </a:t>
            </a:r>
          </a:p>
          <a:p>
            <a:pPr lvl="0">
              <a:lnSpc>
                <a:spcPct val="100000"/>
              </a:lnSpc>
            </a:pPr>
            <a:r>
              <a:rPr lang="en-GB" sz="1900" i="1" dirty="0" smtClean="0"/>
              <a:t>Imaginative   Romantic   Whimsical   </a:t>
            </a:r>
            <a:r>
              <a:rPr lang="en-GB" sz="1900" i="1" dirty="0"/>
              <a:t>Profound </a:t>
            </a:r>
            <a:r>
              <a:rPr lang="en-GB" sz="1900" i="1" dirty="0" smtClean="0"/>
              <a:t>  </a:t>
            </a:r>
            <a:r>
              <a:rPr lang="en-GB" sz="1900" i="1" dirty="0"/>
              <a:t>Spiritual Expressive </a:t>
            </a:r>
            <a:r>
              <a:rPr lang="en-GB" sz="1900" i="1" dirty="0" smtClean="0"/>
              <a:t>  </a:t>
            </a:r>
            <a:r>
              <a:rPr lang="en-GB" sz="1900" i="1" dirty="0"/>
              <a:t>Erudite </a:t>
            </a:r>
            <a:r>
              <a:rPr lang="en-GB" sz="1900" i="1" dirty="0" smtClean="0"/>
              <a:t>  </a:t>
            </a:r>
            <a:r>
              <a:rPr lang="en-GB" sz="1900" i="1" dirty="0"/>
              <a:t>Resourceful  </a:t>
            </a:r>
            <a:r>
              <a:rPr lang="en-GB" sz="1900" i="1" dirty="0" smtClean="0"/>
              <a:t> Artistic   </a:t>
            </a:r>
            <a:r>
              <a:rPr lang="en-GB" sz="1900" i="1" dirty="0"/>
              <a:t>“Woke</a:t>
            </a:r>
            <a:r>
              <a:rPr lang="en-GB" sz="1900" i="1" dirty="0" smtClean="0"/>
              <a:t>”   Assertive   Practical   </a:t>
            </a:r>
            <a:r>
              <a:rPr lang="en-GB" sz="1900" i="1" dirty="0"/>
              <a:t>Bashful  </a:t>
            </a:r>
            <a:r>
              <a:rPr lang="en-GB" sz="1900" i="1" dirty="0" smtClean="0"/>
              <a:t> Sociable  Family-oriented </a:t>
            </a:r>
            <a:r>
              <a:rPr lang="en-GB" sz="1900" dirty="0" smtClean="0"/>
              <a:t>  </a:t>
            </a:r>
            <a:r>
              <a:rPr lang="en-GB" sz="1900" i="1" dirty="0" smtClean="0"/>
              <a:t>Pop   Humorous   Flamboyant   Changing   </a:t>
            </a:r>
            <a:r>
              <a:rPr lang="en-GB" sz="1900" i="1" dirty="0"/>
              <a:t>Secretive </a:t>
            </a:r>
            <a:r>
              <a:rPr lang="en-GB" sz="1900" i="1" dirty="0" smtClean="0"/>
              <a:t> Ambitious   Personable   </a:t>
            </a:r>
            <a:r>
              <a:rPr lang="en-GB" sz="1900" i="1" dirty="0"/>
              <a:t>Intimidating  </a:t>
            </a:r>
            <a:r>
              <a:rPr lang="en-GB" sz="1900" i="1" dirty="0" smtClean="0"/>
              <a:t> Playful   </a:t>
            </a:r>
            <a:r>
              <a:rPr lang="en-GB" sz="1900" i="1" dirty="0"/>
              <a:t>Trendy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</a:t>
            </a:r>
            <a:r>
              <a:rPr lang="en-US" dirty="0" smtClean="0"/>
              <a:t>Profile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300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</a:t>
            </a:r>
            <a:r>
              <a:rPr lang="en-US" dirty="0" smtClean="0"/>
              <a:t>Profile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/>
              <a:t>Customer visualization</a:t>
            </a:r>
            <a:endParaRPr lang="en-GB" sz="1900" b="1" dirty="0"/>
          </a:p>
          <a:p>
            <a:pPr marL="0" indent="0">
              <a:lnSpc>
                <a:spcPct val="100000"/>
              </a:lnSpc>
              <a:buNone/>
            </a:pPr>
            <a:endParaRPr lang="en-US" sz="1900" b="1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1900" b="1" dirty="0" smtClean="0"/>
              <a:t>Step </a:t>
            </a:r>
            <a:r>
              <a:rPr lang="en-US" sz="1900" b="1" dirty="0"/>
              <a:t>2</a:t>
            </a:r>
            <a:r>
              <a:rPr lang="en-US" sz="1900" dirty="0"/>
              <a:t> – </a:t>
            </a:r>
            <a:r>
              <a:rPr lang="en-US" sz="1900" dirty="0" smtClean="0"/>
              <a:t>compiling </a:t>
            </a:r>
            <a:r>
              <a:rPr lang="en-US" sz="1900" dirty="0"/>
              <a:t>visual research for customer profile board: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 smtClean="0"/>
              <a:t>Interiors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 smtClean="0"/>
              <a:t>Art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 smtClean="0"/>
              <a:t>Products/objects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Street </a:t>
            </a:r>
            <a:r>
              <a:rPr lang="en-US" sz="1900" dirty="0" smtClean="0"/>
              <a:t>style</a:t>
            </a:r>
          </a:p>
          <a:p>
            <a:pPr marL="0" lvl="0" indent="0">
              <a:lnSpc>
                <a:spcPct val="100000"/>
              </a:lnSpc>
              <a:buNone/>
            </a:pPr>
            <a:endParaRPr lang="en-US" sz="1000" dirty="0" smtClean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5995" y="1825625"/>
            <a:ext cx="3076898" cy="4351338"/>
          </a:xfrm>
        </p:spPr>
      </p:pic>
    </p:spTree>
    <p:extLst>
      <p:ext uri="{BB962C8B-B14F-4D97-AF65-F5344CB8AC3E}">
        <p14:creationId xmlns:p14="http://schemas.microsoft.com/office/powerpoint/2010/main" val="324656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1900" b="1" dirty="0"/>
              <a:t>Customer visualization</a:t>
            </a:r>
            <a:endParaRPr lang="en-GB" sz="1900" b="1" dirty="0"/>
          </a:p>
          <a:p>
            <a:pPr>
              <a:lnSpc>
                <a:spcPct val="100000"/>
              </a:lnSpc>
            </a:pPr>
            <a:r>
              <a:rPr lang="en-US" sz="1900" dirty="0" smtClean="0"/>
              <a:t>Imprecise/overly </a:t>
            </a:r>
            <a:r>
              <a:rPr lang="en-US" sz="1900" dirty="0"/>
              <a:t>generic imagery is a common pitfall in profiling a target consumer. Types of images to avoid include: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Generic cityscapes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Plain accessories, jewelry, and cosmetics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Food and drink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Celebrities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</a:t>
            </a:r>
            <a:r>
              <a:rPr lang="en-US" dirty="0" smtClean="0"/>
              <a:t>Profile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45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</a:t>
            </a:r>
            <a:r>
              <a:rPr lang="en-US" dirty="0" smtClean="0"/>
              <a:t>Research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847" y="2711686"/>
            <a:ext cx="3300413" cy="2200275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/>
              <a:t>Trend Research</a:t>
            </a:r>
            <a:r>
              <a:rPr lang="en-US" sz="1900" dirty="0"/>
              <a:t> provides actionable information for designers and </a:t>
            </a:r>
            <a:r>
              <a:rPr lang="en-US" sz="1900" dirty="0" smtClean="0"/>
              <a:t>retailers </a:t>
            </a:r>
            <a:r>
              <a:rPr lang="en-US" sz="1900" dirty="0"/>
              <a:t>by predicting the future preferences of consumers. 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 smtClean="0"/>
              <a:t>Researching trends </a:t>
            </a:r>
            <a:r>
              <a:rPr lang="en-US" sz="1900" dirty="0"/>
              <a:t>and forecasting consumer preferences is grounded in complex processes of research, including sociological, economic, and cultural information</a:t>
            </a:r>
            <a:r>
              <a:rPr lang="en-US" sz="1900" dirty="0" smtClean="0"/>
              <a:t>.</a:t>
            </a:r>
            <a:endParaRPr lang="en-GB" sz="19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01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6065" y="518984"/>
            <a:ext cx="4168346" cy="533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9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99801"/>
            <a:ext cx="6858000" cy="396554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900" dirty="0"/>
              <a:t>The trend-forecasting process</a:t>
            </a:r>
            <a:r>
              <a:rPr lang="en-US" sz="1900" dirty="0" smtClean="0"/>
              <a:t>: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Media </a:t>
            </a:r>
            <a:r>
              <a:rPr lang="en-US" sz="1900" dirty="0" smtClean="0"/>
              <a:t>scans</a:t>
            </a:r>
            <a:endParaRPr lang="en-GB" sz="1900" dirty="0"/>
          </a:p>
          <a:p>
            <a:pPr marL="628650" lvl="1" indent="-285750" algn="l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900" dirty="0" smtClean="0"/>
              <a:t>P.E.S.T.E.L</a:t>
            </a:r>
            <a:r>
              <a:rPr lang="en-US" sz="1900" dirty="0"/>
              <a:t>.</a:t>
            </a:r>
            <a:endParaRPr lang="en-GB" sz="1900" dirty="0"/>
          </a:p>
          <a:p>
            <a:pPr marL="971550" lvl="2" indent="-28575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Political</a:t>
            </a:r>
            <a:endParaRPr lang="en-GB" sz="1900" dirty="0"/>
          </a:p>
          <a:p>
            <a:pPr marL="971550" lvl="2" indent="-28575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Economic</a:t>
            </a:r>
            <a:endParaRPr lang="en-GB" sz="1900" dirty="0"/>
          </a:p>
          <a:p>
            <a:pPr marL="971550" lvl="2" indent="-28575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Social</a:t>
            </a:r>
            <a:endParaRPr lang="en-GB" sz="1900" dirty="0"/>
          </a:p>
          <a:p>
            <a:pPr marL="971550" lvl="2" indent="-28575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Technological</a:t>
            </a:r>
            <a:endParaRPr lang="en-GB" sz="1900" dirty="0"/>
          </a:p>
          <a:p>
            <a:pPr marL="971550" lvl="2" indent="-28575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Environmental</a:t>
            </a:r>
            <a:endParaRPr lang="en-GB" sz="1900" dirty="0"/>
          </a:p>
          <a:p>
            <a:pPr marL="971550" lvl="2" indent="-28575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900" dirty="0"/>
              <a:t>Legal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Leading phenomena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 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</a:t>
            </a:r>
            <a:r>
              <a:rPr lang="en-US" dirty="0" smtClean="0"/>
              <a:t>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641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04174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900" b="1" dirty="0" err="1"/>
              <a:t>Macrotrends</a:t>
            </a:r>
            <a:r>
              <a:rPr lang="en-US" sz="1900" dirty="0"/>
              <a:t> are large-scale, long-term changes to consumer culture, evolving over decades. Keeping track of the evolution of these </a:t>
            </a:r>
            <a:r>
              <a:rPr lang="en-US" sz="1900" dirty="0" err="1"/>
              <a:t>macrotrends</a:t>
            </a:r>
            <a:r>
              <a:rPr lang="en-US" sz="1900" dirty="0"/>
              <a:t> helps businesses develop long-term strategies</a:t>
            </a:r>
            <a:r>
              <a:rPr lang="en-US" sz="1900" dirty="0" smtClean="0"/>
              <a:t>.</a:t>
            </a:r>
          </a:p>
          <a:p>
            <a:pPr>
              <a:lnSpc>
                <a:spcPct val="100000"/>
              </a:lnSpc>
            </a:pPr>
            <a:endParaRPr lang="en-US" sz="1900" dirty="0" smtClean="0"/>
          </a:p>
          <a:p>
            <a:pPr>
              <a:lnSpc>
                <a:spcPct val="100000"/>
              </a:lnSpc>
            </a:pPr>
            <a:r>
              <a:rPr lang="en-US" sz="1900" dirty="0" smtClean="0"/>
              <a:t>Key </a:t>
            </a:r>
            <a:r>
              <a:rPr lang="en-US" sz="1900" dirty="0" err="1" smtClean="0"/>
              <a:t>macrotrends</a:t>
            </a:r>
            <a:r>
              <a:rPr lang="en-US" sz="1900" dirty="0" smtClean="0"/>
              <a:t>: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Hierarchic to casual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Redefining gender roles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From local to global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Technology as a way to connect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Ethical living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</a:t>
            </a:r>
            <a:r>
              <a:rPr lang="en-US" dirty="0" smtClean="0"/>
              <a:t>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292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</a:t>
            </a:r>
            <a:r>
              <a:rPr lang="en-US" dirty="0" smtClean="0"/>
              <a:t>Research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 smtClean="0"/>
              <a:t>Style </a:t>
            </a:r>
            <a:r>
              <a:rPr lang="en-US" sz="1900" b="1" dirty="0"/>
              <a:t>forecasting</a:t>
            </a:r>
            <a:r>
              <a:rPr lang="en-US" sz="1900" dirty="0"/>
              <a:t> focuses on predicting specific style preferences (color, silhouette, details, etc.) for the upcoming season.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0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 smtClean="0"/>
              <a:t>All short-term trends can be understood in relationship to either trend path or tempo path patterns.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000" dirty="0"/>
          </a:p>
          <a:p>
            <a:pPr marL="0" indent="0">
              <a:lnSpc>
                <a:spcPct val="100000"/>
              </a:lnSpc>
              <a:buNone/>
            </a:pPr>
            <a:endParaRPr lang="en-US" sz="1000" dirty="0" smtClean="0"/>
          </a:p>
          <a:p>
            <a:pPr marL="0" indent="0">
              <a:lnSpc>
                <a:spcPct val="100000"/>
              </a:lnSpc>
              <a:buNone/>
            </a:pPr>
            <a:endParaRPr lang="en-US" sz="1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063" y="2900425"/>
            <a:ext cx="3306762" cy="220173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42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</a:t>
            </a:r>
            <a:r>
              <a:rPr lang="en-US" dirty="0" smtClean="0"/>
              <a:t>Research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Trend patterns: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Trickle-down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Bubble-up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Trickle-across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endParaRPr lang="en-US" sz="19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 smtClean="0"/>
              <a:t>Trend </a:t>
            </a:r>
            <a:r>
              <a:rPr lang="en-US" sz="1900" dirty="0"/>
              <a:t>tempos: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Fashions 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/>
              <a:t>Fads</a:t>
            </a: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US" sz="1900" dirty="0" smtClean="0"/>
              <a:t>Classics</a:t>
            </a:r>
          </a:p>
          <a:p>
            <a:pPr marL="0" lvl="0" indent="0">
              <a:lnSpc>
                <a:spcPct val="100000"/>
              </a:lnSpc>
              <a:buNone/>
            </a:pPr>
            <a:endParaRPr lang="en-US" sz="19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0165" y="2529017"/>
            <a:ext cx="3517556" cy="271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8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Research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279" y="1825625"/>
            <a:ext cx="2898603" cy="435133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Cyclical fashion trends reappear regularly and with no change to the style.</a:t>
            </a:r>
            <a:endParaRPr lang="en-GB" sz="1900" dirty="0"/>
          </a:p>
          <a:p>
            <a:pPr>
              <a:lnSpc>
                <a:spcPct val="100000"/>
              </a:lnSpc>
            </a:pPr>
            <a:endParaRPr lang="en-US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/>
              <a:t>Long-wave trends reintroduce a similar style over time, with variations in tempo, intensity, and exact appearance.</a:t>
            </a:r>
            <a:endParaRPr lang="en-GB" sz="19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96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90993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900" b="1" dirty="0"/>
              <a:t>Fashion research</a:t>
            </a:r>
            <a:r>
              <a:rPr lang="en-US" sz="1900" dirty="0"/>
              <a:t> is essentially an applied form of competitive market research.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Designers must be fully aware of what all other brands are doing, including product, branding, promotions, retail strategies, etc.</a:t>
            </a:r>
            <a:endParaRPr lang="en-GB" sz="1900" dirty="0"/>
          </a:p>
          <a:p>
            <a:pPr>
              <a:lnSpc>
                <a:spcPct val="100000"/>
              </a:lnSpc>
            </a:pPr>
            <a:endParaRPr lang="en-US" sz="1900" dirty="0" smtClean="0"/>
          </a:p>
          <a:p>
            <a:pPr>
              <a:lnSpc>
                <a:spcPct val="100000"/>
              </a:lnSpc>
            </a:pPr>
            <a:r>
              <a:rPr lang="en-US" sz="1900" dirty="0" smtClean="0"/>
              <a:t>Three primary components of fashion research: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Runway reports 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 smtClean="0"/>
              <a:t>Editorial research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 smtClean="0"/>
              <a:t>Shopping </a:t>
            </a:r>
            <a:r>
              <a:rPr lang="en-US" sz="1900" dirty="0"/>
              <a:t>the </a:t>
            </a:r>
            <a:r>
              <a:rPr lang="en-US" sz="1900" dirty="0" smtClean="0"/>
              <a:t>market</a:t>
            </a:r>
            <a:endParaRPr lang="en-GB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Fashion </a:t>
            </a:r>
            <a:r>
              <a:rPr lang="en-US" dirty="0" smtClean="0"/>
              <a:t>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786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dirty="0" smtClean="0">
                <a:solidFill>
                  <a:schemeClr val="bg1"/>
                </a:solidFill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Fashion Design</a:t>
            </a:r>
            <a:r>
              <a:rPr lang="en-GB" sz="2400" b="1" i="0" u="none" kern="1200" baseline="0" dirty="0" smtClean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 </a:t>
            </a: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/ </a:t>
            </a:r>
            <a:r>
              <a:rPr lang="en-GB" sz="1600" dirty="0" smtClean="0">
                <a:solidFill>
                  <a:schemeClr val="bg1"/>
                </a:solidFill>
                <a:latin typeface="Noto Serif Regular" panose="02020600060500020200" pitchFamily="18" charset="0"/>
                <a:ea typeface="Noto Sans Bold" panose="020B0502040504020204" pitchFamily="34" charset="0"/>
                <a:cs typeface="Noto Sans Bold" panose="020B0502040504020204" pitchFamily="34" charset="0"/>
              </a:rPr>
              <a:t>Denis Antoine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</a:t>
            </a:r>
            <a:r>
              <a:rPr lang="en-GB" sz="2400" b="1" i="0" u="none" kern="1200" baseline="0" dirty="0" smtClean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2</a:t>
            </a:r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 smtClean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Brands,</a:t>
            </a:r>
            <a:r>
              <a:rPr lang="en-GB" sz="2400" b="0" i="0" u="none" kern="1200" dirty="0" smtClean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 consumers, and trends</a:t>
            </a:r>
            <a:endParaRPr lang="en-GB" sz="2400" b="0" i="0" u="none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69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Find out how to define a </a:t>
            </a:r>
            <a:r>
              <a:rPr lang="en-US" sz="1900" dirty="0" smtClean="0"/>
              <a:t>brand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Use research and visualization processes to develop strong customer </a:t>
            </a:r>
            <a:r>
              <a:rPr lang="en-US" sz="1900" dirty="0" smtClean="0"/>
              <a:t>profiles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Comprehend the structure and use of trend </a:t>
            </a:r>
            <a:r>
              <a:rPr lang="en-US" sz="1900" dirty="0" smtClean="0"/>
              <a:t>research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Be familiar with the purpose and practical application of fashion research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43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1900" dirty="0"/>
              <a:t>Visibility and strength in a crowded marketplace relies on a clearly defined </a:t>
            </a:r>
            <a:r>
              <a:rPr lang="en-US" sz="1900" b="1" dirty="0"/>
              <a:t>brand identity</a:t>
            </a:r>
            <a:r>
              <a:rPr lang="en-US" sz="1900" dirty="0"/>
              <a:t>. This identity is composed of all the associations the brand wants to be known for in the consumer’s mind.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 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US" sz="1900" dirty="0"/>
              <a:t>To enable a brand to be perceived as unique, both established companies and new brands must pinpoint a </a:t>
            </a:r>
            <a:r>
              <a:rPr lang="en-US" sz="1900" b="1" dirty="0"/>
              <a:t>niche</a:t>
            </a:r>
            <a:r>
              <a:rPr lang="en-US" sz="1900" dirty="0"/>
              <a:t> by committing to a specific combination of product focus and target consumer.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a </a:t>
            </a:r>
            <a:r>
              <a:rPr lang="en-US" dirty="0" smtClean="0"/>
              <a:t>Brand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901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2064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900" b="1" dirty="0"/>
              <a:t>Selecting a product </a:t>
            </a:r>
            <a:r>
              <a:rPr lang="en-US" sz="1900" b="1" dirty="0" smtClean="0"/>
              <a:t>area</a:t>
            </a:r>
            <a:endParaRPr lang="en-GB" sz="1900" b="1" dirty="0"/>
          </a:p>
          <a:p>
            <a:pPr>
              <a:lnSpc>
                <a:spcPct val="100000"/>
              </a:lnSpc>
            </a:pPr>
            <a:r>
              <a:rPr lang="en-US" sz="1900" dirty="0"/>
              <a:t>Brands are often driven by a focus on one core product category. Apparel categories </a:t>
            </a:r>
            <a:r>
              <a:rPr lang="en-US" sz="1900" dirty="0" smtClean="0"/>
              <a:t>include:</a:t>
            </a:r>
            <a:endParaRPr lang="en-GB" sz="1900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 smtClean="0"/>
              <a:t>Denim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Woven tops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Bottoms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Dresses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Tailoring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Outerwear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Cut-and-sew knits</a:t>
            </a:r>
            <a:endParaRPr lang="en-GB" sz="1900" dirty="0"/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Fashioned knitwear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a </a:t>
            </a:r>
            <a:r>
              <a:rPr lang="en-US" dirty="0" smtClean="0"/>
              <a:t>Brand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80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a </a:t>
            </a:r>
            <a:r>
              <a:rPr lang="en-US" dirty="0" smtClean="0"/>
              <a:t>Brand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/>
              <a:t>Discovering market openings</a:t>
            </a:r>
            <a:endParaRPr lang="en-GB" sz="1900" b="1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 smtClean="0"/>
              <a:t>Defining </a:t>
            </a:r>
            <a:r>
              <a:rPr lang="en-US" sz="1900" dirty="0"/>
              <a:t>a successful niche requires ensuring that a brand’s approach to the chosen product category </a:t>
            </a:r>
            <a:r>
              <a:rPr lang="en-US" sz="1900" dirty="0" smtClean="0"/>
              <a:t>differs </a:t>
            </a:r>
            <a:r>
              <a:rPr lang="en-US" sz="1900" dirty="0"/>
              <a:t>from existing </a:t>
            </a:r>
            <a:r>
              <a:rPr lang="en-US" sz="1900" dirty="0" smtClean="0"/>
              <a:t>companies on </a:t>
            </a:r>
            <a:r>
              <a:rPr lang="en-US" sz="1900" dirty="0"/>
              <a:t>the market. </a:t>
            </a:r>
            <a:endParaRPr lang="en-US" sz="1900" dirty="0" smtClean="0"/>
          </a:p>
          <a:p>
            <a:pPr marL="0" indent="0">
              <a:lnSpc>
                <a:spcPct val="100000"/>
              </a:lnSpc>
              <a:buNone/>
            </a:pPr>
            <a:endParaRPr lang="en-US" sz="19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 smtClean="0"/>
              <a:t>It </a:t>
            </a:r>
            <a:r>
              <a:rPr lang="en-US" sz="1900" dirty="0" smtClean="0"/>
              <a:t>is essential </a:t>
            </a:r>
            <a:r>
              <a:rPr lang="en-US" sz="1900" dirty="0"/>
              <a:t>to find effective </a:t>
            </a:r>
            <a:r>
              <a:rPr lang="en-US" sz="1900" b="1" dirty="0"/>
              <a:t>market openings</a:t>
            </a:r>
            <a:r>
              <a:rPr lang="en-US" sz="1900" dirty="0"/>
              <a:t> by evaluating competing brands and products</a:t>
            </a:r>
            <a:r>
              <a:rPr lang="en-US" sz="1900" dirty="0" smtClean="0"/>
              <a:t>.</a:t>
            </a:r>
            <a:endParaRPr lang="en-GB" sz="19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261" y="1825625"/>
            <a:ext cx="3045460" cy="435133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24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a </a:t>
            </a:r>
            <a:r>
              <a:rPr lang="en-US" dirty="0" smtClean="0"/>
              <a:t>Brand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b="1" dirty="0"/>
              <a:t>Brand values</a:t>
            </a:r>
            <a:endParaRPr lang="en-GB" sz="1900" b="1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900" dirty="0" smtClean="0"/>
              <a:t>Establishing </a:t>
            </a:r>
            <a:r>
              <a:rPr lang="en-US" sz="1900" dirty="0"/>
              <a:t>clear </a:t>
            </a:r>
            <a:r>
              <a:rPr lang="en-US" sz="1900" b="1" dirty="0"/>
              <a:t>brand values</a:t>
            </a:r>
            <a:r>
              <a:rPr lang="en-US" sz="1900" dirty="0"/>
              <a:t> is essential to provide direction to all further decisions of the brand, including design approach, commercial strategy, etc. </a:t>
            </a:r>
            <a:endParaRPr lang="en-GB" sz="1900" dirty="0"/>
          </a:p>
          <a:p>
            <a:pPr marL="0" indent="0">
              <a:buNone/>
            </a:pPr>
            <a:r>
              <a:rPr lang="en-US" dirty="0"/>
              <a:t> 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5CF6A8-675A-FE4A-9E49-8F3AD7194DC4}"/>
              </a:ext>
            </a:extLst>
          </p:cNvPr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279" y="1825625"/>
            <a:ext cx="3045813" cy="4351338"/>
          </a:xfrm>
        </p:spPr>
      </p:pic>
    </p:spTree>
    <p:extLst>
      <p:ext uri="{BB962C8B-B14F-4D97-AF65-F5344CB8AC3E}">
        <p14:creationId xmlns:p14="http://schemas.microsoft.com/office/powerpoint/2010/main" val="155762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1900" dirty="0"/>
              <a:t>Value ranges most commonly linked to fashion businesses: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Exclusivity – Approachability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Luxury – Affordability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Classicism – Creative innovation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Formality – Casualness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Quality – Trendiness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Traditional – Technological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dirty="0"/>
              <a:t>Ethical – Cost-driven 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a </a:t>
            </a:r>
            <a:r>
              <a:rPr lang="en-US" dirty="0" smtClean="0"/>
              <a:t>Brand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706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924</TotalTime>
  <Words>1123</Words>
  <Application>Microsoft Office PowerPoint</Application>
  <PresentationFormat>On-screen Show (4:3)</PresentationFormat>
  <Paragraphs>179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Wingdings</vt:lpstr>
      <vt:lpstr>Courier New</vt:lpstr>
      <vt:lpstr>Noto Sans Bold</vt:lpstr>
      <vt:lpstr>Noto Serif</vt:lpstr>
      <vt:lpstr>Noto Serif Regular</vt:lpstr>
      <vt:lpstr>Noto Sans</vt:lpstr>
      <vt:lpstr>LKP Opener - blank</vt:lpstr>
      <vt:lpstr>LKP</vt:lpstr>
      <vt:lpstr>PowerPoint Presentation</vt:lpstr>
      <vt:lpstr>PowerPoint Presentation</vt:lpstr>
      <vt:lpstr>PowerPoint Presentation</vt:lpstr>
      <vt:lpstr>Objectives</vt:lpstr>
      <vt:lpstr>Defining a Brand</vt:lpstr>
      <vt:lpstr>Defining a Brand</vt:lpstr>
      <vt:lpstr>Defining a Brand</vt:lpstr>
      <vt:lpstr>Defining a Brand</vt:lpstr>
      <vt:lpstr>Defining a Brand</vt:lpstr>
      <vt:lpstr>Customer Profile</vt:lpstr>
      <vt:lpstr>Customer Profile</vt:lpstr>
      <vt:lpstr>Customer Profile</vt:lpstr>
      <vt:lpstr>Customer Profile</vt:lpstr>
      <vt:lpstr>PowerPoint Presentation</vt:lpstr>
      <vt:lpstr>PowerPoint Presentation</vt:lpstr>
      <vt:lpstr>Customer Profile</vt:lpstr>
      <vt:lpstr>Customer Profile</vt:lpstr>
      <vt:lpstr>Customer Profile</vt:lpstr>
      <vt:lpstr>Trend Research</vt:lpstr>
      <vt:lpstr>Trend Research</vt:lpstr>
      <vt:lpstr>Trend Research</vt:lpstr>
      <vt:lpstr>Trend Research</vt:lpstr>
      <vt:lpstr>Trend Research</vt:lpstr>
      <vt:lpstr>Trend Research</vt:lpstr>
      <vt:lpstr>Fashion Research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Walker</cp:lastModifiedBy>
  <cp:revision>85</cp:revision>
  <dcterms:created xsi:type="dcterms:W3CDTF">2018-05-18T09:22:04Z</dcterms:created>
  <dcterms:modified xsi:type="dcterms:W3CDTF">2019-10-25T12:49:33Z</dcterms:modified>
</cp:coreProperties>
</file>