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29"/>
  </p:notesMasterIdLst>
  <p:handoutMasterIdLst>
    <p:handoutMasterId r:id="rId30"/>
  </p:handoutMasterIdLst>
  <p:sldIdLst>
    <p:sldId id="257" r:id="rId3"/>
    <p:sldId id="265" r:id="rId4"/>
    <p:sldId id="263" r:id="rId5"/>
    <p:sldId id="266" r:id="rId6"/>
    <p:sldId id="267" r:id="rId7"/>
    <p:sldId id="268" r:id="rId8"/>
    <p:sldId id="269" r:id="rId9"/>
    <p:sldId id="270" r:id="rId10"/>
    <p:sldId id="271" r:id="rId11"/>
    <p:sldId id="29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3" r:id="rId21"/>
    <p:sldId id="282" r:id="rId22"/>
    <p:sldId id="284" r:id="rId23"/>
    <p:sldId id="285" r:id="rId24"/>
    <p:sldId id="286" r:id="rId25"/>
    <p:sldId id="287" r:id="rId26"/>
    <p:sldId id="288" r:id="rId27"/>
    <p:sldId id="290" r:id="rId28"/>
  </p:sldIdLst>
  <p:sldSz cx="9144000" cy="6858000" type="screen4x3"/>
  <p:notesSz cx="6858000" cy="9144000"/>
  <p:embeddedFontLst>
    <p:embeddedFont>
      <p:font typeface="Noto Sans" panose="020B0502040504090204" pitchFamily="34" charset="0"/>
      <p:regular r:id="rId31"/>
      <p:bold r:id="rId32"/>
      <p:italic r:id="rId33"/>
      <p:boldItalic r:id="rId34"/>
    </p:embeddedFont>
    <p:embeddedFont>
      <p:font typeface="Noto Sans Bold" panose="020B0502040504020204"/>
      <p:bold r:id="rId35"/>
    </p:embeddedFont>
    <p:embeddedFont>
      <p:font typeface="Noto Serif" panose="02020600060500020200" pitchFamily="18" charset="0"/>
      <p:regular r:id="rId36"/>
      <p:bold r:id="rId37"/>
      <p:italic r:id="rId38"/>
      <p:boldItalic r:id="rId39"/>
    </p:embeddedFont>
    <p:embeddedFont>
      <p:font typeface="Noto Serif Regular" panose="020B0604020202020204" pitchFamily="34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6"/>
            <p14:sldId id="267"/>
            <p14:sldId id="268"/>
            <p14:sldId id="269"/>
            <p14:sldId id="270"/>
            <p14:sldId id="271"/>
            <p14:sldId id="291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3"/>
            <p14:sldId id="282"/>
            <p14:sldId id="284"/>
            <p14:sldId id="285"/>
            <p14:sldId id="286"/>
            <p14:sldId id="287"/>
            <p14:sldId id="288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ker" initials="W" lastIdx="10" clrIdx="0">
    <p:extLst>
      <p:ext uri="{19B8F6BF-5375-455C-9EA6-DF929625EA0E}">
        <p15:presenceInfo xmlns:p15="http://schemas.microsoft.com/office/powerpoint/2012/main" userId="Wal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0" autoAdjust="0"/>
    <p:restoredTop sz="86401" autoAdjust="0"/>
  </p:normalViewPr>
  <p:slideViewPr>
    <p:cSldViewPr snapToGrid="0" snapToObjects="1">
      <p:cViewPr varScale="1">
        <p:scale>
          <a:sx n="128" d="100"/>
          <a:sy n="128" d="100"/>
        </p:scale>
        <p:origin x="217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28/10/2019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28/10/2019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1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3ABF66-30DC-0143-B37C-E0516CE6B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890" y="457200"/>
            <a:ext cx="4478220" cy="524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56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2411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1900" dirty="0"/>
              <a:t>Brainstorming tips: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Use language creatively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Explore figures of speech 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Use a sound-recording device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Reference the work of artists, designers, filmmakers</a:t>
            </a:r>
            <a:endParaRPr lang="en-GB" sz="1900" dirty="0"/>
          </a:p>
          <a:p>
            <a:pPr>
              <a:lnSpc>
                <a:spcPct val="100000"/>
              </a:lnSpc>
            </a:pPr>
            <a:endParaRPr lang="en-US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Beware of: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Being too limited to fashion references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Using overly generic words or words without clear understanding of their meaning/definition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Lack of variety and depth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Brainstorming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9599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Planning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Research must happen promptly, at the onset of any creative project, as all subsequent creative processes depend on it.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 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Effective research should include both </a:t>
            </a:r>
            <a:r>
              <a:rPr lang="en-US" sz="1900" b="1" dirty="0"/>
              <a:t>secondary</a:t>
            </a:r>
            <a:r>
              <a:rPr lang="en-US" sz="1900" dirty="0"/>
              <a:t> (collected) visuals and </a:t>
            </a:r>
            <a:r>
              <a:rPr lang="en-US" sz="1900" b="1" dirty="0"/>
              <a:t>primary</a:t>
            </a:r>
            <a:r>
              <a:rPr lang="en-US" sz="1900" dirty="0"/>
              <a:t> (original) imagery.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000" dirty="0"/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5720DDB-B1A6-DE49-BC80-49C37DDC83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44527" y="1825625"/>
            <a:ext cx="2999833" cy="4351338"/>
          </a:xfrm>
        </p:spPr>
      </p:pic>
    </p:spTree>
    <p:extLst>
      <p:ext uri="{BB962C8B-B14F-4D97-AF65-F5344CB8AC3E}">
        <p14:creationId xmlns:p14="http://schemas.microsoft.com/office/powerpoint/2010/main" val="52158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Library research: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Many sources not available digitally 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Unexpected discoveries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 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Internet and social media research: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Image resolution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Esthetic value of the images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Be aware of algorithms 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3811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8292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Key sources of research:</a:t>
            </a:r>
          </a:p>
          <a:p>
            <a:pPr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Art 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Historical and vintage sources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Ethnic and religious sources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Youth culture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Fashion research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Nature and the built environment</a:t>
            </a:r>
            <a:endParaRPr lang="en-GB" sz="1900" dirty="0"/>
          </a:p>
          <a:p>
            <a:r>
              <a:rPr lang="en-US" dirty="0"/>
              <a:t> 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709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Art sources</a:t>
            </a:r>
            <a:r>
              <a:rPr lang="en-US" sz="1900" dirty="0"/>
              <a:t>: paintings, sculpture, performance art, street art, photography, etc.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Valuable source of inspiration for color, shape, volume, and overall esthetic language.</a:t>
            </a:r>
            <a:endParaRPr lang="en-GB" sz="1900" dirty="0"/>
          </a:p>
          <a:p>
            <a:pPr marL="0" indent="0">
              <a:buNone/>
            </a:pPr>
            <a:r>
              <a:rPr lang="en-US" dirty="0"/>
              <a:t> 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063" y="1938356"/>
            <a:ext cx="3306762" cy="4125876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645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394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b="1" dirty="0"/>
              <a:t>Historical and vintage sources</a:t>
            </a:r>
            <a:r>
              <a:rPr lang="en-US" sz="1900" dirty="0"/>
              <a:t>: garments, portraiture, photography, film, museum collections, thrift stores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Challenges: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Ensuring historical accuracy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Translating historical artifacts into contemporary fashion</a:t>
            </a:r>
          </a:p>
          <a:p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1900" b="1" dirty="0"/>
              <a:t>Ethnic and religious sources</a:t>
            </a:r>
            <a:r>
              <a:rPr lang="en-US" sz="1900" dirty="0"/>
              <a:t>: museum collections, historical documents, art, travel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Challenge: 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Cultural appropriation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4833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279" y="1825625"/>
            <a:ext cx="2900892" cy="435133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Youth culture sources</a:t>
            </a:r>
            <a:r>
              <a:rPr lang="en-US" sz="1900" dirty="0"/>
              <a:t>: street style photography, underground periodicals, social media, travel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Expression of identity by youth </a:t>
            </a:r>
            <a:r>
              <a:rPr lang="en-US" sz="1900" b="1" dirty="0"/>
              <a:t>subcultures</a:t>
            </a:r>
            <a:r>
              <a:rPr lang="en-US" sz="1900" dirty="0"/>
              <a:t> provides valuable creative direction for fashion designers.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Examples: punk, goth, grunge, kawaii</a:t>
            </a:r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454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911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b="1" dirty="0"/>
              <a:t>Fashion research sources</a:t>
            </a:r>
            <a:r>
              <a:rPr lang="en-US" sz="1900" dirty="0"/>
              <a:t>: runway, magazines, shopping the market </a:t>
            </a:r>
            <a:endParaRPr lang="en-GB" sz="1900" dirty="0"/>
          </a:p>
          <a:p>
            <a:pPr>
              <a:lnSpc>
                <a:spcPct val="100000"/>
              </a:lnSpc>
            </a:pPr>
            <a:endParaRPr lang="en-US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Fashion research should primarily inform competitive analysis.</a:t>
            </a:r>
            <a:r>
              <a:rPr lang="en-GB" sz="1900" dirty="0"/>
              <a:t> </a:t>
            </a:r>
          </a:p>
          <a:p>
            <a:pPr>
              <a:lnSpc>
                <a:spcPct val="100000"/>
              </a:lnSpc>
            </a:pP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Challenge: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Using it for creative processes can lead to lack of uniqueness and creative innovation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094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b="1" dirty="0"/>
              <a:t>Nature and the built environment sources</a:t>
            </a:r>
            <a:r>
              <a:rPr lang="en-US" dirty="0"/>
              <a:t>: natural forms (seashells, tree bark) and architectural structures (gothic cathedrals, the work of Frank </a:t>
            </a:r>
            <a:r>
              <a:rPr lang="en-US" dirty="0" err="1"/>
              <a:t>Gehry</a:t>
            </a:r>
            <a:r>
              <a:rPr lang="en-US" dirty="0"/>
              <a:t>)</a:t>
            </a:r>
            <a:endParaRPr lang="en-GB" dirty="0"/>
          </a:p>
          <a:p>
            <a:pPr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Useful for textile exploration, color, shape and silhouette, detail, etc.</a:t>
            </a:r>
            <a:endParaRPr lang="en-GB" dirty="0"/>
          </a:p>
          <a:p>
            <a:pPr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Challenge:</a:t>
            </a:r>
            <a:endParaRPr lang="en-GB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Outcomes can become overly </a:t>
            </a:r>
            <a:r>
              <a:rPr lang="en-US" dirty="0" err="1"/>
              <a:t>costumey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Gathering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4796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Original (primary) research is unique and highly valuable in guiding innovative design experimentation.</a:t>
            </a:r>
          </a:p>
          <a:p>
            <a:pPr>
              <a:lnSpc>
                <a:spcPct val="100000"/>
              </a:lnSpc>
            </a:pPr>
            <a:endParaRPr lang="en-US" sz="19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Observational drawing</a:t>
            </a:r>
            <a:endParaRPr lang="en-GB" sz="19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Photography / video</a:t>
            </a:r>
            <a:endParaRPr lang="en-GB" sz="1900" dirty="0"/>
          </a:p>
          <a:p>
            <a:pPr marL="628650" lvl="1" indent="-285750" algn="l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900" dirty="0"/>
              <a:t>documentary vs. artistic</a:t>
            </a:r>
            <a:endParaRPr lang="en-GB" sz="19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Visualization and abstraction</a:t>
            </a:r>
            <a:endParaRPr lang="en-GB" sz="1900" dirty="0"/>
          </a:p>
          <a:p>
            <a:pPr marL="628650" lvl="1" indent="-285750" algn="l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900" dirty="0"/>
              <a:t>used to transform non-visual research into visual content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Original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237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Color selection is an essential step in the research and design processes.</a:t>
            </a:r>
          </a:p>
          <a:p>
            <a:pPr>
              <a:lnSpc>
                <a:spcPct val="100000"/>
              </a:lnSpc>
            </a:pPr>
            <a:endParaRPr lang="en-US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Effective use of color is paramount to the success of any fashion product.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 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Color coding (Pantone, </a:t>
            </a:r>
            <a:r>
              <a:rPr lang="en-US" sz="1900" dirty="0" err="1"/>
              <a:t>Coloro</a:t>
            </a:r>
            <a:r>
              <a:rPr lang="en-US" sz="1900" dirty="0"/>
              <a:t>, etc.) ensures color consistency and effective communication.  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Establishing a Color Story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7217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Establishing a Color 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Color terminology: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Hue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Primary colors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Secondary colors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Tertiary colors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Tint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Shade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Achromatic colors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Saturation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6495" y="2504303"/>
            <a:ext cx="3461829" cy="2702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831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Establishing a Color Story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265" y="2067697"/>
            <a:ext cx="4316627" cy="3311611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Color schemes: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Monochromatic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Complementary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Analogous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Triadic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Split complementary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Rectangular double complementary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Square double complementary</a:t>
            </a:r>
            <a:endParaRPr lang="en-GB" sz="1900" dirty="0"/>
          </a:p>
          <a:p>
            <a:pPr marL="0" indent="0">
              <a:buNone/>
            </a:pPr>
            <a:endParaRPr lang="en-US" sz="1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825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Establishing a Color 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Beyond the application of standard color schemes, color must always “feel” right. Allowing creative, instinctive, and esthetic sensibility to guide color choices is important.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Color palettes and color bars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 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Seasonal colors / staple colors </a:t>
            </a:r>
            <a:endParaRPr lang="en-GB" sz="19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3EA43C4-1713-1945-A2D5-E50429D860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46494" y="4303032"/>
            <a:ext cx="4281323" cy="1325563"/>
          </a:xfrm>
        </p:spPr>
      </p:pic>
    </p:spTree>
    <p:extLst>
      <p:ext uri="{BB962C8B-B14F-4D97-AF65-F5344CB8AC3E}">
        <p14:creationId xmlns:p14="http://schemas.microsoft.com/office/powerpoint/2010/main" val="3852832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8357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900" dirty="0"/>
              <a:t>Diversity, purpose, and price in fabric sourcing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b="1" dirty="0"/>
              <a:t> </a:t>
            </a:r>
            <a:endParaRPr lang="en-GB" sz="1900" b="1" dirty="0"/>
          </a:p>
          <a:p>
            <a:pPr>
              <a:lnSpc>
                <a:spcPct val="100000"/>
              </a:lnSpc>
            </a:pPr>
            <a:r>
              <a:rPr lang="en-US" sz="1900" dirty="0"/>
              <a:t>Sourcing for commercial products: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Fabric trade shows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 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Staple and seasonal fabrications: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Staple fabrics 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Seasonal fabrics</a:t>
            </a:r>
            <a:endParaRPr lang="en-GB" sz="19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 err="1"/>
              <a:t>Greige</a:t>
            </a:r>
            <a:r>
              <a:rPr lang="en-US" sz="1900" dirty="0"/>
              <a:t> goods</a:t>
            </a:r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Sourcing Materials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0469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Sourcing Materials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Production and processing/dyeing of all materials has some form of environmental or ethical footprint: 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Water use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Chemical use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Animal welfare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Repercussions on local populations</a:t>
            </a:r>
            <a:endParaRPr lang="en-GB" sz="1900" dirty="0"/>
          </a:p>
          <a:p>
            <a:pPr marL="0" indent="0">
              <a:buNone/>
            </a:pPr>
            <a:endParaRPr lang="en-US" sz="1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734" y="1825625"/>
            <a:ext cx="2884987" cy="4351338"/>
          </a:xfrm>
        </p:spPr>
      </p:pic>
    </p:spTree>
    <p:extLst>
      <p:ext uri="{BB962C8B-B14F-4D97-AF65-F5344CB8AC3E}">
        <p14:creationId xmlns:p14="http://schemas.microsoft.com/office/powerpoint/2010/main" val="1208339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dirty="0">
                <a:solidFill>
                  <a:schemeClr val="bg1"/>
                </a:solidFill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Fashion Design</a:t>
            </a: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 / </a:t>
            </a:r>
            <a:r>
              <a:rPr lang="en-GB" sz="1600" dirty="0">
                <a:solidFill>
                  <a:schemeClr val="bg1"/>
                </a:solidFill>
                <a:latin typeface="Noto Serif Regular" panose="02020600060500020200" pitchFamily="18" charset="0"/>
                <a:ea typeface="Noto Sans Bold" panose="020B0502040504020204" pitchFamily="34" charset="0"/>
                <a:cs typeface="Noto Serif Regular" panose="02020600060500020200" pitchFamily="18" charset="0"/>
              </a:rPr>
              <a:t>Denis Antoine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3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Inspiration and research</a:t>
            </a:r>
            <a:endParaRPr lang="en-GB" sz="2400" b="0" i="0" u="none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22972"/>
          </a:xfrm>
        </p:spPr>
        <p:txBody>
          <a:bodyPr>
            <a:normAutofit lnSpcReduction="10000"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Understand the various types of concepts used in fashion design</a:t>
            </a:r>
            <a:endParaRPr lang="en-GB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Appreciate brainstorming as a tool to bridge concept inspiration and visual research</a:t>
            </a:r>
            <a:endParaRPr lang="en-GB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Understand the process of research planning</a:t>
            </a:r>
            <a:endParaRPr lang="en-GB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Be familiar with various tools and approaches for gathering research</a:t>
            </a:r>
            <a:endParaRPr lang="en-GB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Explore strategies and techniques for the creation of original research</a:t>
            </a:r>
            <a:endParaRPr lang="en-GB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Identify considerations and frameworks used to establish a strong color story</a:t>
            </a:r>
            <a:endParaRPr lang="en-GB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Examine the challenges of material sourcing in developing a fashion collection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3866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and Ideation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Concept direction guides all aspects of brand strategy, including product, promotions, visual merchandising, and much more.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Three main approaches to creative inspiration: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Narrative themes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Lifestyle inspiration 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Conceptual design</a:t>
            </a:r>
            <a:endParaRPr lang="en-GB" sz="19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063" y="1896991"/>
            <a:ext cx="3306762" cy="4208606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145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and Ideation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175" y="1865733"/>
            <a:ext cx="3300413" cy="4271122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900" b="1" dirty="0"/>
              <a:t>Narrative themes</a:t>
            </a:r>
            <a:r>
              <a:rPr lang="en-US" sz="1900" dirty="0"/>
              <a:t> are based on a storytelling process. </a:t>
            </a:r>
            <a:endParaRPr lang="en-GB" sz="1900" dirty="0"/>
          </a:p>
          <a:p>
            <a:pPr marL="0" indent="0">
              <a:buNone/>
            </a:pPr>
            <a:endParaRPr lang="en-US" sz="1900" dirty="0"/>
          </a:p>
          <a:p>
            <a:pPr marL="0" indent="0">
              <a:buNone/>
            </a:pPr>
            <a:r>
              <a:rPr lang="en-US" sz="1900" dirty="0"/>
              <a:t>Often leads to designs exploring the intersection between fashion and costume.</a:t>
            </a:r>
            <a:endParaRPr lang="en-GB" sz="1900" dirty="0"/>
          </a:p>
          <a:p>
            <a:pPr marL="0" indent="0">
              <a:buNone/>
            </a:pPr>
            <a:endParaRPr lang="en-US" sz="1900" dirty="0"/>
          </a:p>
          <a:p>
            <a:pPr marL="0" indent="0">
              <a:buNone/>
            </a:pPr>
            <a:r>
              <a:rPr lang="en-US" sz="1900" dirty="0"/>
              <a:t>Example: Alexander McQueen Spring 2010 “Plato’s Atlantis” collection</a:t>
            </a:r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23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and Ideation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Lifestyle inspiration</a:t>
            </a:r>
            <a:r>
              <a:rPr lang="en-US" sz="1900" dirty="0"/>
              <a:t> is driven by understanding consumers. 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It often centers on the lifestyle of a single person, called a </a:t>
            </a:r>
            <a:r>
              <a:rPr lang="en-US" sz="1900" b="1" dirty="0"/>
              <a:t>muse</a:t>
            </a:r>
            <a:r>
              <a:rPr lang="en-US" sz="1900" dirty="0"/>
              <a:t>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Example: connection of creative work of Coco Chanel to broader lifestyle of modernism and Art Deco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063" y="3692021"/>
            <a:ext cx="3306762" cy="2200209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622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and Ideation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Conceptualism</a:t>
            </a:r>
            <a:r>
              <a:rPr lang="en-US" sz="1900" dirty="0"/>
              <a:t> focuses on questioning the traditional processes of fashion design and production. 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Conceptual design requires the development of new and innovative </a:t>
            </a:r>
            <a:r>
              <a:rPr lang="en-US" sz="1900" b="1" dirty="0"/>
              <a:t>design methodologies</a:t>
            </a:r>
            <a:r>
              <a:rPr lang="en-US" sz="1900" dirty="0"/>
              <a:t>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Example: the work of </a:t>
            </a:r>
            <a:r>
              <a:rPr lang="en-US" sz="1900" dirty="0" err="1"/>
              <a:t>Issey</a:t>
            </a:r>
            <a:r>
              <a:rPr lang="en-US" sz="1900" dirty="0"/>
              <a:t> Miyake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276" y="1825625"/>
            <a:ext cx="3081445" cy="43513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614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26416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1900" b="1" dirty="0"/>
              <a:t>Brainstorming</a:t>
            </a:r>
            <a:r>
              <a:rPr lang="en-US" sz="1900" dirty="0"/>
              <a:t> or mind-mapping are used to expand an initial idea in the broadest variety of creative directions.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The </a:t>
            </a:r>
            <a:r>
              <a:rPr lang="en-US" sz="1900" b="1" dirty="0"/>
              <a:t>mind map</a:t>
            </a:r>
            <a:r>
              <a:rPr lang="en-US" sz="1900" dirty="0"/>
              <a:t> should include a wide range of elements of possible design exploration, categorized in the following groupings: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Mood / attitude / feeling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Color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Texture / surface / pattern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Silhouette / shape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Construction details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Styling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 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Brainstorming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921340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1157</Words>
  <Application>Microsoft Macintosh PowerPoint</Application>
  <PresentationFormat>On-screen Show (4:3)</PresentationFormat>
  <Paragraphs>194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Noto Serif Regular</vt:lpstr>
      <vt:lpstr>Noto Serif</vt:lpstr>
      <vt:lpstr>Noto Sans Bold</vt:lpstr>
      <vt:lpstr>Arial</vt:lpstr>
      <vt:lpstr>Noto Sans</vt:lpstr>
      <vt:lpstr>Courier New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Concept and Ideation </vt:lpstr>
      <vt:lpstr>Concept and Ideation</vt:lpstr>
      <vt:lpstr>Concept and Ideation</vt:lpstr>
      <vt:lpstr>Concept and Ideation</vt:lpstr>
      <vt:lpstr>Brainstorming</vt:lpstr>
      <vt:lpstr>PowerPoint Presentation</vt:lpstr>
      <vt:lpstr>Brainstorming</vt:lpstr>
      <vt:lpstr>Research Planning</vt:lpstr>
      <vt:lpstr>Gathering Research</vt:lpstr>
      <vt:lpstr>Gathering Research</vt:lpstr>
      <vt:lpstr>Gathering Research</vt:lpstr>
      <vt:lpstr>Gathering Research</vt:lpstr>
      <vt:lpstr>Gathering Research</vt:lpstr>
      <vt:lpstr>Gathering Research</vt:lpstr>
      <vt:lpstr>Gathering Research</vt:lpstr>
      <vt:lpstr>Creating Original Research</vt:lpstr>
      <vt:lpstr>Establishing a Color Story</vt:lpstr>
      <vt:lpstr>Establishing a Color Story</vt:lpstr>
      <vt:lpstr>Establishing a Color Story</vt:lpstr>
      <vt:lpstr>Establishing a Color Story</vt:lpstr>
      <vt:lpstr>Sourcing Materials</vt:lpstr>
      <vt:lpstr>Sourcing Materials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Clare Double</cp:lastModifiedBy>
  <cp:revision>89</cp:revision>
  <dcterms:created xsi:type="dcterms:W3CDTF">2018-05-18T09:22:04Z</dcterms:created>
  <dcterms:modified xsi:type="dcterms:W3CDTF">2019-10-28T15:16:48Z</dcterms:modified>
</cp:coreProperties>
</file>