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 id="2147483679" r:id="rId2"/>
  </p:sldMasterIdLst>
  <p:notesMasterIdLst>
    <p:notesMasterId r:id="rId26"/>
  </p:notesMasterIdLst>
  <p:handoutMasterIdLst>
    <p:handoutMasterId r:id="rId27"/>
  </p:handoutMasterIdLst>
  <p:sldIdLst>
    <p:sldId id="257" r:id="rId3"/>
    <p:sldId id="265" r:id="rId4"/>
    <p:sldId id="263" r:id="rId5"/>
    <p:sldId id="266" r:id="rId6"/>
    <p:sldId id="267" r:id="rId7"/>
    <p:sldId id="269" r:id="rId8"/>
    <p:sldId id="286" r:id="rId9"/>
    <p:sldId id="271" r:id="rId10"/>
    <p:sldId id="268" r:id="rId11"/>
    <p:sldId id="272" r:id="rId12"/>
    <p:sldId id="273" r:id="rId13"/>
    <p:sldId id="274" r:id="rId14"/>
    <p:sldId id="275" r:id="rId15"/>
    <p:sldId id="276" r:id="rId16"/>
    <p:sldId id="287" r:id="rId17"/>
    <p:sldId id="278" r:id="rId18"/>
    <p:sldId id="288" r:id="rId19"/>
    <p:sldId id="280" r:id="rId20"/>
    <p:sldId id="289" r:id="rId21"/>
    <p:sldId id="282" r:id="rId22"/>
    <p:sldId id="283" r:id="rId23"/>
    <p:sldId id="284" r:id="rId24"/>
    <p:sldId id="285" r:id="rId25"/>
  </p:sldIdLst>
  <p:sldSz cx="9144000" cy="6858000" type="screen4x3"/>
  <p:notesSz cx="6858000" cy="9144000"/>
  <p:embeddedFontLst>
    <p:embeddedFont>
      <p:font typeface="Noto Sans" panose="020B0502040504090204" pitchFamily="34" charset="0"/>
      <p:regular r:id="rId28"/>
      <p:bold r:id="rId29"/>
      <p:italic r:id="rId30"/>
      <p:boldItalic r:id="rId31"/>
    </p:embeddedFont>
    <p:embeddedFont>
      <p:font typeface="Noto Sans Bold" panose="020B0502040504020204"/>
      <p:bold r:id="rId32"/>
    </p:embeddedFont>
    <p:embeddedFont>
      <p:font typeface="Noto Serif" panose="02020600060500020200" pitchFamily="18" charset="0"/>
      <p:regular r:id="rId33"/>
      <p:bold r:id="rId34"/>
      <p:italic r:id="rId35"/>
      <p:boldItalic r:id="rId36"/>
    </p:embeddedFont>
    <p:embeddedFont>
      <p:font typeface="Noto Serif Regular" panose="020B0604020202020204" pitchFamily="34" charset="0"/>
      <p:regular r:id="rId37"/>
      <p:bold r:id="rId38"/>
      <p:italic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er" id="{634E0027-A025-B34B-A7D8-FE60DBD4F496}">
          <p14:sldIdLst>
            <p14:sldId id="257"/>
            <p14:sldId id="265"/>
            <p14:sldId id="263"/>
          </p14:sldIdLst>
        </p14:section>
        <p14:section name="Main presentation" id="{06B637CD-49DF-7D41-8727-FB255F7E1D17}">
          <p14:sldIdLst>
            <p14:sldId id="266"/>
            <p14:sldId id="267"/>
            <p14:sldId id="269"/>
            <p14:sldId id="286"/>
            <p14:sldId id="271"/>
            <p14:sldId id="268"/>
            <p14:sldId id="272"/>
            <p14:sldId id="273"/>
            <p14:sldId id="274"/>
            <p14:sldId id="275"/>
            <p14:sldId id="276"/>
            <p14:sldId id="287"/>
            <p14:sldId id="278"/>
            <p14:sldId id="288"/>
            <p14:sldId id="280"/>
            <p14:sldId id="289"/>
            <p14:sldId id="282"/>
            <p14:sldId id="283"/>
            <p14:sldId id="284"/>
            <p14:sldId id="285"/>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ker" initials="W" lastIdx="14" clrIdx="0">
    <p:extLst>
      <p:ext uri="{19B8F6BF-5375-455C-9EA6-DF929625EA0E}">
        <p15:presenceInfo xmlns:p15="http://schemas.microsoft.com/office/powerpoint/2012/main" userId="Wal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50" autoAdjust="0"/>
    <p:restoredTop sz="86401" autoAdjust="0"/>
  </p:normalViewPr>
  <p:slideViewPr>
    <p:cSldViewPr snapToGrid="0" snapToObjects="1">
      <p:cViewPr varScale="1">
        <p:scale>
          <a:sx n="128" d="100"/>
          <a:sy n="128" d="100"/>
        </p:scale>
        <p:origin x="2176" y="17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1" d="100"/>
          <a:sy n="121" d="100"/>
        </p:scale>
        <p:origin x="4938"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18.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1BBD16-9390-E245-B599-DB7805A7609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Noto Serif Regular" panose="02020600060500020200" pitchFamily="18" charset="0"/>
            </a:endParaRPr>
          </a:p>
        </p:txBody>
      </p:sp>
      <p:sp>
        <p:nvSpPr>
          <p:cNvPr id="3" name="Date Placeholder 2">
            <a:extLst>
              <a:ext uri="{FF2B5EF4-FFF2-40B4-BE49-F238E27FC236}">
                <a16:creationId xmlns:a16="http://schemas.microsoft.com/office/drawing/2014/main" id="{C0F74A5E-51D0-DA47-9267-B00488F3A5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82BC70-1A8A-924A-9322-E9905D25E45E}" type="datetimeFigureOut">
              <a:rPr lang="en-GB" smtClean="0">
                <a:latin typeface="Noto Serif Regular" panose="02020600060500020200" pitchFamily="18" charset="0"/>
              </a:rPr>
              <a:t>28/10/2019</a:t>
            </a:fld>
            <a:endParaRPr lang="en-GB" dirty="0">
              <a:latin typeface="Noto Serif Regular" panose="02020600060500020200" pitchFamily="18" charset="0"/>
            </a:endParaRPr>
          </a:p>
        </p:txBody>
      </p:sp>
      <p:sp>
        <p:nvSpPr>
          <p:cNvPr id="4" name="Footer Placeholder 3">
            <a:extLst>
              <a:ext uri="{FF2B5EF4-FFF2-40B4-BE49-F238E27FC236}">
                <a16:creationId xmlns:a16="http://schemas.microsoft.com/office/drawing/2014/main" id="{DA03C31E-AA60-9B4F-9137-678D6E61CC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Noto Serif Regular" panose="02020600060500020200" pitchFamily="18" charset="0"/>
            </a:endParaRPr>
          </a:p>
        </p:txBody>
      </p:sp>
      <p:sp>
        <p:nvSpPr>
          <p:cNvPr id="5" name="Slide Number Placeholder 4">
            <a:extLst>
              <a:ext uri="{FF2B5EF4-FFF2-40B4-BE49-F238E27FC236}">
                <a16:creationId xmlns:a16="http://schemas.microsoft.com/office/drawing/2014/main" id="{991E84A8-9E99-AF4B-849B-7F29D695A6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92B425-1EF6-E542-BDB1-09A7975C6C8F}" type="slidenum">
              <a:rPr lang="en-GB" smtClean="0">
                <a:latin typeface="Noto Serif Regular" panose="02020600060500020200" pitchFamily="18" charset="0"/>
              </a:rPr>
              <a:t>‹#›</a:t>
            </a:fld>
            <a:endParaRPr lang="en-GB" dirty="0">
              <a:latin typeface="Noto Serif Regular" panose="02020600060500020200" pitchFamily="18" charset="0"/>
            </a:endParaRPr>
          </a:p>
        </p:txBody>
      </p:sp>
    </p:spTree>
    <p:extLst>
      <p:ext uri="{BB962C8B-B14F-4D97-AF65-F5344CB8AC3E}">
        <p14:creationId xmlns:p14="http://schemas.microsoft.com/office/powerpoint/2010/main" val="63991053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Noto Serif Regular" panose="02020600060500020200" pitchFamily="18"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Noto Serif Regular" panose="02020600060500020200" pitchFamily="18" charset="0"/>
              </a:defRPr>
            </a:lvl1pPr>
          </a:lstStyle>
          <a:p>
            <a:fld id="{D324FD79-6B2A-644E-8376-13E9D55BEA79}" type="datetimeFigureOut">
              <a:rPr lang="en-GB" smtClean="0"/>
              <a:pPr/>
              <a:t>28/10/2019</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Noto Serif Regular" panose="02020600060500020200" pitchFamily="18"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Noto Serif Regular" panose="02020600060500020200" pitchFamily="18" charset="0"/>
              </a:defRPr>
            </a:lvl1pPr>
          </a:lstStyle>
          <a:p>
            <a:fld id="{8B24B74A-A0CD-7E4D-8421-FB6C579B2AFC}" type="slidenum">
              <a:rPr lang="en-GB" smtClean="0"/>
              <a:pPr/>
              <a:t>‹#›</a:t>
            </a:fld>
            <a:endParaRPr lang="en-GB" dirty="0"/>
          </a:p>
        </p:txBody>
      </p:sp>
    </p:spTree>
    <p:extLst>
      <p:ext uri="{BB962C8B-B14F-4D97-AF65-F5344CB8AC3E}">
        <p14:creationId xmlns:p14="http://schemas.microsoft.com/office/powerpoint/2010/main" val="28996861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Noto Serif Regular" panose="02020600060500020200" pitchFamily="18" charset="0"/>
        <a:ea typeface="+mn-ea"/>
        <a:cs typeface="+mn-cs"/>
      </a:defRPr>
    </a:lvl1pPr>
    <a:lvl2pPr marL="457200" algn="l" defTabSz="914400" rtl="0" eaLnBrk="1" latinLnBrk="0" hangingPunct="1">
      <a:defRPr sz="1200" b="0" i="0" kern="1200">
        <a:solidFill>
          <a:schemeClr val="tx1"/>
        </a:solidFill>
        <a:latin typeface="Noto Serif Regular" panose="02020600060500020200" pitchFamily="18" charset="0"/>
        <a:ea typeface="+mn-ea"/>
        <a:cs typeface="+mn-cs"/>
      </a:defRPr>
    </a:lvl2pPr>
    <a:lvl3pPr marL="914400" algn="l" defTabSz="914400" rtl="0" eaLnBrk="1" latinLnBrk="0" hangingPunct="1">
      <a:defRPr sz="1200" b="0" i="0" kern="1200">
        <a:solidFill>
          <a:schemeClr val="tx1"/>
        </a:solidFill>
        <a:latin typeface="Noto Serif Regular" panose="02020600060500020200" pitchFamily="18" charset="0"/>
        <a:ea typeface="+mn-ea"/>
        <a:cs typeface="+mn-cs"/>
      </a:defRPr>
    </a:lvl3pPr>
    <a:lvl4pPr marL="1371600" algn="l" defTabSz="914400" rtl="0" eaLnBrk="1" latinLnBrk="0" hangingPunct="1">
      <a:defRPr sz="1200" b="0" i="0" kern="1200">
        <a:solidFill>
          <a:schemeClr val="tx1"/>
        </a:solidFill>
        <a:latin typeface="Noto Serif Regular" panose="02020600060500020200" pitchFamily="18" charset="0"/>
        <a:ea typeface="+mn-ea"/>
        <a:cs typeface="+mn-cs"/>
      </a:defRPr>
    </a:lvl4pPr>
    <a:lvl5pPr marL="1828800" algn="l" defTabSz="914400" rtl="0" eaLnBrk="1" latinLnBrk="0" hangingPunct="1">
      <a:defRPr sz="1200" b="0" i="0" kern="1200">
        <a:solidFill>
          <a:schemeClr val="tx1"/>
        </a:solidFill>
        <a:latin typeface="Noto Serif Regular" panose="02020600060500020200"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KP Opener - Log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16B644-1F34-2C42-A8F2-103528404B45}"/>
              </a:ext>
            </a:extLst>
          </p:cNvPr>
          <p:cNvPicPr>
            <a:picLocks noChangeAspect="1"/>
          </p:cNvPicPr>
          <p:nvPr userDrawn="1"/>
        </p:nvPicPr>
        <p:blipFill>
          <a:blip r:embed="rId2"/>
          <a:stretch>
            <a:fillRect/>
          </a:stretch>
        </p:blipFill>
        <p:spPr>
          <a:xfrm>
            <a:off x="3454753" y="1495618"/>
            <a:ext cx="2234494" cy="2348409"/>
          </a:xfrm>
          <a:prstGeom prst="rect">
            <a:avLst/>
          </a:prstGeom>
        </p:spPr>
      </p:pic>
      <p:sp>
        <p:nvSpPr>
          <p:cNvPr id="10" name="Text Placeholder 8">
            <a:extLst>
              <a:ext uri="{FF2B5EF4-FFF2-40B4-BE49-F238E27FC236}">
                <a16:creationId xmlns:a16="http://schemas.microsoft.com/office/drawing/2014/main" id="{6A28B207-9819-459E-8362-DBDC34ECBD9F}"/>
              </a:ext>
            </a:extLst>
          </p:cNvPr>
          <p:cNvSpPr>
            <a:spLocks noGrp="1"/>
          </p:cNvSpPr>
          <p:nvPr>
            <p:ph type="body" sz="quarter" idx="10" hasCustomPrompt="1"/>
          </p:nvPr>
        </p:nvSpPr>
        <p:spPr>
          <a:xfrm>
            <a:off x="428481" y="3879319"/>
            <a:ext cx="8240151" cy="1436687"/>
          </a:xfrm>
          <a:prstGeom prst="rect">
            <a:avLst/>
          </a:prstGeom>
        </p:spPr>
        <p:txBody>
          <a:bodyPr/>
          <a:lstStyle>
            <a:lvl1pPr marL="0" indent="0" algn="ctr">
              <a:lnSpc>
                <a:spcPct val="75000"/>
              </a:lnSpc>
              <a:spcBef>
                <a:spcPts val="0"/>
              </a:spcBef>
              <a:buNone/>
              <a:defRPr sz="6000" b="1" i="0" baseline="0">
                <a:solidFill>
                  <a:schemeClr val="bg1"/>
                </a:solidFill>
                <a:latin typeface="Noto Sans" panose="020B0502040504020204" pitchFamily="34" charset="0"/>
              </a:defRPr>
            </a:lvl1pPr>
            <a:lvl2pPr marL="342900" indent="0">
              <a:buNone/>
              <a:defRPr b="1" i="0" baseline="0">
                <a:solidFill>
                  <a:schemeClr val="bg1"/>
                </a:solidFill>
                <a:latin typeface="Noto Sans" panose="020B0502040504020204" pitchFamily="34" charset="0"/>
              </a:defRPr>
            </a:lvl2pPr>
            <a:lvl3pPr marL="685800" indent="0">
              <a:buNone/>
              <a:defRPr b="1" i="0" baseline="0">
                <a:solidFill>
                  <a:schemeClr val="bg1"/>
                </a:solidFill>
                <a:latin typeface="Noto Sans" panose="020B0502040504020204" pitchFamily="34" charset="0"/>
              </a:defRPr>
            </a:lvl3pPr>
            <a:lvl4pPr marL="1028700" indent="0">
              <a:buNone/>
              <a:defRPr b="1" i="0" baseline="0">
                <a:solidFill>
                  <a:schemeClr val="bg1"/>
                </a:solidFill>
                <a:latin typeface="Noto Sans" panose="020B0502040504020204" pitchFamily="34" charset="0"/>
              </a:defRPr>
            </a:lvl4pPr>
            <a:lvl5pPr marL="1371600" indent="0">
              <a:buNone/>
              <a:defRPr b="1" i="0" baseline="0">
                <a:solidFill>
                  <a:schemeClr val="bg1"/>
                </a:solidFill>
                <a:latin typeface="Noto Sans" panose="020B0502040504020204" pitchFamily="34" charset="0"/>
              </a:defRPr>
            </a:lvl5pPr>
          </a:lstStyle>
          <a:p>
            <a:pPr lvl="0"/>
            <a:r>
              <a:rPr lang="en-US" dirty="0"/>
              <a:t>+</a:t>
            </a:r>
            <a:br>
              <a:rPr lang="en-US" dirty="0"/>
            </a:br>
            <a:r>
              <a:rPr lang="en-US" dirty="0"/>
              <a:t>Master</a:t>
            </a:r>
            <a:endParaRPr lang="en-GB" dirty="0"/>
          </a:p>
        </p:txBody>
      </p:sp>
    </p:spTree>
    <p:extLst>
      <p:ext uri="{BB962C8B-B14F-4D97-AF65-F5344CB8AC3E}">
        <p14:creationId xmlns:p14="http://schemas.microsoft.com/office/powerpoint/2010/main" val="4171853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KP Footer">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DACAC7E-E9C7-3A43-8D4C-164579CCE239}"/>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spTree>
    <p:extLst>
      <p:ext uri="{BB962C8B-B14F-4D97-AF65-F5344CB8AC3E}">
        <p14:creationId xmlns:p14="http://schemas.microsoft.com/office/powerpoint/2010/main" val="114928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KP Opener - cov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A01BE22-836E-E640-910F-49DD60132E8A}"/>
              </a:ext>
            </a:extLst>
          </p:cNvPr>
          <p:cNvSpPr>
            <a:spLocks noGrp="1"/>
          </p:cNvSpPr>
          <p:nvPr>
            <p:ph type="pic" sz="quarter" idx="10"/>
          </p:nvPr>
        </p:nvSpPr>
        <p:spPr>
          <a:xfrm>
            <a:off x="2482021" y="462844"/>
            <a:ext cx="4146101" cy="5446889"/>
          </a:xfrm>
          <a:prstGeom prst="rect">
            <a:avLst/>
          </a:prstGeom>
        </p:spPr>
        <p:txBody>
          <a:bodyPr anchor="ctr" anchorCtr="0"/>
          <a:lstStyle>
            <a:lvl1pPr>
              <a:defRPr b="0" i="0">
                <a:latin typeface="Noto Serif Regular" panose="02020600060500020200" pitchFamily="18" charset="0"/>
              </a:defRPr>
            </a:lvl1pPr>
          </a:lstStyle>
          <a:p>
            <a:endParaRPr lang="en-GB" dirty="0"/>
          </a:p>
        </p:txBody>
      </p:sp>
      <p:pic>
        <p:nvPicPr>
          <p:cNvPr id="3" name="Picture 2">
            <a:extLst>
              <a:ext uri="{FF2B5EF4-FFF2-40B4-BE49-F238E27FC236}">
                <a16:creationId xmlns:a16="http://schemas.microsoft.com/office/drawing/2014/main" id="{8114B39B-D3F1-7B4F-9FD9-0808A3AC2993}"/>
              </a:ext>
            </a:extLst>
          </p:cNvPr>
          <p:cNvPicPr>
            <a:picLocks noChangeAspect="1"/>
          </p:cNvPicPr>
          <p:nvPr userDrawn="1"/>
        </p:nvPicPr>
        <p:blipFill>
          <a:blip r:embed="rId2"/>
          <a:stretch>
            <a:fillRect/>
          </a:stretch>
        </p:blipFill>
        <p:spPr>
          <a:xfrm>
            <a:off x="2876550" y="6327948"/>
            <a:ext cx="3390900" cy="165100"/>
          </a:xfrm>
          <a:prstGeom prst="rect">
            <a:avLst/>
          </a:prstGeom>
        </p:spPr>
      </p:pic>
    </p:spTree>
    <p:extLst>
      <p:ext uri="{BB962C8B-B14F-4D97-AF65-F5344CB8AC3E}">
        <p14:creationId xmlns:p14="http://schemas.microsoft.com/office/powerpoint/2010/main" val="2675063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KP Opener - Titl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7F47826-711D-E342-943F-80A9BE122F91}"/>
              </a:ext>
            </a:extLst>
          </p:cNvPr>
          <p:cNvCxnSpPr>
            <a:cxnSpLocks/>
          </p:cNvCxnSpPr>
          <p:nvPr userDrawn="1"/>
        </p:nvCxnSpPr>
        <p:spPr>
          <a:xfrm>
            <a:off x="1378131" y="2399606"/>
            <a:ext cx="6398623" cy="0"/>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pic>
        <p:nvPicPr>
          <p:cNvPr id="5" name="Picture 4">
            <a:extLst>
              <a:ext uri="{FF2B5EF4-FFF2-40B4-BE49-F238E27FC236}">
                <a16:creationId xmlns:a16="http://schemas.microsoft.com/office/drawing/2014/main" id="{2CC637DC-015D-8744-8A57-162F14DC89F6}"/>
              </a:ext>
            </a:extLst>
          </p:cNvPr>
          <p:cNvPicPr>
            <a:picLocks noChangeAspect="1"/>
          </p:cNvPicPr>
          <p:nvPr userDrawn="1"/>
        </p:nvPicPr>
        <p:blipFill>
          <a:blip r:embed="rId2"/>
          <a:stretch>
            <a:fillRect/>
          </a:stretch>
        </p:blipFill>
        <p:spPr>
          <a:xfrm>
            <a:off x="2876550" y="6327948"/>
            <a:ext cx="3390900" cy="165100"/>
          </a:xfrm>
          <a:prstGeom prst="rect">
            <a:avLst/>
          </a:prstGeom>
        </p:spPr>
      </p:pic>
      <p:sp>
        <p:nvSpPr>
          <p:cNvPr id="11" name="Rectangle 10">
            <a:extLst>
              <a:ext uri="{FF2B5EF4-FFF2-40B4-BE49-F238E27FC236}">
                <a16:creationId xmlns:a16="http://schemas.microsoft.com/office/drawing/2014/main" id="{66EE80FF-F87E-481E-89F2-64D176B83558}"/>
              </a:ext>
            </a:extLst>
          </p:cNvPr>
          <p:cNvSpPr/>
          <p:nvPr userDrawn="1"/>
        </p:nvSpPr>
        <p:spPr>
          <a:xfrm>
            <a:off x="1325937" y="1882687"/>
            <a:ext cx="6450817" cy="1800493"/>
          </a:xfrm>
          <a:prstGeom prst="rect">
            <a:avLst/>
          </a:prstGeom>
        </p:spPr>
        <p:txBody>
          <a:bodyPr wrap="square">
            <a:spAutoFit/>
          </a:bodyPr>
          <a:lstStyle/>
          <a:p>
            <a:pPr>
              <a:spcAft>
                <a:spcPts val="1800"/>
              </a:spcAft>
            </a:pPr>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Book Title / </a:t>
            </a:r>
            <a:r>
              <a:rPr lang="en-GB" sz="16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Author(s)</a:t>
            </a:r>
            <a:endParaRPr lang="en-GB" sz="1600" b="0" i="0" u="sng"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endParaRPr>
          </a:p>
          <a:p>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Chapter X</a:t>
            </a:r>
          </a:p>
          <a:p>
            <a:endPar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endParaRPr>
          </a:p>
          <a:p>
            <a:r>
              <a:rPr lang="en-GB" sz="24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Book chapter title</a:t>
            </a:r>
          </a:p>
        </p:txBody>
      </p:sp>
    </p:spTree>
    <p:extLst>
      <p:ext uri="{BB962C8B-B14F-4D97-AF65-F5344CB8AC3E}">
        <p14:creationId xmlns:p14="http://schemas.microsoft.com/office/powerpoint/2010/main" val="2031113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ener - 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820E1F-9AA7-469C-9563-93A2EB0D748D}"/>
              </a:ext>
            </a:extLst>
          </p:cNvPr>
          <p:cNvPicPr>
            <a:picLocks noChangeAspect="1"/>
          </p:cNvPicPr>
          <p:nvPr userDrawn="1"/>
        </p:nvPicPr>
        <p:blipFill>
          <a:blip r:embed="rId2"/>
          <a:stretch>
            <a:fillRect/>
          </a:stretch>
        </p:blipFill>
        <p:spPr>
          <a:xfrm>
            <a:off x="2876550" y="6327948"/>
            <a:ext cx="3390900" cy="165100"/>
          </a:xfrm>
          <a:prstGeom prst="rect">
            <a:avLst/>
          </a:prstGeom>
        </p:spPr>
      </p:pic>
    </p:spTree>
    <p:extLst>
      <p:ext uri="{BB962C8B-B14F-4D97-AF65-F5344CB8AC3E}">
        <p14:creationId xmlns:p14="http://schemas.microsoft.com/office/powerpoint/2010/main" val="145745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KP 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6B4327-24F0-694A-BFF6-B4471970511A}"/>
              </a:ext>
            </a:extLst>
          </p:cNvPr>
          <p:cNvSpPr>
            <a:spLocks noGrp="1"/>
          </p:cNvSpPr>
          <p:nvPr>
            <p:ph type="subTitle" idx="1"/>
          </p:nvPr>
        </p:nvSpPr>
        <p:spPr>
          <a:xfrm>
            <a:off x="1143000" y="1881266"/>
            <a:ext cx="6858000" cy="3376534"/>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Footer Placeholder 6">
            <a:extLst>
              <a:ext uri="{FF2B5EF4-FFF2-40B4-BE49-F238E27FC236}">
                <a16:creationId xmlns:a16="http://schemas.microsoft.com/office/drawing/2014/main" id="{2FEE73CD-B2FA-9A41-9C6B-787A69DB7372}"/>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5" name="Straight Connector 4">
            <a:extLst>
              <a:ext uri="{FF2B5EF4-FFF2-40B4-BE49-F238E27FC236}">
                <a16:creationId xmlns:a16="http://schemas.microsoft.com/office/drawing/2014/main" id="{2DAC51A8-6E08-4CA2-BC27-AB65F1DD69F8}"/>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CD6B41C-DA7B-4AAE-9A36-34C5016B7BC7}"/>
              </a:ext>
            </a:extLst>
          </p:cNvPr>
          <p:cNvSpPr>
            <a:spLocks noGrp="1"/>
          </p:cNvSpPr>
          <p:nvPr>
            <p:ph type="title"/>
          </p:nvPr>
        </p:nvSpPr>
        <p:spPr>
          <a:xfrm>
            <a:off x="1146279" y="365126"/>
            <a:ext cx="6851442" cy="1325563"/>
          </a:xfrm>
        </p:spPr>
        <p:txBody>
          <a:bodyPr/>
          <a:lstStyle/>
          <a:p>
            <a:r>
              <a:rPr lang="en-US" dirty="0"/>
              <a:t>Click to edit Master title style</a:t>
            </a:r>
          </a:p>
        </p:txBody>
      </p:sp>
    </p:spTree>
    <p:extLst>
      <p:ext uri="{BB962C8B-B14F-4D97-AF65-F5344CB8AC3E}">
        <p14:creationId xmlns:p14="http://schemas.microsoft.com/office/powerpoint/2010/main" val="1127004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KP Title alo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C6473-5CA7-4A9B-841F-02DA886A8317}"/>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D491A425-62DA-4D13-B06F-D89DEACC1C16}"/>
              </a:ext>
            </a:extLst>
          </p:cNvPr>
          <p:cNvSpPr>
            <a:spLocks noGrp="1"/>
          </p:cNvSpPr>
          <p:nvPr>
            <p:ph type="ftr" sz="quarter" idx="10"/>
          </p:nvPr>
        </p:nvSpPr>
        <p:spPr/>
        <p:txBody>
          <a:bodyPr/>
          <a:lstStyle/>
          <a:p>
            <a:r>
              <a:rPr lang="en-US" b="1">
                <a:latin typeface="Noto Sans Bold" panose="020B0802040504020204" pitchFamily="34" charset="0"/>
                <a:ea typeface="Noto Sans Bold" panose="020B0802040504020204" pitchFamily="34" charset="0"/>
                <a:cs typeface="Noto Sans Bold" panose="020B0802040504020204" pitchFamily="34" charset="0"/>
              </a:rPr>
              <a:t>Book Tile </a:t>
            </a:r>
            <a:r>
              <a:rPr lang="en-US"/>
              <a:t>/ CH Chapter name</a:t>
            </a:r>
            <a:endParaRPr lang="en-US" dirty="0"/>
          </a:p>
        </p:txBody>
      </p:sp>
      <p:cxnSp>
        <p:nvCxnSpPr>
          <p:cNvPr id="4" name="Straight Connector 3">
            <a:extLst>
              <a:ext uri="{FF2B5EF4-FFF2-40B4-BE49-F238E27FC236}">
                <a16:creationId xmlns:a16="http://schemas.microsoft.com/office/drawing/2014/main" id="{379CBB8F-98D2-4B75-B05B-D340256E1EE5}"/>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7340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LKP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5CC90-CA7E-C240-8E12-BD79C3C3B23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0671FEAB-5278-8B44-A4FC-A40E9D0DCCDB}"/>
              </a:ext>
            </a:extLst>
          </p:cNvPr>
          <p:cNvSpPr>
            <a:spLocks noGrp="1"/>
          </p:cNvSpPr>
          <p:nvPr>
            <p:ph sz="half" idx="1"/>
          </p:nvPr>
        </p:nvSpPr>
        <p:spPr>
          <a:xfrm>
            <a:off x="1146279" y="1825625"/>
            <a:ext cx="3300216"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94D6252-6ABE-DB48-A64F-7F73652A5EB7}"/>
              </a:ext>
            </a:extLst>
          </p:cNvPr>
          <p:cNvSpPr>
            <a:spLocks noGrp="1"/>
          </p:cNvSpPr>
          <p:nvPr>
            <p:ph sz="half" idx="2"/>
          </p:nvPr>
        </p:nvSpPr>
        <p:spPr>
          <a:xfrm>
            <a:off x="4691529" y="1825625"/>
            <a:ext cx="3306192"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EB7BB75C-4A6E-CB43-B4F2-56D7870AF3CC}"/>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6" name="Straight Connector 5">
            <a:extLst>
              <a:ext uri="{FF2B5EF4-FFF2-40B4-BE49-F238E27FC236}">
                <a16:creationId xmlns:a16="http://schemas.microsoft.com/office/drawing/2014/main" id="{30C2A2DD-6A4D-4D99-9F36-6D56847E4102}"/>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6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LKP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1514B-FFAC-6249-989C-E0119B0DA602}"/>
              </a:ext>
            </a:extLst>
          </p:cNvPr>
          <p:cNvSpPr>
            <a:spLocks noGrp="1"/>
          </p:cNvSpPr>
          <p:nvPr>
            <p:ph type="title"/>
          </p:nvPr>
        </p:nvSpPr>
        <p:spPr>
          <a:xfrm>
            <a:off x="1161738" y="365126"/>
            <a:ext cx="6835516"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0AAE352D-41FA-A945-8FD7-89F593AC7555}"/>
              </a:ext>
            </a:extLst>
          </p:cNvPr>
          <p:cNvSpPr>
            <a:spLocks noGrp="1"/>
          </p:cNvSpPr>
          <p:nvPr>
            <p:ph type="body" idx="1"/>
          </p:nvPr>
        </p:nvSpPr>
        <p:spPr>
          <a:xfrm>
            <a:off x="1161738" y="1857377"/>
            <a:ext cx="3272803" cy="647698"/>
          </a:xfrm>
        </p:spPr>
        <p:txBody>
          <a:bodyPr anchor="b"/>
          <a:lstStyle>
            <a:lvl1pPr marL="0" indent="0">
              <a:buNone/>
              <a:defRPr sz="1800" b="1">
                <a:latin typeface="Noto Sans Bold" panose="020B0802040504020204" pitchFamily="34" charset="0"/>
                <a:ea typeface="Noto Sans Bold" panose="020B0802040504020204" pitchFamily="34" charset="0"/>
                <a:cs typeface="Noto Sans Bold" panose="020B0802040504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a:extLst>
              <a:ext uri="{FF2B5EF4-FFF2-40B4-BE49-F238E27FC236}">
                <a16:creationId xmlns:a16="http://schemas.microsoft.com/office/drawing/2014/main" id="{041D74FF-C658-6F4C-AADF-C27FEE3C557D}"/>
              </a:ext>
            </a:extLst>
          </p:cNvPr>
          <p:cNvSpPr>
            <a:spLocks noGrp="1"/>
          </p:cNvSpPr>
          <p:nvPr>
            <p:ph sz="half" idx="2"/>
          </p:nvPr>
        </p:nvSpPr>
        <p:spPr>
          <a:xfrm>
            <a:off x="1161738" y="2615783"/>
            <a:ext cx="3272803" cy="357387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1BE311A9-F84C-9C42-971E-359F83C5BA0B}"/>
              </a:ext>
            </a:extLst>
          </p:cNvPr>
          <p:cNvSpPr>
            <a:spLocks noGrp="1"/>
          </p:cNvSpPr>
          <p:nvPr>
            <p:ph type="body" sz="quarter" idx="3"/>
          </p:nvPr>
        </p:nvSpPr>
        <p:spPr>
          <a:xfrm>
            <a:off x="4709459" y="1857377"/>
            <a:ext cx="3287794" cy="647697"/>
          </a:xfrm>
        </p:spPr>
        <p:txBody>
          <a:bodyPr anchor="b"/>
          <a:lstStyle>
            <a:lvl1pPr marL="0" indent="0">
              <a:buNone/>
              <a:defRPr sz="1800" b="1">
                <a:latin typeface="Noto Sans Bold" panose="020B0802040504020204" pitchFamily="34" charset="0"/>
                <a:ea typeface="Noto Sans Bold" panose="020B0802040504020204" pitchFamily="34" charset="0"/>
                <a:cs typeface="Noto Sans Bold" panose="020B0802040504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6" name="Content Placeholder 5">
            <a:extLst>
              <a:ext uri="{FF2B5EF4-FFF2-40B4-BE49-F238E27FC236}">
                <a16:creationId xmlns:a16="http://schemas.microsoft.com/office/drawing/2014/main" id="{340427A3-357D-DB41-9FA2-3F655E60E8D7}"/>
              </a:ext>
            </a:extLst>
          </p:cNvPr>
          <p:cNvSpPr>
            <a:spLocks noGrp="1"/>
          </p:cNvSpPr>
          <p:nvPr>
            <p:ph sz="quarter" idx="4"/>
          </p:nvPr>
        </p:nvSpPr>
        <p:spPr>
          <a:xfrm>
            <a:off x="4709459" y="2615783"/>
            <a:ext cx="3287794" cy="357387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9">
            <a:extLst>
              <a:ext uri="{FF2B5EF4-FFF2-40B4-BE49-F238E27FC236}">
                <a16:creationId xmlns:a16="http://schemas.microsoft.com/office/drawing/2014/main" id="{5D8BEF84-E096-7C4E-B386-8CB3DFB5B07A}"/>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8" name="Straight Connector 7">
            <a:extLst>
              <a:ext uri="{FF2B5EF4-FFF2-40B4-BE49-F238E27FC236}">
                <a16:creationId xmlns:a16="http://schemas.microsoft.com/office/drawing/2014/main" id="{440573A3-EC93-4DDB-B2D2-75707FDCD4CD}"/>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54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KP Pic /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3D05EB3D-ED5A-2A44-8872-A71EFEB2B91C}"/>
              </a:ext>
            </a:extLst>
          </p:cNvPr>
          <p:cNvSpPr>
            <a:spLocks noGrp="1"/>
          </p:cNvSpPr>
          <p:nvPr>
            <p:ph idx="12"/>
          </p:nvPr>
        </p:nvSpPr>
        <p:spPr>
          <a:xfrm>
            <a:off x="4734128" y="1825625"/>
            <a:ext cx="3263593"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097B9C84-DA16-E148-8A34-38A8E46CC833}"/>
              </a:ext>
            </a:extLst>
          </p:cNvPr>
          <p:cNvSpPr>
            <a:spLocks noGrp="1"/>
          </p:cNvSpPr>
          <p:nvPr>
            <p:ph type="pic" sz="quarter" idx="13"/>
          </p:nvPr>
        </p:nvSpPr>
        <p:spPr>
          <a:xfrm>
            <a:off x="1146279" y="1825625"/>
            <a:ext cx="3260830" cy="4351338"/>
          </a:xfrm>
        </p:spPr>
        <p:txBody>
          <a:bodyPr/>
          <a:lstStyle/>
          <a:p>
            <a:r>
              <a:rPr lang="en-US"/>
              <a:t>Click icon to add picture</a:t>
            </a:r>
            <a:endParaRPr lang="en-GB" dirty="0"/>
          </a:p>
        </p:txBody>
      </p:sp>
      <p:sp>
        <p:nvSpPr>
          <p:cNvPr id="8" name="Title 7">
            <a:extLst>
              <a:ext uri="{FF2B5EF4-FFF2-40B4-BE49-F238E27FC236}">
                <a16:creationId xmlns:a16="http://schemas.microsoft.com/office/drawing/2014/main" id="{668B7308-591E-1E4D-A325-513A961B15C9}"/>
              </a:ext>
            </a:extLst>
          </p:cNvPr>
          <p:cNvSpPr>
            <a:spLocks noGrp="1"/>
          </p:cNvSpPr>
          <p:nvPr>
            <p:ph type="title"/>
          </p:nvPr>
        </p:nvSpPr>
        <p:spPr/>
        <p:txBody>
          <a:bodyPr/>
          <a:lstStyle/>
          <a:p>
            <a:r>
              <a:rPr lang="en-US"/>
              <a:t>Click to edit Master title style</a:t>
            </a:r>
            <a:endParaRPr lang="en-GB"/>
          </a:p>
        </p:txBody>
      </p:sp>
      <p:sp>
        <p:nvSpPr>
          <p:cNvPr id="9" name="Footer Placeholder 4">
            <a:extLst>
              <a:ext uri="{FF2B5EF4-FFF2-40B4-BE49-F238E27FC236}">
                <a16:creationId xmlns:a16="http://schemas.microsoft.com/office/drawing/2014/main" id="{50EB9C84-0229-8848-9D58-29AD7D70C9E4}"/>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10" name="Straight Connector 9">
            <a:extLst>
              <a:ext uri="{FF2B5EF4-FFF2-40B4-BE49-F238E27FC236}">
                <a16:creationId xmlns:a16="http://schemas.microsoft.com/office/drawing/2014/main" id="{91EC18E3-BEAE-4B9E-B9DB-BB936B739AB7}"/>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3189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777137"/>
      </p:ext>
    </p:extLst>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703" r:id="rId4"/>
  </p:sldLayoutIdLst>
  <p:txStyles>
    <p:titleStyle>
      <a:lvl1pPr marL="0" marR="0" indent="0" algn="l" defTabSz="685800" rtl="0" eaLnBrk="1" fontAlgn="auto" latinLnBrk="0" hangingPunct="1">
        <a:lnSpc>
          <a:spcPct val="90000"/>
        </a:lnSpc>
        <a:spcBef>
          <a:spcPct val="0"/>
        </a:spcBef>
        <a:spcAft>
          <a:spcPts val="0"/>
        </a:spcAft>
        <a:buClrTx/>
        <a:buSzTx/>
        <a:buFontTx/>
        <a:buNone/>
        <a:tabLst/>
        <a:defRPr kumimoji="0" lang="en-US" sz="2000" b="1" i="0" u="sng" strike="noStrike" kern="1200" cap="none" spc="0" normalizeH="0" baseline="0" noProof="0" dirty="0">
          <a:ln>
            <a:noFill/>
          </a:ln>
          <a:solidFill>
            <a:schemeClr val="accent5"/>
          </a:solidFill>
          <a:effectLst/>
          <a:uLnTx/>
          <a:uFillTx/>
          <a:latin typeface="Noto Sans Bold" panose="020B0502040504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0D5162-0A53-2747-9B44-F37653018400}"/>
              </a:ext>
            </a:extLst>
          </p:cNvPr>
          <p:cNvSpPr>
            <a:spLocks noGrp="1"/>
          </p:cNvSpPr>
          <p:nvPr>
            <p:ph type="title"/>
          </p:nvPr>
        </p:nvSpPr>
        <p:spPr>
          <a:xfrm>
            <a:off x="1146279" y="365126"/>
            <a:ext cx="6851442" cy="1325563"/>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978333F0-FC38-B24D-B40C-EBF0BC8E5A8F}"/>
              </a:ext>
            </a:extLst>
          </p:cNvPr>
          <p:cNvSpPr>
            <a:spLocks noGrp="1"/>
          </p:cNvSpPr>
          <p:nvPr>
            <p:ph type="body" idx="1"/>
          </p:nvPr>
        </p:nvSpPr>
        <p:spPr>
          <a:xfrm>
            <a:off x="1146279" y="1825625"/>
            <a:ext cx="6851442"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3628AFA-DC20-8149-AED2-86519ACEE999}"/>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13" name="Straight Connector 12">
            <a:extLst>
              <a:ext uri="{FF2B5EF4-FFF2-40B4-BE49-F238E27FC236}">
                <a16:creationId xmlns:a16="http://schemas.microsoft.com/office/drawing/2014/main" id="{176CE1DD-89DB-A842-BBD0-A319B20AEF11}"/>
              </a:ext>
            </a:extLst>
          </p:cNvPr>
          <p:cNvCxnSpPr>
            <a:cxnSpLocks/>
          </p:cNvCxnSpPr>
          <p:nvPr/>
        </p:nvCxnSpPr>
        <p:spPr>
          <a:xfrm>
            <a:off x="628650" y="6286500"/>
            <a:ext cx="7886700" cy="0"/>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572696A-F506-F249-8CDB-46EA988B8795}"/>
              </a:ext>
            </a:extLst>
          </p:cNvPr>
          <p:cNvPicPr>
            <a:picLocks noChangeAspect="1"/>
          </p:cNvPicPr>
          <p:nvPr/>
        </p:nvPicPr>
        <p:blipFill>
          <a:blip r:embed="rId8"/>
          <a:stretch>
            <a:fillRect/>
          </a:stretch>
        </p:blipFill>
        <p:spPr>
          <a:xfrm>
            <a:off x="8210550" y="6356351"/>
            <a:ext cx="304800" cy="266700"/>
          </a:xfrm>
          <a:prstGeom prst="rect">
            <a:avLst/>
          </a:prstGeom>
        </p:spPr>
      </p:pic>
    </p:spTree>
    <p:extLst>
      <p:ext uri="{BB962C8B-B14F-4D97-AF65-F5344CB8AC3E}">
        <p14:creationId xmlns:p14="http://schemas.microsoft.com/office/powerpoint/2010/main" val="1088137580"/>
      </p:ext>
    </p:extLst>
  </p:cSld>
  <p:clrMap bg1="lt1" tx1="dk1" bg2="lt2" tx2="dk2" accent1="accent1" accent2="accent2" accent3="accent3" accent4="accent4" accent5="accent5" accent6="accent6" hlink="hlink" folHlink="folHlink"/>
  <p:sldLayoutIdLst>
    <p:sldLayoutId id="2147483680" r:id="rId1"/>
    <p:sldLayoutId id="2147483702" r:id="rId2"/>
    <p:sldLayoutId id="2147483682" r:id="rId3"/>
    <p:sldLayoutId id="2147483683" r:id="rId4"/>
    <p:sldLayoutId id="2147483685" r:id="rId5"/>
    <p:sldLayoutId id="2147483701" r:id="rId6"/>
  </p:sldLayoutIdLst>
  <p:txStyles>
    <p:titleStyle>
      <a:lvl1pPr algn="l" defTabSz="685800" rtl="0" eaLnBrk="1" latinLnBrk="0" hangingPunct="1">
        <a:lnSpc>
          <a:spcPct val="90000"/>
        </a:lnSpc>
        <a:spcBef>
          <a:spcPct val="0"/>
        </a:spcBef>
        <a:buNone/>
        <a:defRPr sz="3500" b="1" i="0" u="none" kern="1200" baseline="0">
          <a:solidFill>
            <a:schemeClr val="tx1"/>
          </a:solidFill>
          <a:latin typeface="Noto Sans Bold" panose="020B0502040504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Noto Serif" panose="02020600060500020200" pitchFamily="18" charset="0"/>
          <a:ea typeface="Noto Serif" panose="02020600060500020200" pitchFamily="18" charset="0"/>
          <a:cs typeface="Noto Serif" panose="02020600060500020200" pitchFamily="18"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Noto Serif" panose="02020600060500020200" pitchFamily="18" charset="0"/>
          <a:ea typeface="Noto Serif" panose="02020600060500020200" pitchFamily="18" charset="0"/>
          <a:cs typeface="Noto Serif" panose="02020600060500020200" pitchFamily="18"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Noto Serif Regular" panose="02020600060500020200"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Noto Serif Regular" panose="02020600060500020200"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Noto Serif Regular" panose="02020600060500020200"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9F05D0-7ECA-402E-B50C-8D0EB529CB7A}"/>
              </a:ext>
            </a:extLst>
          </p:cNvPr>
          <p:cNvSpPr>
            <a:spLocks noGrp="1"/>
          </p:cNvSpPr>
          <p:nvPr>
            <p:ph type="body" sz="quarter" idx="10"/>
          </p:nvPr>
        </p:nvSpPr>
        <p:spPr/>
        <p:txBody>
          <a:bodyPr/>
          <a:lstStyle/>
          <a:p>
            <a:r>
              <a:rPr lang="en-GB" dirty="0"/>
              <a:t>+</a:t>
            </a:r>
          </a:p>
          <a:p>
            <a:r>
              <a:rPr lang="en-GB" dirty="0"/>
              <a:t>Fashion</a:t>
            </a:r>
          </a:p>
        </p:txBody>
      </p:sp>
    </p:spTree>
    <p:extLst>
      <p:ext uri="{BB962C8B-B14F-4D97-AF65-F5344CB8AC3E}">
        <p14:creationId xmlns:p14="http://schemas.microsoft.com/office/powerpoint/2010/main" val="484911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Illustrations</a:t>
            </a:r>
            <a:endParaRPr lang="en-GB" dirty="0"/>
          </a:p>
        </p:txBody>
      </p:sp>
      <p:pic>
        <p:nvPicPr>
          <p:cNvPr id="6" name="Content Placeholder 5"/>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a:off x="1146175" y="1865733"/>
            <a:ext cx="3300413" cy="4271122"/>
          </a:xfrm>
        </p:spPr>
      </p:pic>
      <p:sp>
        <p:nvSpPr>
          <p:cNvPr id="4" name="Content Placeholder 3"/>
          <p:cNvSpPr>
            <a:spLocks noGrp="1"/>
          </p:cNvSpPr>
          <p:nvPr>
            <p:ph sz="half" idx="2"/>
          </p:nvPr>
        </p:nvSpPr>
        <p:spPr/>
        <p:txBody>
          <a:bodyPr/>
          <a:lstStyle/>
          <a:p>
            <a:pPr marL="0" indent="0">
              <a:lnSpc>
                <a:spcPct val="100000"/>
              </a:lnSpc>
              <a:buNone/>
            </a:pPr>
            <a:r>
              <a:rPr lang="en-US" sz="1900" b="1" dirty="0"/>
              <a:t>Illustrative format and composition</a:t>
            </a:r>
            <a:endParaRPr lang="en-GB" sz="1900" b="1" dirty="0"/>
          </a:p>
          <a:p>
            <a:pPr marL="0" indent="0">
              <a:lnSpc>
                <a:spcPct val="100000"/>
              </a:lnSpc>
              <a:buNone/>
            </a:pPr>
            <a:endParaRPr lang="en-US" sz="1900" dirty="0"/>
          </a:p>
          <a:p>
            <a:pPr marL="0" indent="0">
              <a:lnSpc>
                <a:spcPct val="100000"/>
              </a:lnSpc>
              <a:buNone/>
            </a:pPr>
            <a:r>
              <a:rPr lang="en-US" sz="1900" dirty="0"/>
              <a:t>Editorial illustration can make use of a variety of composition approaches:</a:t>
            </a:r>
          </a:p>
          <a:p>
            <a:pPr marL="0" indent="0">
              <a:lnSpc>
                <a:spcPct val="100000"/>
              </a:lnSpc>
              <a:buNone/>
            </a:pPr>
            <a:endParaRPr lang="en-GB" sz="1900" dirty="0"/>
          </a:p>
          <a:p>
            <a:pPr lvl="0">
              <a:lnSpc>
                <a:spcPct val="100000"/>
              </a:lnSpc>
            </a:pPr>
            <a:r>
              <a:rPr lang="en-US" sz="1900" dirty="0"/>
              <a:t>Dynamic</a:t>
            </a:r>
          </a:p>
          <a:p>
            <a:pPr marL="0" lvl="0" indent="0">
              <a:lnSpc>
                <a:spcPct val="100000"/>
              </a:lnSpc>
              <a:buNone/>
            </a:pPr>
            <a:endParaRPr lang="en-GB" sz="1900" dirty="0"/>
          </a:p>
          <a:p>
            <a:pPr lvl="0">
              <a:lnSpc>
                <a:spcPct val="100000"/>
              </a:lnSpc>
            </a:pPr>
            <a:r>
              <a:rPr lang="en-US" sz="1900" dirty="0"/>
              <a:t>Geometrically formal </a:t>
            </a:r>
            <a:endParaRPr lang="en-GB" sz="1900" dirty="0"/>
          </a:p>
        </p:txBody>
      </p:sp>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960182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Illustrations</a:t>
            </a:r>
            <a:endParaRPr lang="en-GB" dirty="0"/>
          </a:p>
        </p:txBody>
      </p:sp>
      <p:sp>
        <p:nvSpPr>
          <p:cNvPr id="3" name="Content Placeholder 2"/>
          <p:cNvSpPr>
            <a:spLocks noGrp="1"/>
          </p:cNvSpPr>
          <p:nvPr>
            <p:ph sz="half" idx="1"/>
          </p:nvPr>
        </p:nvSpPr>
        <p:spPr/>
        <p:txBody>
          <a:bodyPr/>
          <a:lstStyle/>
          <a:p>
            <a:pPr marL="0" indent="0">
              <a:buNone/>
            </a:pPr>
            <a:r>
              <a:rPr lang="en-US" sz="1900" dirty="0"/>
              <a:t>Editorial illustrations can also make use of media in a variety of ways and toward different outcomes:</a:t>
            </a:r>
          </a:p>
          <a:p>
            <a:pPr marL="0" indent="0">
              <a:buNone/>
            </a:pPr>
            <a:endParaRPr lang="en-GB" sz="1900" dirty="0"/>
          </a:p>
          <a:p>
            <a:pPr lvl="0"/>
            <a:r>
              <a:rPr lang="en-US" sz="1900" dirty="0"/>
              <a:t>Realism</a:t>
            </a:r>
          </a:p>
          <a:p>
            <a:pPr lvl="0"/>
            <a:endParaRPr lang="en-GB" sz="1900" dirty="0"/>
          </a:p>
          <a:p>
            <a:pPr lvl="0"/>
            <a:r>
              <a:rPr lang="en-US" sz="1900" dirty="0"/>
              <a:t>Abstraction </a:t>
            </a:r>
            <a:endParaRPr lang="en-GB" sz="1900" dirty="0"/>
          </a:p>
          <a:p>
            <a:pPr marL="0" indent="0">
              <a:buNone/>
            </a:pPr>
            <a:r>
              <a:rPr lang="en-US" dirty="0"/>
              <a:t> </a:t>
            </a:r>
            <a:endParaRPr lang="en-GB" dirty="0"/>
          </a:p>
          <a:p>
            <a:pPr marL="0" indent="0">
              <a:buNone/>
            </a:pPr>
            <a:r>
              <a:rPr lang="en-US" dirty="0"/>
              <a:t> </a:t>
            </a:r>
            <a:endParaRPr lang="en-GB" dirty="0"/>
          </a:p>
          <a:p>
            <a:endParaRPr lang="en-GB" dirty="0"/>
          </a:p>
        </p:txBody>
      </p:sp>
      <p:pic>
        <p:nvPicPr>
          <p:cNvPr id="6" name="Content Placeholder 5"/>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4806078" y="1825625"/>
            <a:ext cx="3076731" cy="4351338"/>
          </a:xfrm>
        </p:spPr>
      </p:pic>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470713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pPr>
              <a:lnSpc>
                <a:spcPct val="100000"/>
              </a:lnSpc>
            </a:pPr>
            <a:r>
              <a:rPr lang="en-US" sz="1900" dirty="0"/>
              <a:t>Flats differ from sketches and illustrations because</a:t>
            </a:r>
            <a:br>
              <a:rPr lang="en-US" sz="1900" dirty="0"/>
            </a:br>
            <a:r>
              <a:rPr lang="en-US" sz="1900" dirty="0"/>
              <a:t>they are:</a:t>
            </a:r>
            <a:endParaRPr lang="en-GB" sz="1900" dirty="0"/>
          </a:p>
          <a:p>
            <a:pPr marL="285750" lvl="0" indent="-285750">
              <a:lnSpc>
                <a:spcPct val="100000"/>
              </a:lnSpc>
              <a:buFont typeface="Arial" panose="020B0604020202020204" pitchFamily="34" charset="0"/>
              <a:buChar char="•"/>
            </a:pPr>
            <a:r>
              <a:rPr lang="en-US" sz="1900" dirty="0"/>
              <a:t>Proportionally accurate</a:t>
            </a:r>
            <a:endParaRPr lang="en-GB" sz="1900" dirty="0"/>
          </a:p>
          <a:p>
            <a:pPr marL="285750" lvl="0" indent="-285750">
              <a:lnSpc>
                <a:spcPct val="100000"/>
              </a:lnSpc>
              <a:buFont typeface="Arial" panose="020B0604020202020204" pitchFamily="34" charset="0"/>
              <a:buChar char="•"/>
            </a:pPr>
            <a:r>
              <a:rPr lang="en-US" sz="1900" dirty="0"/>
              <a:t>Fully detailed</a:t>
            </a:r>
            <a:endParaRPr lang="en-GB" sz="1900" dirty="0"/>
          </a:p>
          <a:p>
            <a:pPr marL="285750" lvl="0" indent="-285750">
              <a:lnSpc>
                <a:spcPct val="100000"/>
              </a:lnSpc>
              <a:buFont typeface="Arial" panose="020B0604020202020204" pitchFamily="34" charset="0"/>
              <a:buChar char="•"/>
            </a:pPr>
            <a:r>
              <a:rPr lang="en-US" sz="1900" dirty="0"/>
              <a:t>Executed in black line on plain white background</a:t>
            </a:r>
            <a:endParaRPr lang="en-GB" sz="1900" dirty="0"/>
          </a:p>
          <a:p>
            <a:pPr>
              <a:lnSpc>
                <a:spcPct val="100000"/>
              </a:lnSpc>
            </a:pPr>
            <a:r>
              <a:rPr lang="en-US" sz="1900" dirty="0"/>
              <a:t> </a:t>
            </a:r>
            <a:endParaRPr lang="en-GB" sz="1900" dirty="0"/>
          </a:p>
          <a:p>
            <a:pPr>
              <a:lnSpc>
                <a:spcPct val="100000"/>
              </a:lnSpc>
            </a:pPr>
            <a:r>
              <a:rPr lang="en-US" sz="1900" dirty="0"/>
              <a:t>The purpose of flats is to communicate how a garment will be constructed, regardless of the color of the fabric being used (colorway).</a:t>
            </a:r>
            <a:endParaRPr lang="en-GB" sz="1900" dirty="0"/>
          </a:p>
          <a:p>
            <a:endParaRPr lang="en-GB" dirty="0"/>
          </a:p>
        </p:txBody>
      </p:sp>
      <p:sp>
        <p:nvSpPr>
          <p:cNvPr id="3" name="Title 2"/>
          <p:cNvSpPr>
            <a:spLocks noGrp="1"/>
          </p:cNvSpPr>
          <p:nvPr>
            <p:ph type="title"/>
          </p:nvPr>
        </p:nvSpPr>
        <p:spPr/>
        <p:txBody>
          <a:bodyPr/>
          <a:lstStyle/>
          <a:p>
            <a:r>
              <a:rPr lang="en-US" dirty="0"/>
              <a:t>Drawing Flats and Specs</a:t>
            </a:r>
            <a:endParaRPr lang="en-GB" dirty="0"/>
          </a:p>
        </p:txBody>
      </p:sp>
    </p:spTree>
    <p:extLst>
      <p:ext uri="{BB962C8B-B14F-4D97-AF65-F5344CB8AC3E}">
        <p14:creationId xmlns:p14="http://schemas.microsoft.com/office/powerpoint/2010/main" val="2564415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Drawing Flats and Specs</a:t>
            </a:r>
            <a:endParaRPr lang="en-GB" dirty="0"/>
          </a:p>
        </p:txBody>
      </p:sp>
      <p:sp>
        <p:nvSpPr>
          <p:cNvPr id="3" name="Content Placeholder 2"/>
          <p:cNvSpPr>
            <a:spLocks noGrp="1"/>
          </p:cNvSpPr>
          <p:nvPr>
            <p:ph sz="half" idx="1"/>
          </p:nvPr>
        </p:nvSpPr>
        <p:spPr/>
        <p:txBody>
          <a:bodyPr/>
          <a:lstStyle/>
          <a:p>
            <a:pPr marL="0" indent="0">
              <a:lnSpc>
                <a:spcPct val="100000"/>
              </a:lnSpc>
              <a:buNone/>
            </a:pPr>
            <a:r>
              <a:rPr lang="en-US" sz="1900" dirty="0"/>
              <a:t>Flats are drawn with the use of a flat template, developed from the sample size used for a line, usually a women’s US size 6 (UK 8, EU 36) or men’s US/UK size 38 (EU 48). </a:t>
            </a:r>
            <a:endParaRPr lang="en-GB" sz="1900" dirty="0"/>
          </a:p>
          <a:p>
            <a:pPr marL="0" indent="0">
              <a:lnSpc>
                <a:spcPct val="100000"/>
              </a:lnSpc>
              <a:buNone/>
            </a:pPr>
            <a:endParaRPr lang="en-US" sz="1900" dirty="0"/>
          </a:p>
          <a:p>
            <a:pPr marL="0" indent="0">
              <a:lnSpc>
                <a:spcPct val="100000"/>
              </a:lnSpc>
              <a:buNone/>
            </a:pPr>
            <a:r>
              <a:rPr lang="en-US" sz="1900" dirty="0"/>
              <a:t>Brand-specific flat templates can be developed by tracing a photograph of a medium dress form. </a:t>
            </a:r>
            <a:endParaRPr lang="en-GB" sz="1900" dirty="0"/>
          </a:p>
          <a:p>
            <a:pPr marL="0" indent="0">
              <a:buNone/>
            </a:pPr>
            <a:endParaRPr lang="en-GB" dirty="0"/>
          </a:p>
        </p:txBody>
      </p:sp>
      <p:pic>
        <p:nvPicPr>
          <p:cNvPr id="6" name="Content Placeholder 5"/>
          <p:cNvPicPr>
            <a:picLocks noGrp="1" noChangeAspect="1"/>
          </p:cNvPicPr>
          <p:nvPr>
            <p:ph sz="half" idx="2"/>
          </p:nvPr>
        </p:nvPicPr>
        <p:blipFill rotWithShape="1">
          <a:blip r:embed="rId2" cstate="screen">
            <a:extLst>
              <a:ext uri="{28A0092B-C50C-407E-A947-70E740481C1C}">
                <a14:useLocalDpi xmlns:a14="http://schemas.microsoft.com/office/drawing/2010/main"/>
              </a:ext>
            </a:extLst>
          </a:blip>
          <a:srcRect/>
          <a:stretch/>
        </p:blipFill>
        <p:spPr>
          <a:xfrm>
            <a:off x="5535827" y="1952368"/>
            <a:ext cx="1894702" cy="4143632"/>
          </a:xfrm>
          <a:prstGeom prst="rect">
            <a:avLst/>
          </a:prstGeom>
        </p:spPr>
      </p:pic>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855487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5"/>
            <a:ext cx="6858000" cy="4305351"/>
          </a:xfrm>
        </p:spPr>
        <p:txBody>
          <a:bodyPr/>
          <a:lstStyle/>
          <a:p>
            <a:pPr>
              <a:lnSpc>
                <a:spcPct val="100000"/>
              </a:lnSpc>
            </a:pPr>
            <a:r>
              <a:rPr lang="en-US" sz="1900" b="1" dirty="0"/>
              <a:t>Drawing flats by hand</a:t>
            </a:r>
          </a:p>
          <a:p>
            <a:pPr>
              <a:lnSpc>
                <a:spcPct val="100000"/>
              </a:lnSpc>
            </a:pPr>
            <a:endParaRPr lang="en-US" sz="1900" dirty="0"/>
          </a:p>
          <a:p>
            <a:pPr>
              <a:lnSpc>
                <a:spcPct val="100000"/>
              </a:lnSpc>
            </a:pPr>
            <a:r>
              <a:rPr lang="en-US" sz="1900" b="1" dirty="0"/>
              <a:t>Step 1</a:t>
            </a:r>
            <a:r>
              <a:rPr lang="en-US" sz="1900" dirty="0"/>
              <a:t> – draft in pencil on a sheet of layout paper placed over the template. Consider volume, shape, proportions, and construction detailing. </a:t>
            </a:r>
            <a:endParaRPr lang="en-GB" sz="1900" dirty="0"/>
          </a:p>
          <a:p>
            <a:pPr>
              <a:lnSpc>
                <a:spcPct val="100000"/>
              </a:lnSpc>
            </a:pPr>
            <a:r>
              <a:rPr lang="en-US" sz="1900" dirty="0"/>
              <a:t> </a:t>
            </a:r>
            <a:endParaRPr lang="en-GB" sz="1900" dirty="0"/>
          </a:p>
          <a:p>
            <a:pPr>
              <a:lnSpc>
                <a:spcPct val="100000"/>
              </a:lnSpc>
            </a:pPr>
            <a:r>
              <a:rPr lang="en-US" sz="1900" b="1" dirty="0"/>
              <a:t>Step 2</a:t>
            </a:r>
            <a:r>
              <a:rPr lang="en-US" sz="1900" dirty="0"/>
              <a:t> – trace the drawing with Micron pens on a new sheet of layout paper placed on top of the pencil drawing. Pay close attention to line quality and detailing.</a:t>
            </a:r>
            <a:endParaRPr lang="en-GB" sz="1900" dirty="0"/>
          </a:p>
          <a:p>
            <a:pPr>
              <a:lnSpc>
                <a:spcPct val="100000"/>
              </a:lnSpc>
            </a:pPr>
            <a:r>
              <a:rPr lang="en-US" sz="1900" dirty="0"/>
              <a:t> </a:t>
            </a:r>
            <a:endParaRPr lang="en-GB" sz="1900" dirty="0"/>
          </a:p>
          <a:p>
            <a:pPr>
              <a:lnSpc>
                <a:spcPct val="100000"/>
              </a:lnSpc>
            </a:pPr>
            <a:r>
              <a:rPr lang="en-US" sz="1900" b="1" dirty="0"/>
              <a:t>Step 3</a:t>
            </a:r>
            <a:r>
              <a:rPr lang="en-US" sz="1900" dirty="0"/>
              <a:t> – add light gray shading if needed to indicate volume or the inside sections of the garment. </a:t>
            </a:r>
            <a:endParaRPr lang="en-GB" sz="1900" dirty="0"/>
          </a:p>
          <a:p>
            <a:endParaRPr lang="en-GB" dirty="0"/>
          </a:p>
        </p:txBody>
      </p:sp>
      <p:sp>
        <p:nvSpPr>
          <p:cNvPr id="3" name="Title 2"/>
          <p:cNvSpPr>
            <a:spLocks noGrp="1"/>
          </p:cNvSpPr>
          <p:nvPr>
            <p:ph type="title"/>
          </p:nvPr>
        </p:nvSpPr>
        <p:spPr/>
        <p:txBody>
          <a:bodyPr/>
          <a:lstStyle/>
          <a:p>
            <a:r>
              <a:rPr lang="en-US" dirty="0"/>
              <a:t>Drawing Flats and Specs</a:t>
            </a:r>
            <a:endParaRPr lang="en-GB" dirty="0"/>
          </a:p>
        </p:txBody>
      </p:sp>
    </p:spTree>
    <p:extLst>
      <p:ext uri="{BB962C8B-B14F-4D97-AF65-F5344CB8AC3E}">
        <p14:creationId xmlns:p14="http://schemas.microsoft.com/office/powerpoint/2010/main" val="913321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237" y="584887"/>
            <a:ext cx="7673242" cy="5426828"/>
          </a:xfrm>
          <a:prstGeom prst="rect">
            <a:avLst/>
          </a:prstGeom>
        </p:spPr>
      </p:pic>
      <p:sp>
        <p:nvSpPr>
          <p:cNvPr id="3" name="Rectangle 2">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235572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6"/>
            <a:ext cx="6858000" cy="3893458"/>
          </a:xfrm>
        </p:spPr>
        <p:txBody>
          <a:bodyPr/>
          <a:lstStyle/>
          <a:p>
            <a:r>
              <a:rPr lang="en-US" sz="1900" b="1" dirty="0"/>
              <a:t>Drawing flats digitally</a:t>
            </a:r>
            <a:endParaRPr lang="en-GB" sz="1900" b="1" dirty="0"/>
          </a:p>
          <a:p>
            <a:r>
              <a:rPr lang="en-US" dirty="0"/>
              <a:t> </a:t>
            </a:r>
            <a:endParaRPr lang="en-GB" dirty="0"/>
          </a:p>
          <a:p>
            <a:pPr>
              <a:lnSpc>
                <a:spcPct val="100000"/>
              </a:lnSpc>
            </a:pPr>
            <a:r>
              <a:rPr lang="en-US" sz="1900" b="1" dirty="0"/>
              <a:t>Step 1</a:t>
            </a:r>
            <a:r>
              <a:rPr lang="en-US" sz="1900" dirty="0"/>
              <a:t> – import the required flat template into your chosen software platform (Adobe Illustrator or similar).</a:t>
            </a:r>
            <a:endParaRPr lang="en-GB" sz="1900" dirty="0"/>
          </a:p>
          <a:p>
            <a:pPr>
              <a:lnSpc>
                <a:spcPct val="100000"/>
              </a:lnSpc>
            </a:pPr>
            <a:r>
              <a:rPr lang="en-US" sz="1900" dirty="0"/>
              <a:t> </a:t>
            </a:r>
            <a:endParaRPr lang="en-GB" sz="1900" dirty="0"/>
          </a:p>
          <a:p>
            <a:pPr>
              <a:lnSpc>
                <a:spcPct val="100000"/>
              </a:lnSpc>
            </a:pPr>
            <a:r>
              <a:rPr lang="en-US" sz="1900" b="1" dirty="0"/>
              <a:t>Step 2</a:t>
            </a:r>
            <a:r>
              <a:rPr lang="en-US" sz="1900" dirty="0"/>
              <a:t> – add lines using line tools offered by your chosen software. Pay close attention to volume, proportion, and drape.</a:t>
            </a:r>
            <a:endParaRPr lang="en-GB" sz="1900" dirty="0"/>
          </a:p>
          <a:p>
            <a:pPr>
              <a:lnSpc>
                <a:spcPct val="100000"/>
              </a:lnSpc>
            </a:pPr>
            <a:r>
              <a:rPr lang="en-US" sz="1900" dirty="0"/>
              <a:t> </a:t>
            </a:r>
            <a:endParaRPr lang="en-GB" sz="1900" dirty="0"/>
          </a:p>
          <a:p>
            <a:pPr>
              <a:lnSpc>
                <a:spcPct val="100000"/>
              </a:lnSpc>
            </a:pPr>
            <a:r>
              <a:rPr lang="en-US" sz="1900" b="1" dirty="0"/>
              <a:t>Step 3</a:t>
            </a:r>
            <a:r>
              <a:rPr lang="en-US" sz="1900" dirty="0"/>
              <a:t> – add details, including visible stitching, buttons, zippers, rivets, etc. </a:t>
            </a:r>
            <a:endParaRPr lang="en-GB" sz="1900" dirty="0"/>
          </a:p>
          <a:p>
            <a:endParaRPr lang="en-GB" dirty="0"/>
          </a:p>
        </p:txBody>
      </p:sp>
      <p:sp>
        <p:nvSpPr>
          <p:cNvPr id="3" name="Title 2"/>
          <p:cNvSpPr>
            <a:spLocks noGrp="1"/>
          </p:cNvSpPr>
          <p:nvPr>
            <p:ph type="title"/>
          </p:nvPr>
        </p:nvSpPr>
        <p:spPr/>
        <p:txBody>
          <a:bodyPr/>
          <a:lstStyle/>
          <a:p>
            <a:r>
              <a:rPr lang="en-US" dirty="0"/>
              <a:t>Drawing Flats and Specs</a:t>
            </a:r>
            <a:endParaRPr lang="en-GB" dirty="0"/>
          </a:p>
        </p:txBody>
      </p:sp>
    </p:spTree>
    <p:extLst>
      <p:ext uri="{BB962C8B-B14F-4D97-AF65-F5344CB8AC3E}">
        <p14:creationId xmlns:p14="http://schemas.microsoft.com/office/powerpoint/2010/main" val="4103115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07265" y="574159"/>
            <a:ext cx="3782076" cy="4892762"/>
          </a:xfrm>
          <a:prstGeom prst="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41622" y="574159"/>
            <a:ext cx="1869990" cy="4983378"/>
          </a:xfrm>
          <a:prstGeom prst="rect">
            <a:avLst/>
          </a:prstGeom>
        </p:spPr>
      </p:pic>
    </p:spTree>
    <p:extLst>
      <p:ext uri="{BB962C8B-B14F-4D97-AF65-F5344CB8AC3E}">
        <p14:creationId xmlns:p14="http://schemas.microsoft.com/office/powerpoint/2010/main" val="415287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6"/>
            <a:ext cx="6858000" cy="4017026"/>
          </a:xfrm>
        </p:spPr>
        <p:txBody>
          <a:bodyPr/>
          <a:lstStyle/>
          <a:p>
            <a:pPr>
              <a:lnSpc>
                <a:spcPct val="100000"/>
              </a:lnSpc>
            </a:pPr>
            <a:r>
              <a:rPr lang="en-US" sz="1900" dirty="0"/>
              <a:t>A range board helps designers communicate the full collection offering, including each style in all available material and color options. </a:t>
            </a:r>
            <a:endParaRPr lang="en-GB" sz="1900" dirty="0"/>
          </a:p>
          <a:p>
            <a:pPr>
              <a:lnSpc>
                <a:spcPct val="100000"/>
              </a:lnSpc>
            </a:pPr>
            <a:r>
              <a:rPr lang="en-US" sz="1900" dirty="0"/>
              <a:t> </a:t>
            </a:r>
            <a:endParaRPr lang="en-GB" sz="1900" dirty="0"/>
          </a:p>
          <a:p>
            <a:pPr>
              <a:lnSpc>
                <a:spcPct val="100000"/>
              </a:lnSpc>
            </a:pPr>
            <a:r>
              <a:rPr lang="en-US" sz="1900" dirty="0"/>
              <a:t>The flat for each style should be copied into the number of different material/color options that will be offered. Each copy can be filled with flat color, or texture, using digital tools.</a:t>
            </a:r>
            <a:endParaRPr lang="en-GB" sz="1900" dirty="0"/>
          </a:p>
          <a:p>
            <a:pPr>
              <a:lnSpc>
                <a:spcPct val="100000"/>
              </a:lnSpc>
            </a:pPr>
            <a:r>
              <a:rPr lang="en-US" sz="1900" dirty="0"/>
              <a:t> </a:t>
            </a:r>
            <a:endParaRPr lang="en-GB" sz="1900" dirty="0"/>
          </a:p>
          <a:p>
            <a:pPr>
              <a:lnSpc>
                <a:spcPct val="100000"/>
              </a:lnSpc>
            </a:pPr>
            <a:r>
              <a:rPr lang="en-US" sz="1900" dirty="0"/>
              <a:t>All colored flats can then be compiled in garment category groups (such as outerwear, bottoms, knits, etc.) and arranged in an overlapping “waterfall” layout. </a:t>
            </a:r>
            <a:endParaRPr lang="en-GB" sz="1900" dirty="0"/>
          </a:p>
          <a:p>
            <a:endParaRPr lang="en-GB" dirty="0"/>
          </a:p>
        </p:txBody>
      </p:sp>
      <p:sp>
        <p:nvSpPr>
          <p:cNvPr id="3" name="Title 2"/>
          <p:cNvSpPr>
            <a:spLocks noGrp="1"/>
          </p:cNvSpPr>
          <p:nvPr>
            <p:ph type="title"/>
          </p:nvPr>
        </p:nvSpPr>
        <p:spPr/>
        <p:txBody>
          <a:bodyPr/>
          <a:lstStyle/>
          <a:p>
            <a:r>
              <a:rPr lang="en-US" dirty="0"/>
              <a:t>Compiling the Range Board</a:t>
            </a:r>
            <a:endParaRPr lang="en-GB" dirty="0"/>
          </a:p>
        </p:txBody>
      </p:sp>
    </p:spTree>
    <p:extLst>
      <p:ext uri="{BB962C8B-B14F-4D97-AF65-F5344CB8AC3E}">
        <p14:creationId xmlns:p14="http://schemas.microsoft.com/office/powerpoint/2010/main" val="1841681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51222" y="411892"/>
            <a:ext cx="4979693" cy="5593930"/>
          </a:xfrm>
          <a:prstGeom prst="rect">
            <a:avLst/>
          </a:prstGeom>
        </p:spPr>
      </p:pic>
    </p:spTree>
    <p:extLst>
      <p:ext uri="{BB962C8B-B14F-4D97-AF65-F5344CB8AC3E}">
        <p14:creationId xmlns:p14="http://schemas.microsoft.com/office/powerpoint/2010/main" val="3389869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47" r="47"/>
          <a:stretch/>
        </p:blipFill>
        <p:spPr>
          <a:prstGeom prst="rect">
            <a:avLst/>
          </a:prstGeom>
        </p:spPr>
      </p:pic>
    </p:spTree>
    <p:extLst>
      <p:ext uri="{BB962C8B-B14F-4D97-AF65-F5344CB8AC3E}">
        <p14:creationId xmlns:p14="http://schemas.microsoft.com/office/powerpoint/2010/main" val="3542497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 Packs</a:t>
            </a:r>
            <a:endParaRPr lang="en-GB" dirty="0"/>
          </a:p>
        </p:txBody>
      </p:sp>
      <p:sp>
        <p:nvSpPr>
          <p:cNvPr id="3" name="Content Placeholder 2"/>
          <p:cNvSpPr>
            <a:spLocks noGrp="1"/>
          </p:cNvSpPr>
          <p:nvPr>
            <p:ph sz="half" idx="1"/>
          </p:nvPr>
        </p:nvSpPr>
        <p:spPr/>
        <p:txBody>
          <a:bodyPr/>
          <a:lstStyle/>
          <a:p>
            <a:pPr marL="0" indent="0">
              <a:lnSpc>
                <a:spcPct val="100000"/>
              </a:lnSpc>
              <a:buNone/>
            </a:pPr>
            <a:r>
              <a:rPr lang="en-US" sz="1900" dirty="0"/>
              <a:t>Because most garment production is executed by external apparel factories (contractors), it is essential for designers to communicate their ideas with complete accuracy. This is the purpose of spec packs or tech packs.</a:t>
            </a:r>
            <a:endParaRPr lang="en-GB" sz="1900" dirty="0"/>
          </a:p>
          <a:p>
            <a:pPr marL="0" indent="0">
              <a:buNone/>
            </a:pPr>
            <a:endParaRPr lang="en-US" sz="1000" dirty="0"/>
          </a:p>
          <a:p>
            <a:pPr marL="0" indent="0">
              <a:buNone/>
            </a:pPr>
            <a:endParaRPr lang="en-US" sz="1000" dirty="0"/>
          </a:p>
          <a:p>
            <a:pPr marL="0" indent="0">
              <a:buNone/>
            </a:pPr>
            <a:r>
              <a:rPr lang="en-US" dirty="0"/>
              <a:t> </a:t>
            </a:r>
            <a:endParaRPr lang="en-GB" dirty="0"/>
          </a:p>
          <a:p>
            <a:endParaRPr lang="en-GB" dirty="0"/>
          </a:p>
        </p:txBody>
      </p:sp>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9" name="Content Placeholder 8"/>
          <p:cNvPicPr>
            <a:picLocks noGrp="1" noChangeAspect="1"/>
          </p:cNvPicPr>
          <p:nvPr>
            <p:ph sz="half" idx="2"/>
          </p:nvPr>
        </p:nvPicPr>
        <p:blipFill rotWithShape="1">
          <a:blip r:embed="rId2" cstate="screen">
            <a:extLst>
              <a:ext uri="{28A0092B-C50C-407E-A947-70E740481C1C}">
                <a14:useLocalDpi xmlns:a14="http://schemas.microsoft.com/office/drawing/2010/main"/>
              </a:ext>
            </a:extLst>
          </a:blip>
          <a:srcRect/>
          <a:stretch/>
        </p:blipFill>
        <p:spPr>
          <a:xfrm>
            <a:off x="5128054" y="1949500"/>
            <a:ext cx="2846173" cy="3355668"/>
          </a:xfrm>
          <a:prstGeom prst="rect">
            <a:avLst/>
          </a:prstGeom>
        </p:spPr>
      </p:pic>
    </p:spTree>
    <p:extLst>
      <p:ext uri="{BB962C8B-B14F-4D97-AF65-F5344CB8AC3E}">
        <p14:creationId xmlns:p14="http://schemas.microsoft.com/office/powerpoint/2010/main" val="2455262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pPr>
              <a:lnSpc>
                <a:spcPct val="100000"/>
              </a:lnSpc>
            </a:pPr>
            <a:r>
              <a:rPr lang="en-US" sz="1900" dirty="0"/>
              <a:t>An effective spec pack should include:</a:t>
            </a:r>
            <a:endParaRPr lang="en-GB" sz="1900" dirty="0"/>
          </a:p>
          <a:p>
            <a:pPr marL="342900" lvl="0" indent="-342900">
              <a:lnSpc>
                <a:spcPct val="100000"/>
              </a:lnSpc>
              <a:buFont typeface="Arial" panose="020B0604020202020204" pitchFamily="34" charset="0"/>
              <a:buChar char="•"/>
            </a:pPr>
            <a:r>
              <a:rPr lang="en-US" sz="1900" dirty="0"/>
              <a:t>General style information </a:t>
            </a:r>
          </a:p>
          <a:p>
            <a:pPr marL="342900" lvl="0" indent="-342900">
              <a:lnSpc>
                <a:spcPct val="100000"/>
              </a:lnSpc>
              <a:buFont typeface="Arial" panose="020B0604020202020204" pitchFamily="34" charset="0"/>
              <a:buChar char="•"/>
            </a:pPr>
            <a:r>
              <a:rPr lang="en-US" sz="1900" dirty="0"/>
              <a:t>Chart of materials, trims, and findings </a:t>
            </a:r>
          </a:p>
          <a:p>
            <a:pPr marL="342900" lvl="0" indent="-342900">
              <a:lnSpc>
                <a:spcPct val="100000"/>
              </a:lnSpc>
              <a:buFont typeface="Arial" panose="020B0604020202020204" pitchFamily="34" charset="0"/>
              <a:buChar char="•"/>
            </a:pPr>
            <a:r>
              <a:rPr lang="en-US" sz="1900" dirty="0"/>
              <a:t>Specification drawing </a:t>
            </a:r>
          </a:p>
          <a:p>
            <a:pPr marL="342900" lvl="0" indent="-342900">
              <a:lnSpc>
                <a:spcPct val="100000"/>
              </a:lnSpc>
              <a:buFont typeface="Arial" panose="020B0604020202020204" pitchFamily="34" charset="0"/>
              <a:buChar char="•"/>
            </a:pPr>
            <a:r>
              <a:rPr lang="en-US" sz="1900" dirty="0"/>
              <a:t>Key control measurements </a:t>
            </a:r>
          </a:p>
          <a:p>
            <a:pPr marL="342900" lvl="0" indent="-342900">
              <a:lnSpc>
                <a:spcPct val="100000"/>
              </a:lnSpc>
              <a:buFont typeface="Arial" panose="020B0604020202020204" pitchFamily="34" charset="0"/>
              <a:buChar char="•"/>
            </a:pPr>
            <a:r>
              <a:rPr lang="en-US" sz="1900" dirty="0"/>
              <a:t>Construction operations </a:t>
            </a:r>
          </a:p>
          <a:p>
            <a:pPr marL="342900" lvl="0" indent="-342900">
              <a:lnSpc>
                <a:spcPct val="100000"/>
              </a:lnSpc>
              <a:buFont typeface="Arial" panose="020B0604020202020204" pitchFamily="34" charset="0"/>
              <a:buChar char="•"/>
            </a:pPr>
            <a:r>
              <a:rPr lang="en-US" sz="1900" dirty="0"/>
              <a:t>Material information </a:t>
            </a:r>
          </a:p>
          <a:p>
            <a:pPr marL="342900" lvl="0" indent="-342900">
              <a:lnSpc>
                <a:spcPct val="100000"/>
              </a:lnSpc>
              <a:buFont typeface="Arial" panose="020B0604020202020204" pitchFamily="34" charset="0"/>
              <a:buChar char="•"/>
            </a:pPr>
            <a:r>
              <a:rPr lang="en-US" sz="1900" dirty="0"/>
              <a:t>Costing</a:t>
            </a:r>
            <a:endParaRPr lang="en-GB" sz="1900" dirty="0"/>
          </a:p>
          <a:p>
            <a:endParaRPr lang="en-GB" dirty="0"/>
          </a:p>
        </p:txBody>
      </p:sp>
      <p:sp>
        <p:nvSpPr>
          <p:cNvPr id="3" name="Title 2"/>
          <p:cNvSpPr>
            <a:spLocks noGrp="1"/>
          </p:cNvSpPr>
          <p:nvPr>
            <p:ph type="title"/>
          </p:nvPr>
        </p:nvSpPr>
        <p:spPr/>
        <p:txBody>
          <a:bodyPr/>
          <a:lstStyle/>
          <a:p>
            <a:r>
              <a:rPr lang="en-US" dirty="0"/>
              <a:t>Spec Packs</a:t>
            </a:r>
            <a:endParaRPr lang="en-GB" dirty="0"/>
          </a:p>
        </p:txBody>
      </p:sp>
    </p:spTree>
    <p:extLst>
      <p:ext uri="{BB962C8B-B14F-4D97-AF65-F5344CB8AC3E}">
        <p14:creationId xmlns:p14="http://schemas.microsoft.com/office/powerpoint/2010/main" val="1709263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5"/>
            <a:ext cx="6858000" cy="4264161"/>
          </a:xfrm>
        </p:spPr>
        <p:txBody>
          <a:bodyPr>
            <a:normAutofit lnSpcReduction="10000"/>
          </a:bodyPr>
          <a:lstStyle/>
          <a:p>
            <a:pPr>
              <a:lnSpc>
                <a:spcPct val="100000"/>
              </a:lnSpc>
            </a:pPr>
            <a:r>
              <a:rPr lang="en-US" sz="1900" dirty="0"/>
              <a:t>Costing for a new style must be calculated for each unit, taking into account:</a:t>
            </a:r>
            <a:endParaRPr lang="en-GB" sz="1900" dirty="0"/>
          </a:p>
          <a:p>
            <a:pPr marL="342900" lvl="0" indent="-342900">
              <a:lnSpc>
                <a:spcPct val="100000"/>
              </a:lnSpc>
              <a:buFont typeface="Arial" panose="020B0604020202020204" pitchFamily="34" charset="0"/>
              <a:buChar char="•"/>
            </a:pPr>
            <a:r>
              <a:rPr lang="en-US" sz="1900" dirty="0"/>
              <a:t>Materials and trims cost</a:t>
            </a:r>
            <a:endParaRPr lang="en-GB" sz="1900" dirty="0"/>
          </a:p>
          <a:p>
            <a:pPr marL="342900" lvl="0" indent="-342900">
              <a:lnSpc>
                <a:spcPct val="100000"/>
              </a:lnSpc>
              <a:buFont typeface="Arial" panose="020B0604020202020204" pitchFamily="34" charset="0"/>
              <a:buChar char="•"/>
            </a:pPr>
            <a:r>
              <a:rPr lang="en-US" sz="1900" dirty="0"/>
              <a:t>Pre-production costs</a:t>
            </a:r>
            <a:endParaRPr lang="en-GB" sz="1900" dirty="0"/>
          </a:p>
          <a:p>
            <a:pPr marL="342900" lvl="0" indent="-342900">
              <a:lnSpc>
                <a:spcPct val="100000"/>
              </a:lnSpc>
              <a:buFont typeface="Arial" panose="020B0604020202020204" pitchFamily="34" charset="0"/>
              <a:buChar char="•"/>
            </a:pPr>
            <a:r>
              <a:rPr lang="en-US" sz="1900" dirty="0"/>
              <a:t>Production costs</a:t>
            </a:r>
          </a:p>
          <a:p>
            <a:pPr marL="342900" lvl="0" indent="-342900">
              <a:lnSpc>
                <a:spcPct val="100000"/>
              </a:lnSpc>
              <a:buFont typeface="Arial" panose="020B0604020202020204" pitchFamily="34" charset="0"/>
              <a:buChar char="•"/>
            </a:pPr>
            <a:r>
              <a:rPr lang="en-US" sz="1900" dirty="0"/>
              <a:t>Other costs (packaging, shipping, import tariffs)</a:t>
            </a:r>
            <a:endParaRPr lang="en-GB" sz="1900" dirty="0"/>
          </a:p>
          <a:p>
            <a:pPr>
              <a:lnSpc>
                <a:spcPct val="100000"/>
              </a:lnSpc>
            </a:pPr>
            <a:endParaRPr lang="en-US" sz="1900" dirty="0"/>
          </a:p>
          <a:p>
            <a:pPr>
              <a:lnSpc>
                <a:spcPct val="100000"/>
              </a:lnSpc>
            </a:pPr>
            <a:r>
              <a:rPr lang="en-US" sz="1900" dirty="0"/>
              <a:t>The total amount from these items is known as the “Cost of production” and is usually doubled to estimate the wholesale price of an item. The wholesale price will then itself usually be doubled by the retailer to get to the retail price.</a:t>
            </a:r>
            <a:endParaRPr lang="en-GB" sz="1900" dirty="0"/>
          </a:p>
          <a:p>
            <a:pPr>
              <a:lnSpc>
                <a:spcPct val="100000"/>
              </a:lnSpc>
            </a:pPr>
            <a:r>
              <a:rPr lang="en-US" sz="1900" dirty="0"/>
              <a:t> </a:t>
            </a:r>
            <a:endParaRPr lang="en-GB" dirty="0"/>
          </a:p>
        </p:txBody>
      </p:sp>
      <p:sp>
        <p:nvSpPr>
          <p:cNvPr id="3" name="Title 2"/>
          <p:cNvSpPr>
            <a:spLocks noGrp="1"/>
          </p:cNvSpPr>
          <p:nvPr>
            <p:ph type="title"/>
          </p:nvPr>
        </p:nvSpPr>
        <p:spPr/>
        <p:txBody>
          <a:bodyPr/>
          <a:lstStyle/>
          <a:p>
            <a:r>
              <a:rPr lang="en-US" dirty="0"/>
              <a:t>Spec Packs</a:t>
            </a:r>
            <a:endParaRPr lang="en-GB" dirty="0"/>
          </a:p>
        </p:txBody>
      </p:sp>
    </p:spTree>
    <p:extLst>
      <p:ext uri="{BB962C8B-B14F-4D97-AF65-F5344CB8AC3E}">
        <p14:creationId xmlns:p14="http://schemas.microsoft.com/office/powerpoint/2010/main" val="584011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6"/>
            <a:ext cx="6858000" cy="4214734"/>
          </a:xfrm>
        </p:spPr>
        <p:txBody>
          <a:bodyPr/>
          <a:lstStyle/>
          <a:p>
            <a:pPr>
              <a:lnSpc>
                <a:spcPct val="100000"/>
              </a:lnSpc>
            </a:pPr>
            <a:r>
              <a:rPr lang="en-US" sz="1900" b="1" dirty="0"/>
              <a:t>A note on realization</a:t>
            </a:r>
            <a:endParaRPr lang="en-GB" sz="1900" b="1" dirty="0"/>
          </a:p>
          <a:p>
            <a:pPr>
              <a:lnSpc>
                <a:spcPct val="100000"/>
              </a:lnSpc>
            </a:pPr>
            <a:r>
              <a:rPr lang="en-US" sz="1900" dirty="0"/>
              <a:t>While students of fashion often spend extensive time realizing their designs by themselves, this is rarely the case when moving out of the academic context.</a:t>
            </a:r>
            <a:endParaRPr lang="en-GB" sz="1900" dirty="0"/>
          </a:p>
          <a:p>
            <a:pPr>
              <a:lnSpc>
                <a:spcPct val="100000"/>
              </a:lnSpc>
            </a:pPr>
            <a:r>
              <a:rPr lang="en-US" sz="1900" dirty="0"/>
              <a:t> </a:t>
            </a:r>
            <a:endParaRPr lang="en-GB" sz="1900" dirty="0"/>
          </a:p>
          <a:p>
            <a:pPr>
              <a:lnSpc>
                <a:spcPct val="100000"/>
              </a:lnSpc>
            </a:pPr>
            <a:r>
              <a:rPr lang="en-US" sz="1900" dirty="0"/>
              <a:t>The importance of expertise in all aspects of production rests in improving a designer’s ability to guide and supervise the execution of his or her design ideas.</a:t>
            </a:r>
            <a:endParaRPr lang="en-GB" sz="1900" dirty="0"/>
          </a:p>
          <a:p>
            <a:pPr>
              <a:lnSpc>
                <a:spcPct val="100000"/>
              </a:lnSpc>
            </a:pPr>
            <a:r>
              <a:rPr lang="en-US" sz="1900" dirty="0"/>
              <a:t> </a:t>
            </a:r>
            <a:endParaRPr lang="en-GB" sz="1900" dirty="0"/>
          </a:p>
          <a:p>
            <a:pPr>
              <a:lnSpc>
                <a:spcPct val="100000"/>
              </a:lnSpc>
            </a:pPr>
            <a:r>
              <a:rPr lang="en-US" sz="1900" dirty="0"/>
              <a:t>This knowledge forms the basis for all design communication with pattern-cutters, sample-makers, and production facilities.</a:t>
            </a:r>
            <a:endParaRPr lang="en-GB" sz="1900" dirty="0"/>
          </a:p>
          <a:p>
            <a:endParaRPr lang="en-GB" dirty="0"/>
          </a:p>
        </p:txBody>
      </p:sp>
      <p:sp>
        <p:nvSpPr>
          <p:cNvPr id="3" name="Title 2"/>
          <p:cNvSpPr>
            <a:spLocks noGrp="1"/>
          </p:cNvSpPr>
          <p:nvPr>
            <p:ph type="title"/>
          </p:nvPr>
        </p:nvSpPr>
        <p:spPr/>
        <p:txBody>
          <a:bodyPr/>
          <a:lstStyle/>
          <a:p>
            <a:r>
              <a:rPr lang="en-US" dirty="0"/>
              <a:t>Spec Packs</a:t>
            </a:r>
            <a:endParaRPr lang="en-GB" dirty="0"/>
          </a:p>
        </p:txBody>
      </p:sp>
    </p:spTree>
    <p:extLst>
      <p:ext uri="{BB962C8B-B14F-4D97-AF65-F5344CB8AC3E}">
        <p14:creationId xmlns:p14="http://schemas.microsoft.com/office/powerpoint/2010/main" val="1783710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276CAE-D4B2-4267-BE42-B36C955F6DBC}"/>
              </a:ext>
            </a:extLst>
          </p:cNvPr>
          <p:cNvSpPr/>
          <p:nvPr/>
        </p:nvSpPr>
        <p:spPr>
          <a:xfrm>
            <a:off x="1325937" y="1882687"/>
            <a:ext cx="6450817" cy="1800493"/>
          </a:xfrm>
          <a:prstGeom prst="rect">
            <a:avLst/>
          </a:prstGeom>
        </p:spPr>
        <p:txBody>
          <a:bodyPr wrap="square">
            <a:spAutoFit/>
          </a:bodyPr>
          <a:lstStyle/>
          <a:p>
            <a:pPr>
              <a:spcAft>
                <a:spcPts val="1800"/>
              </a:spcAft>
            </a:pPr>
            <a:r>
              <a:rPr lang="en-GB" sz="2400" b="1" dirty="0">
                <a:solidFill>
                  <a:schemeClr val="bg1"/>
                </a:solidFill>
                <a:latin typeface="Noto Sans Bold" panose="020B0502040504020204" pitchFamily="34" charset="0"/>
                <a:ea typeface="Noto Sans Bold" panose="020B0502040504020204" pitchFamily="34" charset="0"/>
                <a:cs typeface="Noto Sans Bold" panose="020B0502040504020204" pitchFamily="34" charset="0"/>
              </a:rPr>
              <a:t>Fashion Design</a:t>
            </a:r>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 / </a:t>
            </a:r>
            <a:r>
              <a:rPr lang="en-GB" sz="1600" dirty="0">
                <a:solidFill>
                  <a:schemeClr val="bg1"/>
                </a:solidFill>
                <a:latin typeface="Noto Serif Regular" panose="02020600060500020200" pitchFamily="18" charset="0"/>
                <a:ea typeface="Noto Sans Bold" panose="020B0502040504020204" pitchFamily="34" charset="0"/>
                <a:cs typeface="Noto Sans Bold" panose="020B0502040504020204" pitchFamily="34" charset="0"/>
              </a:rPr>
              <a:t>Denis Antoine</a:t>
            </a:r>
            <a:endParaRPr lang="en-GB" sz="1600" b="0" i="0" u="sng"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endParaRPr>
          </a:p>
          <a:p>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Chapter 6</a:t>
            </a:r>
          </a:p>
          <a:p>
            <a:endPar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endParaRPr>
          </a:p>
          <a:p>
            <a:r>
              <a:rPr lang="en-GB" sz="2400" dirty="0">
                <a:solidFill>
                  <a:schemeClr val="bg1"/>
                </a:solidFill>
                <a:latin typeface="Noto Serif Regular" panose="02020600060500020200" pitchFamily="18" charset="0"/>
                <a:ea typeface="Noto Serif Regular" panose="02020600060500020200" pitchFamily="18" charset="0"/>
                <a:cs typeface="Noto Serif Regular" panose="02020600060500020200" pitchFamily="18" charset="0"/>
              </a:rPr>
              <a:t>Presenting a collection</a:t>
            </a:r>
            <a:endParaRPr lang="en-GB" sz="24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endParaRPr>
          </a:p>
        </p:txBody>
      </p:sp>
      <p:cxnSp>
        <p:nvCxnSpPr>
          <p:cNvPr id="3" name="Straight Connector 2">
            <a:extLst>
              <a:ext uri="{FF2B5EF4-FFF2-40B4-BE49-F238E27FC236}">
                <a16:creationId xmlns:a16="http://schemas.microsoft.com/office/drawing/2014/main" id="{97320C56-B9C8-4B40-A187-753D3C78A9FA}"/>
              </a:ext>
            </a:extLst>
          </p:cNvPr>
          <p:cNvCxnSpPr>
            <a:cxnSpLocks/>
          </p:cNvCxnSpPr>
          <p:nvPr/>
        </p:nvCxnSpPr>
        <p:spPr>
          <a:xfrm>
            <a:off x="1378131" y="2399606"/>
            <a:ext cx="6398623" cy="0"/>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4693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5"/>
            <a:ext cx="6858000" cy="4354777"/>
          </a:xfrm>
        </p:spPr>
        <p:txBody>
          <a:bodyPr/>
          <a:lstStyle/>
          <a:p>
            <a:pPr marL="342900" lvl="0" indent="-342900">
              <a:lnSpc>
                <a:spcPct val="100000"/>
              </a:lnSpc>
              <a:buFont typeface="Arial" panose="020B0604020202020204" pitchFamily="34" charset="0"/>
              <a:buChar char="•"/>
            </a:pPr>
            <a:r>
              <a:rPr lang="en-US" dirty="0"/>
              <a:t>Explore approaches to design presentation</a:t>
            </a:r>
            <a:endParaRPr lang="en-GB" dirty="0"/>
          </a:p>
          <a:p>
            <a:pPr marL="342900" lvl="0" indent="-342900">
              <a:lnSpc>
                <a:spcPct val="100000"/>
              </a:lnSpc>
              <a:buFont typeface="Arial" panose="020B0604020202020204" pitchFamily="34" charset="0"/>
              <a:buChar char="•"/>
            </a:pPr>
            <a:r>
              <a:rPr lang="en-US" dirty="0"/>
              <a:t>Understand the function and structure of a collection plan</a:t>
            </a:r>
            <a:endParaRPr lang="en-GB" dirty="0"/>
          </a:p>
          <a:p>
            <a:pPr marL="342900" lvl="0" indent="-342900">
              <a:lnSpc>
                <a:spcPct val="100000"/>
              </a:lnSpc>
              <a:buFont typeface="Arial" panose="020B0604020202020204" pitchFamily="34" charset="0"/>
              <a:buChar char="•"/>
            </a:pPr>
            <a:r>
              <a:rPr lang="en-US" dirty="0"/>
              <a:t>Identify the role played by fashion illustrations in the visual communication of a collection</a:t>
            </a:r>
            <a:endParaRPr lang="en-GB" dirty="0"/>
          </a:p>
          <a:p>
            <a:pPr marL="342900" lvl="0" indent="-342900">
              <a:lnSpc>
                <a:spcPct val="100000"/>
              </a:lnSpc>
              <a:buFont typeface="Arial" panose="020B0604020202020204" pitchFamily="34" charset="0"/>
              <a:buChar char="•"/>
            </a:pPr>
            <a:r>
              <a:rPr lang="en-US" dirty="0"/>
              <a:t>Evaluate key technical considerations in developing strong illustrations</a:t>
            </a:r>
            <a:endParaRPr lang="en-GB" dirty="0"/>
          </a:p>
          <a:p>
            <a:pPr marL="342900" lvl="0" indent="-342900">
              <a:lnSpc>
                <a:spcPct val="100000"/>
              </a:lnSpc>
              <a:buFont typeface="Arial" panose="020B0604020202020204" pitchFamily="34" charset="0"/>
              <a:buChar char="•"/>
            </a:pPr>
            <a:r>
              <a:rPr lang="en-US" dirty="0"/>
              <a:t>Explore the technical approach to, and application of, flat and spec drawing in collection presentation</a:t>
            </a:r>
            <a:endParaRPr lang="en-GB" dirty="0"/>
          </a:p>
          <a:p>
            <a:pPr marL="342900" lvl="0" indent="-342900">
              <a:lnSpc>
                <a:spcPct val="100000"/>
              </a:lnSpc>
              <a:buFont typeface="Arial" panose="020B0604020202020204" pitchFamily="34" charset="0"/>
              <a:buChar char="•"/>
            </a:pPr>
            <a:r>
              <a:rPr lang="en-US" dirty="0"/>
              <a:t>Learn the practical steps necessary to compile range boards</a:t>
            </a:r>
            <a:endParaRPr lang="en-GB" dirty="0"/>
          </a:p>
          <a:p>
            <a:pPr marL="342900" lvl="0" indent="-342900">
              <a:lnSpc>
                <a:spcPct val="100000"/>
              </a:lnSpc>
              <a:buFont typeface="Arial" panose="020B0604020202020204" pitchFamily="34" charset="0"/>
              <a:buChar char="•"/>
            </a:pPr>
            <a:r>
              <a:rPr lang="en-US" dirty="0"/>
              <a:t>Gain familiarity with the function and structure of successful spec packs</a:t>
            </a:r>
            <a:endParaRPr lang="en-GB" dirty="0"/>
          </a:p>
          <a:p>
            <a:endParaRPr lang="en-GB" dirty="0"/>
          </a:p>
        </p:txBody>
      </p:sp>
      <p:sp>
        <p:nvSpPr>
          <p:cNvPr id="3" name="Title 2"/>
          <p:cNvSpPr>
            <a:spLocks noGrp="1"/>
          </p:cNvSpPr>
          <p:nvPr>
            <p:ph type="title"/>
          </p:nvPr>
        </p:nvSpPr>
        <p:spPr/>
        <p:txBody>
          <a:bodyPr/>
          <a:lstStyle/>
          <a:p>
            <a:r>
              <a:rPr lang="en-US" dirty="0"/>
              <a:t>Objectives</a:t>
            </a:r>
            <a:endParaRPr lang="en-GB" dirty="0"/>
          </a:p>
        </p:txBody>
      </p:sp>
    </p:spTree>
    <p:extLst>
      <p:ext uri="{BB962C8B-B14F-4D97-AF65-F5344CB8AC3E}">
        <p14:creationId xmlns:p14="http://schemas.microsoft.com/office/powerpoint/2010/main" val="3280645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Presenting Your Designs</a:t>
            </a:r>
            <a:endParaRPr lang="en-GB" dirty="0"/>
          </a:p>
        </p:txBody>
      </p:sp>
      <p:sp>
        <p:nvSpPr>
          <p:cNvPr id="3" name="Content Placeholder 2"/>
          <p:cNvSpPr>
            <a:spLocks noGrp="1"/>
          </p:cNvSpPr>
          <p:nvPr>
            <p:ph sz="half" idx="1"/>
          </p:nvPr>
        </p:nvSpPr>
        <p:spPr/>
        <p:txBody>
          <a:bodyPr/>
          <a:lstStyle/>
          <a:p>
            <a:pPr marL="0" indent="0">
              <a:lnSpc>
                <a:spcPct val="100000"/>
              </a:lnSpc>
              <a:buNone/>
            </a:pPr>
            <a:r>
              <a:rPr lang="en-US" sz="1900" dirty="0"/>
              <a:t>Effective presentation of a collection requires the communication of artistic vision, commercial applicability, and technical construction.</a:t>
            </a:r>
            <a:endParaRPr lang="en-GB" sz="1900" dirty="0"/>
          </a:p>
          <a:p>
            <a:pPr marL="0" indent="0">
              <a:lnSpc>
                <a:spcPct val="100000"/>
              </a:lnSpc>
              <a:buNone/>
            </a:pPr>
            <a:r>
              <a:rPr lang="en-US" sz="1900" dirty="0"/>
              <a:t>Design presentations commonly include:</a:t>
            </a:r>
            <a:endParaRPr lang="en-GB" sz="1900" dirty="0"/>
          </a:p>
          <a:p>
            <a:pPr lvl="0">
              <a:lnSpc>
                <a:spcPct val="100000"/>
              </a:lnSpc>
            </a:pPr>
            <a:r>
              <a:rPr lang="en-US" sz="1900" dirty="0"/>
              <a:t>Rendered </a:t>
            </a:r>
            <a:r>
              <a:rPr lang="en-US" sz="1900" dirty="0" err="1"/>
              <a:t>croquis</a:t>
            </a:r>
            <a:r>
              <a:rPr lang="en-US" sz="1900" dirty="0"/>
              <a:t> sketches (lineup)</a:t>
            </a:r>
            <a:endParaRPr lang="en-GB" sz="1900" dirty="0"/>
          </a:p>
          <a:p>
            <a:pPr lvl="0">
              <a:lnSpc>
                <a:spcPct val="100000"/>
              </a:lnSpc>
            </a:pPr>
            <a:r>
              <a:rPr lang="en-US" sz="1900" dirty="0"/>
              <a:t>Technical drawings (flats/specs)</a:t>
            </a:r>
            <a:endParaRPr lang="en-GB" sz="1900" dirty="0"/>
          </a:p>
          <a:p>
            <a:pPr lvl="0">
              <a:lnSpc>
                <a:spcPct val="100000"/>
              </a:lnSpc>
            </a:pPr>
            <a:r>
              <a:rPr lang="en-US" sz="1900" dirty="0"/>
              <a:t>Editorial illustrations</a:t>
            </a:r>
            <a:endParaRPr lang="en-GB" sz="1900" dirty="0"/>
          </a:p>
        </p:txBody>
      </p:sp>
      <p:pic>
        <p:nvPicPr>
          <p:cNvPr id="6" name="Content Placeholder 5"/>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4690959" y="3695085"/>
            <a:ext cx="3306762" cy="2276462"/>
          </a:xfrm>
        </p:spPr>
      </p:pic>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81153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6"/>
            <a:ext cx="6858000" cy="3794604"/>
          </a:xfrm>
        </p:spPr>
        <p:txBody>
          <a:bodyPr/>
          <a:lstStyle/>
          <a:p>
            <a:pPr>
              <a:lnSpc>
                <a:spcPct val="100000"/>
              </a:lnSpc>
            </a:pPr>
            <a:r>
              <a:rPr lang="en-US" sz="1900" dirty="0"/>
              <a:t>All garments in the lineup of rendered </a:t>
            </a:r>
            <a:r>
              <a:rPr lang="en-US" sz="1900" dirty="0" err="1"/>
              <a:t>croquis</a:t>
            </a:r>
            <a:r>
              <a:rPr lang="en-US" sz="1900" dirty="0"/>
              <a:t> sketches are also presented in an organized chart called the </a:t>
            </a:r>
            <a:r>
              <a:rPr lang="en-US" sz="1900" b="1" dirty="0"/>
              <a:t>collection plan</a:t>
            </a:r>
            <a:r>
              <a:rPr lang="en-US" sz="1900" dirty="0"/>
              <a:t>:</a:t>
            </a:r>
          </a:p>
          <a:p>
            <a:pPr>
              <a:lnSpc>
                <a:spcPct val="100000"/>
              </a:lnSpc>
            </a:pPr>
            <a:endParaRPr lang="en-GB" sz="1900" dirty="0"/>
          </a:p>
          <a:p>
            <a:pPr marL="285750" lvl="0" indent="-285750">
              <a:lnSpc>
                <a:spcPct val="100000"/>
              </a:lnSpc>
              <a:buFont typeface="Arial" panose="020B0604020202020204" pitchFamily="34" charset="0"/>
              <a:buChar char="•"/>
            </a:pPr>
            <a:r>
              <a:rPr lang="en-US" sz="1900" dirty="0"/>
              <a:t>Used to track sample development and pre-production steps</a:t>
            </a:r>
          </a:p>
          <a:p>
            <a:pPr marL="285750" lvl="0" indent="-285750">
              <a:lnSpc>
                <a:spcPct val="100000"/>
              </a:lnSpc>
              <a:buFont typeface="Arial" panose="020B0604020202020204" pitchFamily="34" charset="0"/>
              <a:buChar char="•"/>
            </a:pPr>
            <a:endParaRPr lang="en-GB" sz="1900" dirty="0"/>
          </a:p>
          <a:p>
            <a:pPr marL="285750" lvl="0" indent="-285750">
              <a:lnSpc>
                <a:spcPct val="100000"/>
              </a:lnSpc>
              <a:buFont typeface="Arial" panose="020B0604020202020204" pitchFamily="34" charset="0"/>
              <a:buChar char="•"/>
            </a:pPr>
            <a:r>
              <a:rPr lang="en-US" sz="1900" dirty="0"/>
              <a:t>Visualizes each garment in category groups, indicating color options and showing garments in accurate proportions and detail</a:t>
            </a:r>
            <a:endParaRPr lang="en-GB" sz="1900" dirty="0"/>
          </a:p>
          <a:p>
            <a:endParaRPr lang="en-GB" dirty="0"/>
          </a:p>
        </p:txBody>
      </p:sp>
      <p:sp>
        <p:nvSpPr>
          <p:cNvPr id="3" name="Title 2"/>
          <p:cNvSpPr>
            <a:spLocks noGrp="1"/>
          </p:cNvSpPr>
          <p:nvPr>
            <p:ph type="title"/>
          </p:nvPr>
        </p:nvSpPr>
        <p:spPr/>
        <p:txBody>
          <a:bodyPr/>
          <a:lstStyle/>
          <a:p>
            <a:r>
              <a:rPr lang="en-US" dirty="0"/>
              <a:t>The Collection Plan</a:t>
            </a:r>
            <a:endParaRPr lang="en-GB" dirty="0"/>
          </a:p>
        </p:txBody>
      </p:sp>
    </p:spTree>
    <p:extLst>
      <p:ext uri="{BB962C8B-B14F-4D97-AF65-F5344CB8AC3E}">
        <p14:creationId xmlns:p14="http://schemas.microsoft.com/office/powerpoint/2010/main" val="1178902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D7BA1428-C375-8341-A8A5-12B829CCCFBE}"/>
              </a:ext>
            </a:extLst>
          </p:cNvPr>
          <p:cNvPicPr>
            <a:picLocks noChangeAspect="1"/>
          </p:cNvPicPr>
          <p:nvPr/>
        </p:nvPicPr>
        <p:blipFill>
          <a:blip r:embed="rId2"/>
          <a:stretch>
            <a:fillRect/>
          </a:stretch>
        </p:blipFill>
        <p:spPr>
          <a:xfrm>
            <a:off x="2631743" y="307777"/>
            <a:ext cx="3880514" cy="5835286"/>
          </a:xfrm>
          <a:prstGeom prst="rect">
            <a:avLst/>
          </a:prstGeom>
        </p:spPr>
      </p:pic>
    </p:spTree>
    <p:extLst>
      <p:ext uri="{BB962C8B-B14F-4D97-AF65-F5344CB8AC3E}">
        <p14:creationId xmlns:p14="http://schemas.microsoft.com/office/powerpoint/2010/main" val="2164948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881265"/>
            <a:ext cx="6858000" cy="3975837"/>
          </a:xfrm>
        </p:spPr>
        <p:txBody>
          <a:bodyPr/>
          <a:lstStyle/>
          <a:p>
            <a:pPr>
              <a:lnSpc>
                <a:spcPct val="100000"/>
              </a:lnSpc>
            </a:pPr>
            <a:r>
              <a:rPr lang="en-US" sz="1900" dirty="0"/>
              <a:t>An effective collection plan helps the designer identify whether the mix of elements in the collection meets the intended balance between creative and commercial.</a:t>
            </a:r>
            <a:endParaRPr lang="en-GB" sz="1900" dirty="0"/>
          </a:p>
          <a:p>
            <a:pPr>
              <a:lnSpc>
                <a:spcPct val="100000"/>
              </a:lnSpc>
            </a:pPr>
            <a:r>
              <a:rPr lang="en-US" sz="1900" dirty="0"/>
              <a:t> </a:t>
            </a:r>
            <a:endParaRPr lang="en-GB" sz="1900" dirty="0"/>
          </a:p>
          <a:p>
            <a:pPr>
              <a:lnSpc>
                <a:spcPct val="100000"/>
              </a:lnSpc>
            </a:pPr>
            <a:r>
              <a:rPr lang="en-US" sz="1900" dirty="0"/>
              <a:t>Some garments, called </a:t>
            </a:r>
            <a:r>
              <a:rPr lang="en-US" sz="1900" b="1" dirty="0"/>
              <a:t>showpieces</a:t>
            </a:r>
            <a:r>
              <a:rPr lang="en-US" sz="1900" dirty="0"/>
              <a:t>, are not meant to be commercially viable, but serve a primary narrative purpose for the collection and brand.</a:t>
            </a:r>
            <a:endParaRPr lang="en-GB" sz="1900" dirty="0"/>
          </a:p>
          <a:p>
            <a:pPr>
              <a:lnSpc>
                <a:spcPct val="100000"/>
              </a:lnSpc>
            </a:pPr>
            <a:r>
              <a:rPr lang="en-US" sz="1900" dirty="0"/>
              <a:t> </a:t>
            </a:r>
            <a:endParaRPr lang="en-GB" sz="1900" dirty="0"/>
          </a:p>
          <a:p>
            <a:pPr>
              <a:lnSpc>
                <a:spcPct val="100000"/>
              </a:lnSpc>
            </a:pPr>
            <a:r>
              <a:rPr lang="en-US" sz="1900" dirty="0"/>
              <a:t>Garments which are directed toward more realistic commercial purposes tend to be referred to as </a:t>
            </a:r>
            <a:r>
              <a:rPr lang="en-US" sz="1900" b="1" dirty="0"/>
              <a:t>merchandized styles</a:t>
            </a:r>
            <a:r>
              <a:rPr lang="en-US" sz="1900" dirty="0"/>
              <a:t>, and form the core of ready-to-wear and diffusion lines. </a:t>
            </a:r>
            <a:endParaRPr lang="en-GB" sz="1900" dirty="0"/>
          </a:p>
          <a:p>
            <a:endParaRPr lang="en-GB" dirty="0"/>
          </a:p>
        </p:txBody>
      </p:sp>
      <p:sp>
        <p:nvSpPr>
          <p:cNvPr id="3" name="Title 2"/>
          <p:cNvSpPr>
            <a:spLocks noGrp="1"/>
          </p:cNvSpPr>
          <p:nvPr>
            <p:ph type="title"/>
          </p:nvPr>
        </p:nvSpPr>
        <p:spPr/>
        <p:txBody>
          <a:bodyPr/>
          <a:lstStyle/>
          <a:p>
            <a:r>
              <a:rPr lang="en-US" dirty="0"/>
              <a:t>The Collection Plan</a:t>
            </a:r>
            <a:endParaRPr lang="en-GB" dirty="0"/>
          </a:p>
        </p:txBody>
      </p:sp>
    </p:spTree>
    <p:extLst>
      <p:ext uri="{BB962C8B-B14F-4D97-AF65-F5344CB8AC3E}">
        <p14:creationId xmlns:p14="http://schemas.microsoft.com/office/powerpoint/2010/main" val="303128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Illustrations</a:t>
            </a:r>
            <a:endParaRPr lang="en-GB" dirty="0"/>
          </a:p>
        </p:txBody>
      </p:sp>
      <p:sp>
        <p:nvSpPr>
          <p:cNvPr id="3" name="Content Placeholder 2"/>
          <p:cNvSpPr>
            <a:spLocks noGrp="1"/>
          </p:cNvSpPr>
          <p:nvPr>
            <p:ph sz="half" idx="1"/>
          </p:nvPr>
        </p:nvSpPr>
        <p:spPr/>
        <p:txBody>
          <a:bodyPr/>
          <a:lstStyle/>
          <a:p>
            <a:pPr marL="0" indent="0">
              <a:lnSpc>
                <a:spcPct val="100000"/>
              </a:lnSpc>
              <a:buNone/>
            </a:pPr>
            <a:r>
              <a:rPr lang="en-US" sz="1900" b="1" dirty="0"/>
              <a:t>Rendered croquis sketches</a:t>
            </a:r>
            <a:r>
              <a:rPr lang="en-US" sz="1900" dirty="0"/>
              <a:t> are used in presenting a design lineup as they convey the look in a commercially minded format.</a:t>
            </a:r>
            <a:endParaRPr lang="en-GB" sz="1900" dirty="0"/>
          </a:p>
          <a:p>
            <a:pPr marL="0" indent="0">
              <a:lnSpc>
                <a:spcPct val="100000"/>
              </a:lnSpc>
              <a:buNone/>
            </a:pPr>
            <a:r>
              <a:rPr lang="en-US" sz="1900" dirty="0"/>
              <a:t> </a:t>
            </a:r>
            <a:endParaRPr lang="en-GB" sz="1900" dirty="0"/>
          </a:p>
          <a:p>
            <a:pPr marL="0" indent="0">
              <a:lnSpc>
                <a:spcPct val="100000"/>
              </a:lnSpc>
              <a:buNone/>
            </a:pPr>
            <a:r>
              <a:rPr lang="en-US" sz="1900" b="1" dirty="0"/>
              <a:t>Editorial illustrations</a:t>
            </a:r>
            <a:r>
              <a:rPr lang="en-US" sz="1900" dirty="0"/>
              <a:t> serve the purpose of an editorial photoshoot, telling the audience about the creative and artistic message of the collection.</a:t>
            </a:r>
            <a:endParaRPr lang="en-GB" sz="1900" dirty="0"/>
          </a:p>
        </p:txBody>
      </p:sp>
      <p:pic>
        <p:nvPicPr>
          <p:cNvPr id="6" name="Content Placeholder 5"/>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4848158" y="1825625"/>
            <a:ext cx="3149563" cy="4351338"/>
          </a:xfrm>
        </p:spPr>
      </p:pic>
      <p:sp>
        <p:nvSpPr>
          <p:cNvPr id="5" name="Rectangle 4">
            <a:extLst>
              <a:ext uri="{FF2B5EF4-FFF2-40B4-BE49-F238E27FC236}">
                <a16:creationId xmlns:a16="http://schemas.microsoft.com/office/drawing/2014/main" id="{345CF6A8-675A-FE4A-9E49-8F3AD7194DC4}"/>
              </a:ext>
            </a:extLst>
          </p:cNvPr>
          <p:cNvSpPr/>
          <p:nvPr/>
        </p:nvSpPr>
        <p:spPr>
          <a:xfrm>
            <a:off x="556054"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p>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578157145"/>
      </p:ext>
    </p:extLst>
  </p:cSld>
  <p:clrMapOvr>
    <a:masterClrMapping/>
  </p:clrMapOvr>
</p:sld>
</file>

<file path=ppt/theme/theme1.xml><?xml version="1.0" encoding="utf-8"?>
<a:theme xmlns:a="http://schemas.openxmlformats.org/drawingml/2006/main" name="LKP Opener - blank">
  <a:themeElements>
    <a:clrScheme name="LKP">
      <a:dk1>
        <a:srgbClr val="000000"/>
      </a:dk1>
      <a:lt1>
        <a:srgbClr val="FFFFFF"/>
      </a:lt1>
      <a:dk2>
        <a:srgbClr val="000000"/>
      </a:dk2>
      <a:lt2>
        <a:srgbClr val="E7E6E6"/>
      </a:lt2>
      <a:accent1>
        <a:srgbClr val="FF2600"/>
      </a:accent1>
      <a:accent2>
        <a:srgbClr val="FF2600"/>
      </a:accent2>
      <a:accent3>
        <a:srgbClr val="FF2600"/>
      </a:accent3>
      <a:accent4>
        <a:srgbClr val="FF2600"/>
      </a:accent4>
      <a:accent5>
        <a:srgbClr val="FF2600"/>
      </a:accent5>
      <a:accent6>
        <a:srgbClr val="FF2600"/>
      </a:accent6>
      <a:hlink>
        <a:srgbClr val="919191"/>
      </a:hlink>
      <a:folHlink>
        <a:srgbClr val="CACACA"/>
      </a:folHlink>
    </a:clrScheme>
    <a:fontScheme name="LKP">
      <a:majorFont>
        <a:latin typeface="Noto Sans Bold"/>
        <a:ea typeface=""/>
        <a:cs typeface=""/>
      </a:majorFont>
      <a:minorFont>
        <a:latin typeface="Noto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id="{32D5E2B8-4FFE-F545-9176-508ADD67CB81}" vid="{4DFCEF36-CF80-1F46-9CDE-9CE2C245CA39}"/>
    </a:ext>
  </a:extLst>
</a:theme>
</file>

<file path=ppt/theme/theme2.xml><?xml version="1.0" encoding="utf-8"?>
<a:theme xmlns:a="http://schemas.openxmlformats.org/drawingml/2006/main" name="LKP">
  <a:themeElements>
    <a:clrScheme name="Custom 2">
      <a:dk1>
        <a:srgbClr val="000000"/>
      </a:dk1>
      <a:lt1>
        <a:srgbClr val="FFFFFF"/>
      </a:lt1>
      <a:dk2>
        <a:srgbClr val="000000"/>
      </a:dk2>
      <a:lt2>
        <a:srgbClr val="E7E6E6"/>
      </a:lt2>
      <a:accent1>
        <a:srgbClr val="D7222A"/>
      </a:accent1>
      <a:accent2>
        <a:srgbClr val="FF2600"/>
      </a:accent2>
      <a:accent3>
        <a:srgbClr val="FF2600"/>
      </a:accent3>
      <a:accent4>
        <a:srgbClr val="FF2600"/>
      </a:accent4>
      <a:accent5>
        <a:srgbClr val="FF2600"/>
      </a:accent5>
      <a:accent6>
        <a:srgbClr val="FF2600"/>
      </a:accent6>
      <a:hlink>
        <a:srgbClr val="919191"/>
      </a:hlink>
      <a:folHlink>
        <a:srgbClr val="CACAC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id="{32D5E2B8-4FFE-F545-9176-508ADD67CB81}" vid="{7E6DB49D-2E34-2143-8B6F-A49F30623E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855</TotalTime>
  <Words>864</Words>
  <Application>Microsoft Macintosh PowerPoint</Application>
  <PresentationFormat>On-screen Show (4:3)</PresentationFormat>
  <Paragraphs>135</Paragraphs>
  <Slides>23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Noto Serif Regular</vt:lpstr>
      <vt:lpstr>Noto Serif</vt:lpstr>
      <vt:lpstr>Noto Sans Bold</vt:lpstr>
      <vt:lpstr>Arial</vt:lpstr>
      <vt:lpstr>Noto Sans</vt:lpstr>
      <vt:lpstr>LKP Opener - blank</vt:lpstr>
      <vt:lpstr>LKP</vt:lpstr>
      <vt:lpstr>PowerPoint Presentation</vt:lpstr>
      <vt:lpstr>PowerPoint Presentation</vt:lpstr>
      <vt:lpstr>PowerPoint Presentation</vt:lpstr>
      <vt:lpstr>Objectives</vt:lpstr>
      <vt:lpstr>Presenting Your Designs</vt:lpstr>
      <vt:lpstr>The Collection Plan</vt:lpstr>
      <vt:lpstr>PowerPoint Presentation</vt:lpstr>
      <vt:lpstr>The Collection Plan</vt:lpstr>
      <vt:lpstr>Illustrations</vt:lpstr>
      <vt:lpstr>Illustrations</vt:lpstr>
      <vt:lpstr>Illustrations</vt:lpstr>
      <vt:lpstr>Drawing Flats and Specs</vt:lpstr>
      <vt:lpstr>Drawing Flats and Specs</vt:lpstr>
      <vt:lpstr>Drawing Flats and Specs</vt:lpstr>
      <vt:lpstr>PowerPoint Presentation</vt:lpstr>
      <vt:lpstr>Drawing Flats and Specs</vt:lpstr>
      <vt:lpstr>PowerPoint Presentation</vt:lpstr>
      <vt:lpstr>Compiling the Range Board</vt:lpstr>
      <vt:lpstr>PowerPoint Presentation</vt:lpstr>
      <vt:lpstr>Spec Packs</vt:lpstr>
      <vt:lpstr>Spec Packs</vt:lpstr>
      <vt:lpstr>Spec Packs</vt:lpstr>
      <vt:lpstr>Spec Packs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Coco</dc:creator>
  <cp:lastModifiedBy>Clare Double</cp:lastModifiedBy>
  <cp:revision>81</cp:revision>
  <dcterms:created xsi:type="dcterms:W3CDTF">2018-05-18T09:22:04Z</dcterms:created>
  <dcterms:modified xsi:type="dcterms:W3CDTF">2019-10-28T15:31:44Z</dcterms:modified>
</cp:coreProperties>
</file>