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  <p:sldMasterId id="2147483679" r:id="rId2"/>
  </p:sldMasterIdLst>
  <p:notesMasterIdLst>
    <p:notesMasterId r:id="rId24"/>
  </p:notesMasterIdLst>
  <p:handoutMasterIdLst>
    <p:handoutMasterId r:id="rId25"/>
  </p:handoutMasterIdLst>
  <p:sldIdLst>
    <p:sldId id="257" r:id="rId3"/>
    <p:sldId id="265" r:id="rId4"/>
    <p:sldId id="263" r:id="rId5"/>
    <p:sldId id="266" r:id="rId6"/>
    <p:sldId id="267" r:id="rId7"/>
    <p:sldId id="268" r:id="rId8"/>
    <p:sldId id="269" r:id="rId9"/>
    <p:sldId id="270" r:id="rId10"/>
    <p:sldId id="286" r:id="rId11"/>
    <p:sldId id="273" r:id="rId12"/>
    <p:sldId id="275" r:id="rId13"/>
    <p:sldId id="276" r:id="rId14"/>
    <p:sldId id="277" r:id="rId15"/>
    <p:sldId id="287" r:id="rId16"/>
    <p:sldId id="278" r:id="rId17"/>
    <p:sldId id="279" r:id="rId18"/>
    <p:sldId id="288" r:id="rId19"/>
    <p:sldId id="280" r:id="rId20"/>
    <p:sldId id="281" r:id="rId21"/>
    <p:sldId id="289" r:id="rId22"/>
    <p:sldId id="283" r:id="rId23"/>
  </p:sldIdLst>
  <p:sldSz cx="9144000" cy="6858000" type="screen4x3"/>
  <p:notesSz cx="6858000" cy="9144000"/>
  <p:embeddedFontLst>
    <p:embeddedFont>
      <p:font typeface="Noto Sans" panose="020B0502040504090204" pitchFamily="34" charset="0"/>
      <p:regular r:id="rId26"/>
      <p:bold r:id="rId27"/>
      <p:italic r:id="rId28"/>
      <p:boldItalic r:id="rId29"/>
    </p:embeddedFont>
    <p:embeddedFont>
      <p:font typeface="Noto Sans Bold" panose="020B0502040504020204"/>
      <p:bold r:id="rId30"/>
    </p:embeddedFont>
    <p:embeddedFont>
      <p:font typeface="Noto Serif" panose="02020600060500020200" pitchFamily="18" charset="0"/>
      <p:regular r:id="rId31"/>
      <p:bold r:id="rId32"/>
      <p:italic r:id="rId33"/>
      <p:boldItalic r:id="rId34"/>
    </p:embeddedFont>
    <p:embeddedFont>
      <p:font typeface="Noto Serif Regular" panose="020B060402020202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er" id="{634E0027-A025-B34B-A7D8-FE60DBD4F496}">
          <p14:sldIdLst>
            <p14:sldId id="257"/>
            <p14:sldId id="265"/>
            <p14:sldId id="263"/>
          </p14:sldIdLst>
        </p14:section>
        <p14:section name="Main presentation" id="{06B637CD-49DF-7D41-8727-FB255F7E1D17}">
          <p14:sldIdLst>
            <p14:sldId id="266"/>
            <p14:sldId id="267"/>
            <p14:sldId id="268"/>
            <p14:sldId id="269"/>
            <p14:sldId id="270"/>
            <p14:sldId id="286"/>
            <p14:sldId id="273"/>
            <p14:sldId id="275"/>
            <p14:sldId id="276"/>
            <p14:sldId id="277"/>
            <p14:sldId id="287"/>
            <p14:sldId id="278"/>
            <p14:sldId id="279"/>
            <p14:sldId id="288"/>
            <p14:sldId id="280"/>
            <p14:sldId id="281"/>
            <p14:sldId id="289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lker" initials="W" lastIdx="17" clrIdx="0">
    <p:extLst>
      <p:ext uri="{19B8F6BF-5375-455C-9EA6-DF929625EA0E}">
        <p15:presenceInfo xmlns:p15="http://schemas.microsoft.com/office/powerpoint/2012/main" userId="Walk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50" autoAdjust="0"/>
    <p:restoredTop sz="86401" autoAdjust="0"/>
  </p:normalViewPr>
  <p:slideViewPr>
    <p:cSldViewPr snapToGrid="0" snapToObjects="1">
      <p:cViewPr varScale="1">
        <p:scale>
          <a:sx n="128" d="100"/>
          <a:sy n="128" d="100"/>
        </p:scale>
        <p:origin x="217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21" d="100"/>
          <a:sy n="121" d="100"/>
        </p:scale>
        <p:origin x="493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1BBD16-9390-E245-B599-DB7805A760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Noto Serif Regular" panose="02020600060500020200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F74A5E-51D0-DA47-9267-B00488F3A5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2BC70-1A8A-924A-9322-E9905D25E45E}" type="datetimeFigureOut">
              <a:rPr lang="en-GB" smtClean="0">
                <a:latin typeface="Noto Serif Regular" panose="02020600060500020200" pitchFamily="18" charset="0"/>
              </a:rPr>
              <a:t>28/10/2019</a:t>
            </a:fld>
            <a:endParaRPr lang="en-GB" dirty="0">
              <a:latin typeface="Noto Serif Regular" panose="02020600060500020200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03C31E-AA60-9B4F-9137-678D6E61CC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Noto Serif Regular" panose="02020600060500020200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1E84A8-9E99-AF4B-849B-7F29D695A6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2B425-1EF6-E542-BDB1-09A7975C6C8F}" type="slidenum">
              <a:rPr lang="en-GB" smtClean="0">
                <a:latin typeface="Noto Serif Regular" panose="02020600060500020200" pitchFamily="18" charset="0"/>
              </a:rPr>
              <a:t>‹#›</a:t>
            </a:fld>
            <a:endParaRPr lang="en-GB" dirty="0">
              <a:latin typeface="Noto Serif Regular" panose="020206000605000202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9105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Noto Serif Regular" panose="02020600060500020200" pitchFamily="18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Noto Serif Regular" panose="02020600060500020200" pitchFamily="18" charset="0"/>
              </a:defRPr>
            </a:lvl1pPr>
          </a:lstStyle>
          <a:p>
            <a:fld id="{D324FD79-6B2A-644E-8376-13E9D55BEA79}" type="datetimeFigureOut">
              <a:rPr lang="en-GB" smtClean="0"/>
              <a:pPr/>
              <a:t>28/10/2019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Noto Serif Regular" panose="02020600060500020200" pitchFamily="18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Noto Serif Regular" panose="02020600060500020200" pitchFamily="18" charset="0"/>
              </a:defRPr>
            </a:lvl1pPr>
          </a:lstStyle>
          <a:p>
            <a:fld id="{8B24B74A-A0CD-7E4D-8421-FB6C579B2A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9686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Noto Serif Regular" panose="02020600060500020200" pitchFamily="18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Noto Serif Regular" panose="02020600060500020200" pitchFamily="18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Noto Serif Regular" panose="02020600060500020200" pitchFamily="18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Noto Serif Regular" panose="02020600060500020200" pitchFamily="18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Noto Serif Regular" panose="02020600060500020200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KP Opener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16B644-1F34-2C42-A8F2-103528404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4753" y="1495618"/>
            <a:ext cx="2234494" cy="2348409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A28B207-9819-459E-8362-DBDC34ECBD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8481" y="3879319"/>
            <a:ext cx="8240151" cy="14366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6000" b="1" i="0" baseline="0">
                <a:solidFill>
                  <a:schemeClr val="bg1"/>
                </a:solidFill>
                <a:latin typeface="Noto Sans" panose="020B0502040504020204" pitchFamily="34" charset="0"/>
              </a:defRPr>
            </a:lvl1pPr>
            <a:lvl2pPr marL="342900" indent="0">
              <a:buNone/>
              <a:defRPr b="1" i="0" baseline="0">
                <a:solidFill>
                  <a:schemeClr val="bg1"/>
                </a:solidFill>
                <a:latin typeface="Noto Sans" panose="020B0502040504020204" pitchFamily="34" charset="0"/>
              </a:defRPr>
            </a:lvl2pPr>
            <a:lvl3pPr marL="685800" indent="0">
              <a:buNone/>
              <a:defRPr b="1" i="0" baseline="0">
                <a:solidFill>
                  <a:schemeClr val="bg1"/>
                </a:solidFill>
                <a:latin typeface="Noto Sans" panose="020B0502040504020204" pitchFamily="34" charset="0"/>
              </a:defRPr>
            </a:lvl3pPr>
            <a:lvl4pPr marL="1028700" indent="0">
              <a:buNone/>
              <a:defRPr b="1" i="0" baseline="0">
                <a:solidFill>
                  <a:schemeClr val="bg1"/>
                </a:solidFill>
                <a:latin typeface="Noto Sans" panose="020B0502040504020204" pitchFamily="34" charset="0"/>
              </a:defRPr>
            </a:lvl4pPr>
            <a:lvl5pPr marL="1371600" indent="0">
              <a:buNone/>
              <a:defRPr b="1" i="0" baseline="0">
                <a:solidFill>
                  <a:schemeClr val="bg1"/>
                </a:solidFill>
                <a:latin typeface="Noto Sans" panose="020B0502040504020204" pitchFamily="34" charset="0"/>
              </a:defRPr>
            </a:lvl5pPr>
          </a:lstStyle>
          <a:p>
            <a:pPr lvl="0"/>
            <a:r>
              <a:rPr lang="en-US" dirty="0"/>
              <a:t>+</a:t>
            </a:r>
            <a:br>
              <a:rPr lang="en-US" dirty="0"/>
            </a:br>
            <a:r>
              <a:rPr lang="en-US" dirty="0"/>
              <a:t>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1853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KP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CAC7E-E9C7-3A43-8D4C-164579CCE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356352"/>
            <a:ext cx="7505699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 b="0" i="0" baseline="0">
                <a:solidFill>
                  <a:schemeClr val="accent1"/>
                </a:solidFill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</p:spTree>
    <p:extLst>
      <p:ext uri="{BB962C8B-B14F-4D97-AF65-F5344CB8AC3E}">
        <p14:creationId xmlns:p14="http://schemas.microsoft.com/office/powerpoint/2010/main" val="114928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KP Opener -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A01BE22-836E-E640-910F-49DD60132E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82021" y="462844"/>
            <a:ext cx="4146101" cy="5446889"/>
          </a:xfrm>
          <a:prstGeom prst="rect">
            <a:avLst/>
          </a:prstGeom>
        </p:spPr>
        <p:txBody>
          <a:bodyPr anchor="ctr" anchorCtr="0"/>
          <a:lstStyle>
            <a:lvl1pPr>
              <a:defRPr b="0" i="0">
                <a:latin typeface="Noto Serif Regular" panose="02020600060500020200" pitchFamily="18" charset="0"/>
              </a:defRPr>
            </a:lvl1pPr>
          </a:lstStyle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4B39B-D3F1-7B4F-9FD9-0808A3AC29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6550" y="6327948"/>
            <a:ext cx="33909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6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KP Opener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F47826-711D-E342-943F-80A9BE122F91}"/>
              </a:ext>
            </a:extLst>
          </p:cNvPr>
          <p:cNvCxnSpPr>
            <a:cxnSpLocks/>
          </p:cNvCxnSpPr>
          <p:nvPr userDrawn="1"/>
        </p:nvCxnSpPr>
        <p:spPr>
          <a:xfrm>
            <a:off x="1378131" y="2399606"/>
            <a:ext cx="639862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CC637DC-015D-8744-8A57-162F14DC8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6550" y="6327948"/>
            <a:ext cx="3390900" cy="1651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EE80FF-F87E-481E-89F2-64D176B83558}"/>
              </a:ext>
            </a:extLst>
          </p:cNvPr>
          <p:cNvSpPr/>
          <p:nvPr userDrawn="1"/>
        </p:nvSpPr>
        <p:spPr>
          <a:xfrm>
            <a:off x="1325937" y="1882687"/>
            <a:ext cx="6450817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400" b="1" i="0" u="none" kern="1200" baseline="0" dirty="0">
                <a:solidFill>
                  <a:schemeClr val="bg1"/>
                </a:solidFill>
                <a:effectLst/>
                <a:latin typeface="Noto Sans Bold" panose="020B0502040504020204" pitchFamily="34" charset="0"/>
                <a:ea typeface="Noto Sans Bold" panose="020B0502040504020204" pitchFamily="34" charset="0"/>
                <a:cs typeface="Noto Sans Bold" panose="020B0502040504020204" pitchFamily="34" charset="0"/>
              </a:rPr>
              <a:t>Book Title / </a:t>
            </a:r>
            <a:r>
              <a:rPr lang="en-GB" sz="1600" b="0" i="0" u="none" kern="1200" baseline="0" dirty="0">
                <a:solidFill>
                  <a:schemeClr val="bg1"/>
                </a:solidFill>
                <a:effectLst/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  <a:t>Author(s)</a:t>
            </a:r>
            <a:endParaRPr lang="en-GB" sz="1600" b="0" i="0" u="sng" kern="1200" baseline="0" dirty="0">
              <a:solidFill>
                <a:schemeClr val="bg1"/>
              </a:solidFill>
              <a:effectLst/>
              <a:latin typeface="Noto Serif Regular" panose="02020600060500020200" pitchFamily="18" charset="0"/>
              <a:ea typeface="Noto Serif Regular" panose="02020600060500020200" pitchFamily="18" charset="0"/>
              <a:cs typeface="Noto Serif Regular" panose="02020600060500020200" pitchFamily="18" charset="0"/>
            </a:endParaRPr>
          </a:p>
          <a:p>
            <a:r>
              <a:rPr lang="en-GB" sz="2400" b="1" i="0" u="none" kern="1200" baseline="0" dirty="0">
                <a:solidFill>
                  <a:schemeClr val="bg1"/>
                </a:solidFill>
                <a:effectLst/>
                <a:latin typeface="Noto Sans Bold" panose="020B0502040504020204" pitchFamily="34" charset="0"/>
                <a:ea typeface="Noto Sans Bold" panose="020B0502040504020204" pitchFamily="34" charset="0"/>
                <a:cs typeface="Noto Sans Bold" panose="020B0502040504020204" pitchFamily="34" charset="0"/>
              </a:rPr>
              <a:t>Chapter X</a:t>
            </a:r>
          </a:p>
          <a:p>
            <a:endParaRPr lang="en-GB" sz="2400" b="1" i="0" u="none" kern="1200" baseline="0" dirty="0">
              <a:solidFill>
                <a:schemeClr val="bg1"/>
              </a:solidFill>
              <a:effectLst/>
              <a:latin typeface="Noto Sans Bold" panose="020B0502040504020204" pitchFamily="34" charset="0"/>
              <a:ea typeface="Noto Sans Bold" panose="020B0502040504020204" pitchFamily="34" charset="0"/>
              <a:cs typeface="Noto Sans Bold" panose="020B0502040504020204" pitchFamily="34" charset="0"/>
            </a:endParaRPr>
          </a:p>
          <a:p>
            <a:r>
              <a:rPr lang="en-GB" sz="2400" b="0" i="0" u="none" kern="1200" baseline="0" dirty="0">
                <a:solidFill>
                  <a:schemeClr val="bg1"/>
                </a:solidFill>
                <a:effectLst/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  <a:t>Book chapter title</a:t>
            </a:r>
          </a:p>
        </p:txBody>
      </p:sp>
    </p:spTree>
    <p:extLst>
      <p:ext uri="{BB962C8B-B14F-4D97-AF65-F5344CB8AC3E}">
        <p14:creationId xmlns:p14="http://schemas.microsoft.com/office/powerpoint/2010/main" val="203111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820E1F-9AA7-469C-9563-93A2EB0D74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6550" y="6327948"/>
            <a:ext cx="33909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5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KP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C6B4327-24F0-694A-BFF6-B447197051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881266"/>
            <a:ext cx="6858000" cy="3376534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FEE73CD-B2FA-9A41-9C6B-787A69DB73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AC51A8-6E08-4CA2-BC27-AB65F1DD69F8}"/>
              </a:ext>
            </a:extLst>
          </p:cNvPr>
          <p:cNvCxnSpPr>
            <a:cxnSpLocks/>
          </p:cNvCxnSpPr>
          <p:nvPr userDrawn="1"/>
        </p:nvCxnSpPr>
        <p:spPr>
          <a:xfrm>
            <a:off x="1146279" y="1753849"/>
            <a:ext cx="6851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CD6B41C-DA7B-4AAE-9A36-34C5016B7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279" y="365126"/>
            <a:ext cx="685144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7004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KP Title a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C6473-5CA7-4A9B-841F-02DA886A8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91A425-62DA-4D13-B06F-D89DEACC1C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/>
              <a:t>/ CH Chapter name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9CBB8F-98D2-4B75-B05B-D340256E1EE5}"/>
              </a:ext>
            </a:extLst>
          </p:cNvPr>
          <p:cNvCxnSpPr>
            <a:cxnSpLocks/>
          </p:cNvCxnSpPr>
          <p:nvPr userDrawn="1"/>
        </p:nvCxnSpPr>
        <p:spPr>
          <a:xfrm>
            <a:off x="1146279" y="1753849"/>
            <a:ext cx="6851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340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KP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5CC90-CA7E-C240-8E12-BD79C3C3B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1FEAB-5278-8B44-A4FC-A40E9D0DCC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6279" y="1825625"/>
            <a:ext cx="3300216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4D6252-6ABE-DB48-A64F-7F73652A5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1529" y="1825625"/>
            <a:ext cx="330619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7BB75C-4A6E-CB43-B4F2-56D7870AF3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C2A2DD-6A4D-4D99-9F36-6D56847E4102}"/>
              </a:ext>
            </a:extLst>
          </p:cNvPr>
          <p:cNvCxnSpPr>
            <a:cxnSpLocks/>
          </p:cNvCxnSpPr>
          <p:nvPr userDrawn="1"/>
        </p:nvCxnSpPr>
        <p:spPr>
          <a:xfrm>
            <a:off x="1146279" y="1753849"/>
            <a:ext cx="6851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K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1514B-FFAC-6249-989C-E0119B0DA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738" y="365126"/>
            <a:ext cx="683551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E352D-41FA-A945-8FD7-89F593AC7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1738" y="1857377"/>
            <a:ext cx="3272803" cy="647698"/>
          </a:xfrm>
        </p:spPr>
        <p:txBody>
          <a:bodyPr anchor="b"/>
          <a:lstStyle>
            <a:lvl1pPr marL="0" indent="0">
              <a:buNone/>
              <a:defRPr sz="1800" b="1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D74FF-C658-6F4C-AADF-C27FEE3C5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1738" y="2615783"/>
            <a:ext cx="3272803" cy="357387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E311A9-F84C-9C42-971E-359F83C5BA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09459" y="1857377"/>
            <a:ext cx="3287794" cy="647697"/>
          </a:xfrm>
        </p:spPr>
        <p:txBody>
          <a:bodyPr anchor="b"/>
          <a:lstStyle>
            <a:lvl1pPr marL="0" indent="0">
              <a:buNone/>
              <a:defRPr sz="1800" b="1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0427A3-357D-DB41-9FA2-3F655E60E8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09459" y="2615783"/>
            <a:ext cx="3287794" cy="357387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D8BEF84-E096-7C4E-B386-8CB3DFB5B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0573A3-EC93-4DDB-B2D2-75707FDCD4CD}"/>
              </a:ext>
            </a:extLst>
          </p:cNvPr>
          <p:cNvCxnSpPr>
            <a:cxnSpLocks/>
          </p:cNvCxnSpPr>
          <p:nvPr userDrawn="1"/>
        </p:nvCxnSpPr>
        <p:spPr>
          <a:xfrm>
            <a:off x="1146279" y="1753849"/>
            <a:ext cx="6851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554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KP Pic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05EB3D-ED5A-2A44-8872-A71EFEB2B91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34128" y="1825625"/>
            <a:ext cx="326359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7B9C84-DA16-E148-8A34-38A8E46CC8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46279" y="1825625"/>
            <a:ext cx="3260830" cy="43513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68B7308-591E-1E4D-A325-513A961B1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0EB9C84-0229-8848-9D58-29AD7D70C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356352"/>
            <a:ext cx="7505699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 b="0" i="0" baseline="0">
                <a:solidFill>
                  <a:schemeClr val="accent1"/>
                </a:solidFill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EC18E3-BEAE-4B9E-B9DB-BB936B739AB7}"/>
              </a:ext>
            </a:extLst>
          </p:cNvPr>
          <p:cNvCxnSpPr>
            <a:cxnSpLocks/>
          </p:cNvCxnSpPr>
          <p:nvPr userDrawn="1"/>
        </p:nvCxnSpPr>
        <p:spPr>
          <a:xfrm>
            <a:off x="1146279" y="1753849"/>
            <a:ext cx="6851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318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77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62" r:id="rId3"/>
    <p:sldLayoutId id="2147483703" r:id="rId4"/>
  </p:sldLayoutIdLst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kumimoji="0" lang="en-US" sz="2000" b="1" i="0" u="sng" strike="noStrike" kern="1200" cap="none" spc="0" normalizeH="0" baseline="0" noProof="0" dirty="0">
          <a:ln>
            <a:noFill/>
          </a:ln>
          <a:solidFill>
            <a:schemeClr val="accent5"/>
          </a:solidFill>
          <a:effectLst/>
          <a:uLnTx/>
          <a:uFillTx/>
          <a:latin typeface="Noto Sans Bold" panose="020B0502040504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0D5162-0A53-2747-9B44-F37653018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279" y="365126"/>
            <a:ext cx="6851442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333F0-FC38-B24D-B40C-EBF0BC8E5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6279" y="1825625"/>
            <a:ext cx="68514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28AFA-DC20-8149-AED2-86519ACEE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356352"/>
            <a:ext cx="7505699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 b="0" i="0" baseline="0">
                <a:solidFill>
                  <a:schemeClr val="accent1"/>
                </a:solidFill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6CE1DD-89DB-A842-BBD0-A319B20AEF11}"/>
              </a:ext>
            </a:extLst>
          </p:cNvPr>
          <p:cNvCxnSpPr>
            <a:cxnSpLocks/>
          </p:cNvCxnSpPr>
          <p:nvPr/>
        </p:nvCxnSpPr>
        <p:spPr>
          <a:xfrm>
            <a:off x="628650" y="6286500"/>
            <a:ext cx="78867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572696A-F506-F249-8CDB-46EA988B87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0550" y="6356351"/>
            <a:ext cx="3048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3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02" r:id="rId2"/>
    <p:sldLayoutId id="2147483682" r:id="rId3"/>
    <p:sldLayoutId id="2147483683" r:id="rId4"/>
    <p:sldLayoutId id="2147483685" r:id="rId5"/>
    <p:sldLayoutId id="2147483701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500" b="1" i="0" u="none" kern="1200" baseline="0">
          <a:solidFill>
            <a:schemeClr val="tx1"/>
          </a:solidFill>
          <a:latin typeface="Noto Sans Bold" panose="020B0502040504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Noto Serif" panose="02020600060500020200" pitchFamily="18" charset="0"/>
          <a:ea typeface="Noto Serif" panose="02020600060500020200" pitchFamily="18" charset="0"/>
          <a:cs typeface="Noto Serif" panose="02020600060500020200" pitchFamily="18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oto Serif" panose="02020600060500020200" pitchFamily="18" charset="0"/>
          <a:ea typeface="Noto Serif" panose="02020600060500020200" pitchFamily="18" charset="0"/>
          <a:cs typeface="Noto Serif" panose="02020600060500020200" pitchFamily="18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Noto Serif Regular" panose="02020600060500020200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Noto Serif Regular" panose="02020600060500020200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Noto Serif Regular" panose="02020600060500020200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9F05D0-7ECA-402E-B50C-8D0EB529CB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+</a:t>
            </a:r>
          </a:p>
          <a:p>
            <a:r>
              <a:rPr lang="en-GB" dirty="0"/>
              <a:t>Fashion</a:t>
            </a:r>
          </a:p>
        </p:txBody>
      </p:sp>
    </p:spTree>
    <p:extLst>
      <p:ext uri="{BB962C8B-B14F-4D97-AF65-F5344CB8AC3E}">
        <p14:creationId xmlns:p14="http://schemas.microsoft.com/office/powerpoint/2010/main" val="484911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Your Audience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900" dirty="0"/>
              <a:t>To ensure all important information is covered, each individual project included in a portfolio presentation should include:</a:t>
            </a:r>
            <a:endParaRPr lang="en-GB" sz="1900" dirty="0"/>
          </a:p>
          <a:p>
            <a:pPr lvl="0">
              <a:lnSpc>
                <a:spcPct val="100000"/>
              </a:lnSpc>
            </a:pPr>
            <a:r>
              <a:rPr lang="en-US" sz="1900" dirty="0"/>
              <a:t>Cover page</a:t>
            </a:r>
            <a:endParaRPr lang="en-GB" sz="1900" dirty="0"/>
          </a:p>
          <a:p>
            <a:pPr lvl="0">
              <a:lnSpc>
                <a:spcPct val="100000"/>
              </a:lnSpc>
            </a:pPr>
            <a:r>
              <a:rPr lang="en-US" sz="1900" dirty="0"/>
              <a:t>Inspiration / concept board</a:t>
            </a:r>
            <a:endParaRPr lang="en-GB" sz="1900" dirty="0"/>
          </a:p>
          <a:p>
            <a:pPr lvl="0">
              <a:lnSpc>
                <a:spcPct val="100000"/>
              </a:lnSpc>
            </a:pPr>
            <a:r>
              <a:rPr lang="en-US" sz="1900" dirty="0"/>
              <a:t>Mood board</a:t>
            </a:r>
            <a:endParaRPr lang="en-GB" sz="1900" dirty="0"/>
          </a:p>
          <a:p>
            <a:pPr lvl="0">
              <a:lnSpc>
                <a:spcPct val="100000"/>
              </a:lnSpc>
            </a:pPr>
            <a:r>
              <a:rPr lang="en-US" sz="1900" dirty="0"/>
              <a:t>Customer profile</a:t>
            </a:r>
            <a:endParaRPr lang="en-GB" sz="1900" dirty="0"/>
          </a:p>
          <a:p>
            <a:pPr lvl="0">
              <a:lnSpc>
                <a:spcPct val="100000"/>
              </a:lnSpc>
            </a:pPr>
            <a:r>
              <a:rPr lang="en-US" sz="1900" dirty="0"/>
              <a:t>Colors</a:t>
            </a:r>
            <a:endParaRPr lang="en-GB" sz="1900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en-US" sz="1900" dirty="0"/>
              <a:t>Process</a:t>
            </a:r>
            <a:endParaRPr lang="en-GB" sz="1900" dirty="0"/>
          </a:p>
          <a:p>
            <a:pPr lvl="0">
              <a:lnSpc>
                <a:spcPct val="100000"/>
              </a:lnSpc>
            </a:pPr>
            <a:r>
              <a:rPr lang="en-US" sz="1900" dirty="0"/>
              <a:t>Materials</a:t>
            </a:r>
            <a:endParaRPr lang="en-GB" sz="1900" dirty="0"/>
          </a:p>
          <a:p>
            <a:pPr lvl="0">
              <a:lnSpc>
                <a:spcPct val="100000"/>
              </a:lnSpc>
            </a:pPr>
            <a:r>
              <a:rPr lang="en-US" sz="1900" dirty="0"/>
              <a:t>Lineup of rendered </a:t>
            </a:r>
            <a:r>
              <a:rPr lang="en-US" sz="1900" dirty="0" err="1"/>
              <a:t>croquis</a:t>
            </a:r>
            <a:endParaRPr lang="en-GB" sz="1900" dirty="0"/>
          </a:p>
          <a:p>
            <a:pPr lvl="0">
              <a:lnSpc>
                <a:spcPct val="100000"/>
              </a:lnSpc>
            </a:pPr>
            <a:r>
              <a:rPr lang="en-US" sz="1900" dirty="0"/>
              <a:t>Flats</a:t>
            </a:r>
            <a:endParaRPr lang="en-GB" sz="1900" dirty="0"/>
          </a:p>
          <a:p>
            <a:pPr lvl="0">
              <a:lnSpc>
                <a:spcPct val="100000"/>
              </a:lnSpc>
            </a:pPr>
            <a:r>
              <a:rPr lang="en-US" sz="1900" dirty="0"/>
              <a:t>Illustrations</a:t>
            </a:r>
            <a:endParaRPr lang="en-GB" sz="1900" dirty="0"/>
          </a:p>
          <a:p>
            <a:pPr lvl="0">
              <a:lnSpc>
                <a:spcPct val="100000"/>
              </a:lnSpc>
            </a:pPr>
            <a:r>
              <a:rPr lang="en-US" sz="1900" dirty="0"/>
              <a:t>Range board</a:t>
            </a:r>
            <a:endParaRPr lang="en-GB" sz="1900" dirty="0"/>
          </a:p>
          <a:p>
            <a:pPr lvl="0">
              <a:lnSpc>
                <a:spcPct val="100000"/>
              </a:lnSpc>
            </a:pPr>
            <a:r>
              <a:rPr lang="en-US" sz="1900" dirty="0" err="1"/>
              <a:t>Lookbook</a:t>
            </a:r>
            <a:r>
              <a:rPr lang="en-US" sz="1900" dirty="0"/>
              <a:t> / images of completed garments</a:t>
            </a:r>
            <a:endParaRPr lang="en-GB" sz="1900" dirty="0"/>
          </a:p>
          <a:p>
            <a:pPr lvl="0">
              <a:lnSpc>
                <a:spcPct val="100000"/>
              </a:lnSpc>
            </a:pPr>
            <a:r>
              <a:rPr lang="en-US" sz="1900" dirty="0"/>
              <a:t>Spec packs</a:t>
            </a:r>
            <a:endParaRPr lang="en-GB" sz="19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8751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43000" y="1881265"/>
            <a:ext cx="6858000" cy="37451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900" dirty="0"/>
              <a:t>Young designers are likely to present their work to three types of audiences:</a:t>
            </a:r>
            <a:endParaRPr lang="en-GB" sz="1900" dirty="0"/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Press</a:t>
            </a:r>
            <a:endParaRPr lang="en-GB" sz="1900" dirty="0"/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Recruiters</a:t>
            </a:r>
            <a:endParaRPr lang="en-GB" sz="1900" dirty="0"/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Buyers</a:t>
            </a:r>
            <a:endParaRPr lang="en-GB" sz="1900" dirty="0"/>
          </a:p>
          <a:p>
            <a:pPr>
              <a:lnSpc>
                <a:spcPct val="100000"/>
              </a:lnSpc>
            </a:pPr>
            <a:r>
              <a:rPr lang="en-US" sz="1900" dirty="0"/>
              <a:t> </a:t>
            </a:r>
            <a:endParaRPr lang="en-GB" sz="1900" dirty="0"/>
          </a:p>
          <a:p>
            <a:pPr>
              <a:lnSpc>
                <a:spcPct val="100000"/>
              </a:lnSpc>
            </a:pPr>
            <a:r>
              <a:rPr lang="en-US" sz="1900" dirty="0"/>
              <a:t>The ability to edit a portfolio and to customize it for a particular audience is important.</a:t>
            </a:r>
            <a:endParaRPr lang="en-GB" sz="1900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Your Audience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9880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43000" y="1881265"/>
            <a:ext cx="6858000" cy="4157069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1900" dirty="0"/>
              <a:t>Each audience type is likely to respond more effectively to a certain balance of elements: </a:t>
            </a:r>
            <a:endParaRPr lang="en-GB" sz="1900" dirty="0"/>
          </a:p>
          <a:p>
            <a:pPr>
              <a:lnSpc>
                <a:spcPct val="100000"/>
              </a:lnSpc>
            </a:pPr>
            <a:r>
              <a:rPr lang="en-US" sz="1900" dirty="0"/>
              <a:t> </a:t>
            </a:r>
            <a:endParaRPr lang="en-GB" sz="1900" dirty="0"/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Press – more interested in concept, originality, and creative storytelling</a:t>
            </a:r>
            <a:endParaRPr lang="en-GB" sz="1900" dirty="0"/>
          </a:p>
          <a:p>
            <a:pPr>
              <a:lnSpc>
                <a:spcPct val="100000"/>
              </a:lnSpc>
            </a:pPr>
            <a:r>
              <a:rPr lang="en-US" sz="1900" dirty="0"/>
              <a:t> </a:t>
            </a:r>
            <a:endParaRPr lang="en-GB" sz="1900" dirty="0"/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Recruiters – generally want to see a strong balance of creativity and technical execution</a:t>
            </a:r>
            <a:endParaRPr lang="en-GB" sz="1900" dirty="0"/>
          </a:p>
          <a:p>
            <a:pPr>
              <a:lnSpc>
                <a:spcPct val="100000"/>
              </a:lnSpc>
            </a:pPr>
            <a:r>
              <a:rPr lang="en-US" sz="1900" dirty="0"/>
              <a:t> </a:t>
            </a:r>
            <a:endParaRPr lang="en-GB" sz="1900" dirty="0"/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Buyers – primarily interested in the commercial viability of the product lines presented</a:t>
            </a:r>
            <a:endParaRPr lang="en-GB" sz="1900" dirty="0"/>
          </a:p>
          <a:p>
            <a:r>
              <a:rPr lang="en-US" dirty="0"/>
              <a:t> </a:t>
            </a:r>
            <a:endParaRPr lang="en-GB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Your Audience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724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43000" y="1881266"/>
            <a:ext cx="6858000" cy="412411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1900" dirty="0"/>
              <a:t>Format consistency in a portfolio is paramount. All projects should be planned and executed in the same page size and orientation.</a:t>
            </a:r>
          </a:p>
          <a:p>
            <a:pPr>
              <a:lnSpc>
                <a:spcPct val="100000"/>
              </a:lnSpc>
            </a:pPr>
            <a:endParaRPr lang="en-GB" sz="1900" dirty="0"/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Recommended page sizes include 11 x 17 inches (28 x 43 cm; roughly A3) and 11 x 14 inches (28 x 36 cm)</a:t>
            </a:r>
          </a:p>
          <a:p>
            <a:pPr lvl="0">
              <a:lnSpc>
                <a:spcPct val="100000"/>
              </a:lnSpc>
            </a:pPr>
            <a:endParaRPr lang="en-GB" sz="1900" dirty="0"/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All pages should be either portrait or landscape – not a mix of both</a:t>
            </a:r>
          </a:p>
          <a:p>
            <a:pPr lvl="0">
              <a:lnSpc>
                <a:spcPct val="100000"/>
              </a:lnSpc>
            </a:pPr>
            <a:endParaRPr lang="en-GB" sz="1900" dirty="0"/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Keep in mind the visual space of a “spread” includes the total size of two pages viewed side-by-side</a:t>
            </a:r>
            <a:endParaRPr lang="en-GB" sz="1900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Layout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8834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30F20A-5AD3-6347-9D52-56C000F2BCE5}"/>
              </a:ext>
            </a:extLst>
          </p:cNvPr>
          <p:cNvSpPr/>
          <p:nvPr/>
        </p:nvSpPr>
        <p:spPr>
          <a:xfrm>
            <a:off x="556054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</a:p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54" y="298620"/>
            <a:ext cx="4184822" cy="27898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147" y="438663"/>
            <a:ext cx="3781168" cy="25207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693" y="3088501"/>
            <a:ext cx="3851189" cy="2567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384" y="3142046"/>
            <a:ext cx="3690551" cy="246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49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Layout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900" dirty="0"/>
              <a:t>When developing a multipage presentation, employing a structured layout system based on a simple layout grid pattern is beneficial.</a:t>
            </a:r>
            <a:endParaRPr lang="en-GB" sz="19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/>
              <a:t> </a:t>
            </a:r>
            <a:endParaRPr lang="en-GB" sz="19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/>
              <a:t>Storyboarding the entire presentation prior to committing to the final layout of each board helps visualize how all the boards flow together.</a:t>
            </a:r>
            <a:endParaRPr lang="en-GB" sz="19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0675" y="1952367"/>
            <a:ext cx="2707046" cy="37482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30F20A-5AD3-6347-9D52-56C000F2BCE5}"/>
              </a:ext>
            </a:extLst>
          </p:cNvPr>
          <p:cNvSpPr/>
          <p:nvPr/>
        </p:nvSpPr>
        <p:spPr>
          <a:xfrm>
            <a:off x="556054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</a:p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752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43000" y="1881265"/>
            <a:ext cx="6858000" cy="42806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900" dirty="0"/>
              <a:t>Recruiters commonly make “first contact” with possible applicants through digital-portfolio platforms.</a:t>
            </a:r>
            <a:endParaRPr lang="en-GB" sz="1900" dirty="0"/>
          </a:p>
          <a:p>
            <a:pPr>
              <a:lnSpc>
                <a:spcPct val="100000"/>
              </a:lnSpc>
            </a:pPr>
            <a:r>
              <a:rPr lang="en-US" sz="1900" dirty="0"/>
              <a:t> </a:t>
            </a:r>
            <a:endParaRPr lang="en-GB" sz="1900" dirty="0"/>
          </a:p>
          <a:p>
            <a:pPr>
              <a:lnSpc>
                <a:spcPct val="100000"/>
              </a:lnSpc>
            </a:pPr>
            <a:r>
              <a:rPr lang="en-US" sz="1900" dirty="0"/>
              <a:t>While personal-portfolio websites allow more creative freedom, they are less easy to discover than platforms such as </a:t>
            </a:r>
            <a:r>
              <a:rPr lang="en-US" sz="1900" dirty="0" err="1"/>
              <a:t>Behance</a:t>
            </a:r>
            <a:r>
              <a:rPr lang="en-US" sz="1900" dirty="0"/>
              <a:t> or </a:t>
            </a:r>
            <a:r>
              <a:rPr lang="en-US" sz="1900" dirty="0" err="1"/>
              <a:t>ArtsThread</a:t>
            </a:r>
            <a:r>
              <a:rPr lang="en-US" sz="1900" dirty="0"/>
              <a:t>. Having a presence in all areas is beneficial.</a:t>
            </a:r>
            <a:endParaRPr lang="en-GB" sz="1900" dirty="0"/>
          </a:p>
          <a:p>
            <a:pPr>
              <a:lnSpc>
                <a:spcPct val="100000"/>
              </a:lnSpc>
            </a:pPr>
            <a:r>
              <a:rPr lang="en-US" sz="1900" dirty="0"/>
              <a:t> </a:t>
            </a:r>
            <a:endParaRPr lang="en-GB" sz="1900" dirty="0"/>
          </a:p>
          <a:p>
            <a:pPr>
              <a:lnSpc>
                <a:spcPct val="100000"/>
              </a:lnSpc>
            </a:pPr>
            <a:r>
              <a:rPr lang="en-US" sz="1900" dirty="0"/>
              <a:t>Digital portfolios should be storyboarded in a similar way to physical-portfolio books, to ensure all “pages” flow effectively. Be aware that some platforms use a vertical image alignment, while others follow a horizontal slideshow format.</a:t>
            </a:r>
            <a:endParaRPr lang="en-GB" sz="1900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Portfolios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6364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30F20A-5AD3-6347-9D52-56C000F2BCE5}"/>
              </a:ext>
            </a:extLst>
          </p:cNvPr>
          <p:cNvSpPr/>
          <p:nvPr/>
        </p:nvSpPr>
        <p:spPr>
          <a:xfrm>
            <a:off x="556054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</a:p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9823" y="197708"/>
            <a:ext cx="1948211" cy="570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43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43000" y="1881265"/>
            <a:ext cx="6858000" cy="414059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900" dirty="0"/>
              <a:t>Important considerations in developing a digital portfolio:</a:t>
            </a:r>
            <a:endParaRPr lang="en-GB" sz="1900" dirty="0"/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Page orientation – use a landscape page orientation to match the viewer’s computer screen format</a:t>
            </a:r>
            <a:endParaRPr lang="en-GB" sz="1900" dirty="0"/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Image resolution – keep images for digital platforms at 72dpi resolution so they are easier to view, open, and share</a:t>
            </a:r>
            <a:endParaRPr lang="en-GB" sz="1900" dirty="0"/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Cover image – select a strong image as the first point of access to the work</a:t>
            </a:r>
            <a:endParaRPr lang="en-GB" sz="1900" dirty="0"/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Color management – try to ensure proper color balance across platforms and viewing media </a:t>
            </a:r>
            <a:endParaRPr lang="en-GB" sz="1900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Portfolios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1234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43000" y="1881265"/>
            <a:ext cx="6858000" cy="426416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900" dirty="0"/>
              <a:t>A strong résumé is essential in supporting a portfolio of work, as part of any job application.</a:t>
            </a:r>
            <a:endParaRPr lang="en-GB" sz="1900" dirty="0"/>
          </a:p>
          <a:p>
            <a:pPr>
              <a:lnSpc>
                <a:spcPct val="100000"/>
              </a:lnSpc>
            </a:pPr>
            <a:endParaRPr lang="en-US" sz="1900" dirty="0"/>
          </a:p>
          <a:p>
            <a:pPr>
              <a:lnSpc>
                <a:spcPct val="100000"/>
              </a:lnSpc>
            </a:pPr>
            <a:r>
              <a:rPr lang="en-US" sz="1900" dirty="0"/>
              <a:t>Designers should:</a:t>
            </a:r>
            <a:endParaRPr lang="en-GB" sz="1900" dirty="0"/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Ensure content is well-organized and easy to navigate</a:t>
            </a:r>
            <a:endParaRPr lang="en-GB" sz="1900" dirty="0"/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List only relevant positions and experience for the job</a:t>
            </a:r>
            <a:endParaRPr lang="en-GB" sz="1900" dirty="0"/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Identify professional skills gained or honed with each new role</a:t>
            </a:r>
            <a:endParaRPr lang="en-GB" sz="1900" dirty="0"/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Avoid use of overly complex visual material</a:t>
            </a:r>
            <a:endParaRPr lang="en-GB" sz="1900" dirty="0"/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Use simple infographic tools to indicate competency level in key fields</a:t>
            </a:r>
            <a:endParaRPr lang="en-GB" sz="1900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Résumés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4762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" r="47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97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30F20A-5AD3-6347-9D52-56C000F2BCE5}"/>
              </a:ext>
            </a:extLst>
          </p:cNvPr>
          <p:cNvSpPr/>
          <p:nvPr/>
        </p:nvSpPr>
        <p:spPr>
          <a:xfrm>
            <a:off x="556054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</a:p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4876" y="349238"/>
            <a:ext cx="4085967" cy="574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30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43000" y="1881265"/>
            <a:ext cx="6858000" cy="425592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1900" dirty="0"/>
              <a:t>Applicants should consider any interview as an opportunity to tell recruiters about themselves and their work.</a:t>
            </a:r>
            <a:r>
              <a:rPr lang="en-GB" sz="1900" dirty="0"/>
              <a:t> They</a:t>
            </a:r>
            <a:r>
              <a:rPr lang="en-US" sz="1900" dirty="0"/>
              <a:t> should:</a:t>
            </a:r>
            <a:endParaRPr lang="en-GB" sz="1900" dirty="0"/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Research – investigate the brand and use the interview to explain how they could benefit the brand, as well as fit within its esthetic</a:t>
            </a:r>
            <a:endParaRPr lang="en-GB" sz="1900" dirty="0"/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Listen, then talk with purpose – pay close attention to the questions being asked, and then provide brief, informative answers</a:t>
            </a:r>
            <a:endParaRPr lang="en-GB" sz="1900" dirty="0"/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Self-confidence – engage with interviewers as friends and remember that workplaces thrive when team members exhibit an open, friendly, and supportive demeanor</a:t>
            </a:r>
            <a:endParaRPr lang="en-GB" sz="1900" dirty="0"/>
          </a:p>
          <a:p>
            <a:r>
              <a:rPr lang="en-US" dirty="0"/>
              <a:t> </a:t>
            </a:r>
            <a:endParaRPr lang="en-GB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Interview Skills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050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276CAE-D4B2-4267-BE42-B36C955F6DBC}"/>
              </a:ext>
            </a:extLst>
          </p:cNvPr>
          <p:cNvSpPr/>
          <p:nvPr/>
        </p:nvSpPr>
        <p:spPr>
          <a:xfrm>
            <a:off x="1325937" y="1882687"/>
            <a:ext cx="6450817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400" b="1" dirty="0">
                <a:solidFill>
                  <a:schemeClr val="bg1"/>
                </a:solidFill>
                <a:latin typeface="Noto Sans Bold" panose="020B0502040504020204" pitchFamily="34" charset="0"/>
                <a:ea typeface="Noto Sans Bold" panose="020B0502040504020204" pitchFamily="34" charset="0"/>
                <a:cs typeface="Noto Sans Bold" panose="020B0502040504020204" pitchFamily="34" charset="0"/>
              </a:rPr>
              <a:t>Fashion Design</a:t>
            </a:r>
            <a:r>
              <a:rPr lang="en-GB" sz="2400" b="1" i="0" u="none" kern="1200" baseline="0" dirty="0">
                <a:solidFill>
                  <a:schemeClr val="bg1"/>
                </a:solidFill>
                <a:effectLst/>
                <a:latin typeface="Noto Sans Bold" panose="020B0502040504020204" pitchFamily="34" charset="0"/>
                <a:ea typeface="Noto Sans Bold" panose="020B0502040504020204" pitchFamily="34" charset="0"/>
                <a:cs typeface="Noto Sans Bold" panose="020B0502040504020204" pitchFamily="34" charset="0"/>
              </a:rPr>
              <a:t> / </a:t>
            </a:r>
            <a:r>
              <a:rPr lang="en-GB" sz="1600" dirty="0">
                <a:solidFill>
                  <a:schemeClr val="bg1"/>
                </a:solidFill>
                <a:latin typeface="Noto Serif Regular" panose="02020600060500020200" pitchFamily="18" charset="0"/>
                <a:ea typeface="Noto Sans Bold" panose="020B0502040504020204" pitchFamily="34" charset="0"/>
                <a:cs typeface="Noto Sans Bold" panose="020B0502040504020204" pitchFamily="34" charset="0"/>
              </a:rPr>
              <a:t>Denis Antoine</a:t>
            </a:r>
            <a:endParaRPr lang="en-GB" sz="1600" b="0" i="0" u="sng" kern="1200" baseline="0" dirty="0">
              <a:solidFill>
                <a:schemeClr val="bg1"/>
              </a:solidFill>
              <a:effectLst/>
              <a:latin typeface="Noto Serif Regular" panose="02020600060500020200" pitchFamily="18" charset="0"/>
              <a:ea typeface="Noto Serif Regular" panose="02020600060500020200" pitchFamily="18" charset="0"/>
              <a:cs typeface="Noto Serif Regular" panose="02020600060500020200" pitchFamily="18" charset="0"/>
            </a:endParaRPr>
          </a:p>
          <a:p>
            <a:r>
              <a:rPr lang="en-GB" sz="2400" b="1" i="0" u="none" kern="1200" baseline="0" dirty="0">
                <a:solidFill>
                  <a:schemeClr val="bg1"/>
                </a:solidFill>
                <a:effectLst/>
                <a:latin typeface="Noto Sans Bold" panose="020B0502040504020204" pitchFamily="34" charset="0"/>
                <a:ea typeface="Noto Sans Bold" panose="020B0502040504020204" pitchFamily="34" charset="0"/>
                <a:cs typeface="Noto Sans Bold" panose="020B0502040504020204" pitchFamily="34" charset="0"/>
              </a:rPr>
              <a:t>Chapter 7</a:t>
            </a:r>
          </a:p>
          <a:p>
            <a:endParaRPr lang="en-GB" sz="2400" b="1" i="0" u="none" kern="1200" baseline="0" dirty="0">
              <a:solidFill>
                <a:schemeClr val="bg1"/>
              </a:solidFill>
              <a:effectLst/>
              <a:latin typeface="Noto Sans Bold" panose="020B0502040504020204" pitchFamily="34" charset="0"/>
              <a:ea typeface="Noto Sans Bold" panose="020B0502040504020204" pitchFamily="34" charset="0"/>
              <a:cs typeface="Noto Sans Bold" panose="020B0502040504020204" pitchFamily="34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  <a:t>Portfolios and r</a:t>
            </a:r>
            <a:r>
              <a:rPr lang="en-GB" sz="24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ésumés</a:t>
            </a:r>
            <a:endParaRPr lang="en-GB" sz="2400" b="0" i="0" u="none" kern="1200" baseline="0" dirty="0">
              <a:solidFill>
                <a:schemeClr val="bg1"/>
              </a:solidFill>
              <a:effectLst/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7320C56-B9C8-4B40-A187-753D3C78A9FA}"/>
              </a:ext>
            </a:extLst>
          </p:cNvPr>
          <p:cNvCxnSpPr>
            <a:cxnSpLocks/>
          </p:cNvCxnSpPr>
          <p:nvPr/>
        </p:nvCxnSpPr>
        <p:spPr>
          <a:xfrm>
            <a:off x="1378131" y="2399606"/>
            <a:ext cx="639862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693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43000" y="1881265"/>
            <a:ext cx="6858000" cy="3967599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Consider the presentation of a portfolio of creative work</a:t>
            </a:r>
            <a:endParaRPr lang="en-GB" dirty="0"/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Create a brand vision and communicate it to an audience</a:t>
            </a:r>
            <a:endParaRPr lang="en-GB" dirty="0"/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Understand the audiences with whom young designers need to communicate</a:t>
            </a:r>
            <a:endParaRPr lang="en-GB" dirty="0"/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Evaluate effective layouts used in the visual presentation of portfolio work</a:t>
            </a:r>
            <a:endParaRPr lang="en-GB" dirty="0"/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Consider digital portfolio-presentation platforms, and the opportunities they provide</a:t>
            </a:r>
            <a:endParaRPr lang="en-GB" dirty="0"/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Identify the key components of successful résumés</a:t>
            </a:r>
            <a:endParaRPr lang="en-GB" dirty="0"/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Develop interview skills needed to present design work successfully</a:t>
            </a:r>
            <a:endParaRPr lang="en-GB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1846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Portfolio Presentation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900" dirty="0"/>
              <a:t>A portfolio is a packaged, edited showcase of work aimed at communicating a designer’s skills and creative vision.</a:t>
            </a:r>
            <a:endParaRPr lang="en-GB" sz="1900" dirty="0"/>
          </a:p>
          <a:p>
            <a:pPr marL="0" indent="0">
              <a:lnSpc>
                <a:spcPct val="100000"/>
              </a:lnSpc>
              <a:buNone/>
            </a:pPr>
            <a:endParaRPr lang="en-US" sz="19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/>
              <a:t>A portfolio can be a physical book or digital presentation.</a:t>
            </a:r>
            <a:endParaRPr lang="en-GB" sz="1900" dirty="0"/>
          </a:p>
          <a:p>
            <a:pPr marL="0" indent="0">
              <a:lnSpc>
                <a:spcPct val="100000"/>
              </a:lnSpc>
              <a:buNone/>
            </a:pPr>
            <a:endParaRPr lang="en-US" sz="19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/>
              <a:t>It is important to start building a portfolio early on in creative training. </a:t>
            </a:r>
            <a:endParaRPr lang="en-GB" sz="19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063" y="2901060"/>
            <a:ext cx="3306762" cy="220046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30F20A-5AD3-6347-9D52-56C000F2BCE5}"/>
              </a:ext>
            </a:extLst>
          </p:cNvPr>
          <p:cNvSpPr/>
          <p:nvPr/>
        </p:nvSpPr>
        <p:spPr>
          <a:xfrm>
            <a:off x="556054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</a:p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297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43000" y="1881265"/>
            <a:ext cx="6858000" cy="42888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900" dirty="0"/>
              <a:t>Developing a portfolio requires establishing a personal brand vision, which is then implemented throughout the visual presentation and packaging of the work.</a:t>
            </a:r>
            <a:endParaRPr lang="en-GB" sz="1900" dirty="0"/>
          </a:p>
          <a:p>
            <a:pPr>
              <a:lnSpc>
                <a:spcPct val="100000"/>
              </a:lnSpc>
            </a:pPr>
            <a:r>
              <a:rPr lang="en-US" sz="1900" dirty="0"/>
              <a:t>Designers should: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Identify a personal niche by narrowing focus to the type of work that gives them the highest personal satisfaction</a:t>
            </a:r>
            <a:endParaRPr lang="en-GB" sz="19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Pull together a set of core value terms associated with their personal niche and develop a brand vision statement</a:t>
            </a:r>
            <a:endParaRPr lang="en-GB" sz="1900" dirty="0"/>
          </a:p>
          <a:p>
            <a:pPr>
              <a:lnSpc>
                <a:spcPct val="100000"/>
              </a:lnSpc>
            </a:pPr>
            <a:r>
              <a:rPr lang="en-US" sz="1900" dirty="0"/>
              <a:t>Examples of core value terms:</a:t>
            </a:r>
            <a:r>
              <a:rPr lang="en-GB" sz="1900" dirty="0"/>
              <a:t>  </a:t>
            </a:r>
            <a:r>
              <a:rPr lang="en-US" sz="1900" i="1" dirty="0"/>
              <a:t>Approachable   Technical   Modern   Artistic   Extravagant   Luxurious </a:t>
            </a:r>
            <a:endParaRPr lang="en-GB" sz="1900" i="1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Brand Vision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6389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Brand Vision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900" b="1" dirty="0"/>
              <a:t>Developing a logo</a:t>
            </a:r>
            <a:endParaRPr lang="en-GB" sz="1900" b="1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/>
              <a:t>The logo is a graphic representation of the personal brand and should clearly convey the core brand values.</a:t>
            </a:r>
            <a:endParaRPr lang="en-GB" sz="19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/>
              <a:t>Key factors in logo design: </a:t>
            </a:r>
            <a:endParaRPr lang="en-GB" sz="1900" dirty="0"/>
          </a:p>
          <a:p>
            <a:pPr lvl="0">
              <a:lnSpc>
                <a:spcPct val="100000"/>
              </a:lnSpc>
            </a:pPr>
            <a:r>
              <a:rPr lang="en-US" sz="1900" dirty="0"/>
              <a:t>Simplicity of images or typography</a:t>
            </a:r>
            <a:endParaRPr lang="en-GB" sz="1900" dirty="0"/>
          </a:p>
          <a:p>
            <a:pPr lvl="0">
              <a:lnSpc>
                <a:spcPct val="100000"/>
              </a:lnSpc>
            </a:pPr>
            <a:r>
              <a:rPr lang="en-US" sz="1900" dirty="0"/>
              <a:t>Readability</a:t>
            </a:r>
            <a:endParaRPr lang="en-GB" sz="1900" dirty="0"/>
          </a:p>
          <a:p>
            <a:pPr lvl="0">
              <a:lnSpc>
                <a:spcPct val="100000"/>
              </a:lnSpc>
            </a:pPr>
            <a:r>
              <a:rPr lang="en-US" sz="1900" dirty="0"/>
              <a:t>Appropriate use of color</a:t>
            </a:r>
            <a:endParaRPr lang="en-GB" sz="1900" dirty="0"/>
          </a:p>
          <a:p>
            <a:pPr lvl="0">
              <a:lnSpc>
                <a:spcPct val="100000"/>
              </a:lnSpc>
            </a:pPr>
            <a:r>
              <a:rPr lang="en-US" sz="1900" dirty="0"/>
              <a:t>Successful brand messaging </a:t>
            </a:r>
          </a:p>
          <a:p>
            <a:pPr marL="0" lvl="0" indent="0">
              <a:lnSpc>
                <a:spcPct val="100000"/>
              </a:lnSpc>
              <a:buNone/>
            </a:pPr>
            <a:endParaRPr lang="en-GB" sz="1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30F20A-5AD3-6347-9D52-56C000F2BCE5}"/>
              </a:ext>
            </a:extLst>
          </p:cNvPr>
          <p:cNvSpPr/>
          <p:nvPr/>
        </p:nvSpPr>
        <p:spPr>
          <a:xfrm>
            <a:off x="556054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</a:p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FE5D3FC-507B-1E4B-B0B8-CD67339F00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0536" t="18399" r="20093"/>
          <a:stretch/>
        </p:blipFill>
        <p:spPr>
          <a:xfrm>
            <a:off x="4572000" y="2655645"/>
            <a:ext cx="3425721" cy="2589544"/>
          </a:xfrm>
        </p:spPr>
      </p:pic>
    </p:spTree>
    <p:extLst>
      <p:ext uri="{BB962C8B-B14F-4D97-AF65-F5344CB8AC3E}">
        <p14:creationId xmlns:p14="http://schemas.microsoft.com/office/powerpoint/2010/main" val="3275832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43000" y="1881265"/>
            <a:ext cx="6858000" cy="42806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900" b="1" dirty="0"/>
              <a:t>Packaging</a:t>
            </a:r>
            <a:endParaRPr lang="en-GB" sz="1900" b="1" dirty="0"/>
          </a:p>
          <a:p>
            <a:pPr>
              <a:lnSpc>
                <a:spcPct val="100000"/>
              </a:lnSpc>
            </a:pPr>
            <a:r>
              <a:rPr lang="en-US" sz="1900" dirty="0"/>
              <a:t>Along with a strong logo, packaging enhances the visual communication of the chosen brand message.</a:t>
            </a:r>
            <a:endParaRPr lang="en-GB" sz="1900" dirty="0"/>
          </a:p>
          <a:p>
            <a:pPr>
              <a:lnSpc>
                <a:spcPct val="100000"/>
              </a:lnSpc>
            </a:pPr>
            <a:r>
              <a:rPr lang="en-US" sz="1900" dirty="0"/>
              <a:t>Materials and the use of color and graphic design elements all play an important role. </a:t>
            </a:r>
            <a:endParaRPr lang="en-GB" sz="1900" dirty="0"/>
          </a:p>
          <a:p>
            <a:pPr>
              <a:lnSpc>
                <a:spcPct val="100000"/>
              </a:lnSpc>
            </a:pPr>
            <a:r>
              <a:rPr lang="en-US" sz="1900" dirty="0"/>
              <a:t>Common portfolio formats:</a:t>
            </a:r>
            <a:endParaRPr lang="en-GB" sz="1900" dirty="0"/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Books are easier to read as a single story, but more difficult to present to a larger group</a:t>
            </a:r>
            <a:endParaRPr lang="en-GB" sz="1900" dirty="0"/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Boxes containing unbound boards are easier to present to larger groups, but can be difficult to keep organized   </a:t>
            </a:r>
            <a:endParaRPr lang="en-GB" sz="1900" dirty="0"/>
          </a:p>
          <a:p>
            <a:pPr>
              <a:lnSpc>
                <a:spcPct val="100000"/>
              </a:lnSpc>
            </a:pPr>
            <a:r>
              <a:rPr lang="en-US" sz="1900" dirty="0"/>
              <a:t> </a:t>
            </a:r>
            <a:endParaRPr lang="en-GB" sz="1900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Brand Vision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1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30F20A-5AD3-6347-9D52-56C000F2BCE5}"/>
              </a:ext>
            </a:extLst>
          </p:cNvPr>
          <p:cNvSpPr/>
          <p:nvPr/>
        </p:nvSpPr>
        <p:spPr>
          <a:xfrm>
            <a:off x="556054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</a:p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060" y="1072978"/>
            <a:ext cx="6817841" cy="454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07216"/>
      </p:ext>
    </p:extLst>
  </p:cSld>
  <p:clrMapOvr>
    <a:masterClrMapping/>
  </p:clrMapOvr>
</p:sld>
</file>

<file path=ppt/theme/theme1.xml><?xml version="1.0" encoding="utf-8"?>
<a:theme xmlns:a="http://schemas.openxmlformats.org/drawingml/2006/main" name="LKP Opener - blank">
  <a:themeElements>
    <a:clrScheme name="LKP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FF2600"/>
      </a:accent1>
      <a:accent2>
        <a:srgbClr val="FF2600"/>
      </a:accent2>
      <a:accent3>
        <a:srgbClr val="FF2600"/>
      </a:accent3>
      <a:accent4>
        <a:srgbClr val="FF2600"/>
      </a:accent4>
      <a:accent5>
        <a:srgbClr val="FF2600"/>
      </a:accent5>
      <a:accent6>
        <a:srgbClr val="FF2600"/>
      </a:accent6>
      <a:hlink>
        <a:srgbClr val="919191"/>
      </a:hlink>
      <a:folHlink>
        <a:srgbClr val="CACACA"/>
      </a:folHlink>
    </a:clrScheme>
    <a:fontScheme name="LKP">
      <a:majorFont>
        <a:latin typeface="Noto Sans Bold"/>
        <a:ea typeface=""/>
        <a:cs typeface=""/>
      </a:majorFont>
      <a:minorFont>
        <a:latin typeface="Noto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" id="{32D5E2B8-4FFE-F545-9176-508ADD67CB81}" vid="{4DFCEF36-CF80-1F46-9CDE-9CE2C245CA39}"/>
    </a:ext>
  </a:extLst>
</a:theme>
</file>

<file path=ppt/theme/theme2.xml><?xml version="1.0" encoding="utf-8"?>
<a:theme xmlns:a="http://schemas.openxmlformats.org/drawingml/2006/main" name="LKP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D7222A"/>
      </a:accent1>
      <a:accent2>
        <a:srgbClr val="FF2600"/>
      </a:accent2>
      <a:accent3>
        <a:srgbClr val="FF2600"/>
      </a:accent3>
      <a:accent4>
        <a:srgbClr val="FF2600"/>
      </a:accent4>
      <a:accent5>
        <a:srgbClr val="FF2600"/>
      </a:accent5>
      <a:accent6>
        <a:srgbClr val="FF2600"/>
      </a:accent6>
      <a:hlink>
        <a:srgbClr val="919191"/>
      </a:hlink>
      <a:folHlink>
        <a:srgbClr val="CACAC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" id="{32D5E2B8-4FFE-F545-9176-508ADD67CB81}" vid="{7E6DB49D-2E34-2143-8B6F-A49F30623E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</TotalTime>
  <Words>999</Words>
  <Application>Microsoft Macintosh PowerPoint</Application>
  <PresentationFormat>On-screen Show (4:3)</PresentationFormat>
  <Paragraphs>126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Noto Serif Regular</vt:lpstr>
      <vt:lpstr>Noto Serif</vt:lpstr>
      <vt:lpstr>Noto Sans Bold</vt:lpstr>
      <vt:lpstr>Arial</vt:lpstr>
      <vt:lpstr>Noto Sans</vt:lpstr>
      <vt:lpstr>LKP Opener - blank</vt:lpstr>
      <vt:lpstr>LKP</vt:lpstr>
      <vt:lpstr>PowerPoint Presentation</vt:lpstr>
      <vt:lpstr>PowerPoint Presentation</vt:lpstr>
      <vt:lpstr>PowerPoint Presentation</vt:lpstr>
      <vt:lpstr>Objectives</vt:lpstr>
      <vt:lpstr>Portfolio Presentation</vt:lpstr>
      <vt:lpstr>Creating a Brand Vision</vt:lpstr>
      <vt:lpstr>Creating a Brand Vision</vt:lpstr>
      <vt:lpstr>Creating a Brand Vision</vt:lpstr>
      <vt:lpstr>PowerPoint Presentation</vt:lpstr>
      <vt:lpstr>Understanding Your Audience</vt:lpstr>
      <vt:lpstr>Understanding Your Audience</vt:lpstr>
      <vt:lpstr>Understanding Your Audience</vt:lpstr>
      <vt:lpstr>Effective Layout</vt:lpstr>
      <vt:lpstr>PowerPoint Presentation</vt:lpstr>
      <vt:lpstr>Effective Layout</vt:lpstr>
      <vt:lpstr>Digital Portfolios</vt:lpstr>
      <vt:lpstr>PowerPoint Presentation</vt:lpstr>
      <vt:lpstr>Digital Portfolios</vt:lpstr>
      <vt:lpstr>Résumés</vt:lpstr>
      <vt:lpstr>PowerPoint Presentation</vt:lpstr>
      <vt:lpstr>Essential Interview Skills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Coco</dc:creator>
  <cp:lastModifiedBy>Clare Double</cp:lastModifiedBy>
  <cp:revision>77</cp:revision>
  <dcterms:created xsi:type="dcterms:W3CDTF">2018-05-18T09:22:04Z</dcterms:created>
  <dcterms:modified xsi:type="dcterms:W3CDTF">2019-10-28T15:38:22Z</dcterms:modified>
</cp:coreProperties>
</file>