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27"/>
  </p:notesMasterIdLst>
  <p:handoutMasterIdLst>
    <p:handoutMasterId r:id="rId28"/>
  </p:handoutMasterIdLst>
  <p:sldIdLst>
    <p:sldId id="257" r:id="rId3"/>
    <p:sldId id="265" r:id="rId4"/>
    <p:sldId id="263" r:id="rId5"/>
    <p:sldId id="266" r:id="rId6"/>
    <p:sldId id="267" r:id="rId7"/>
    <p:sldId id="268" r:id="rId8"/>
    <p:sldId id="269" r:id="rId9"/>
    <p:sldId id="264" r:id="rId10"/>
    <p:sldId id="270" r:id="rId11"/>
    <p:sldId id="271" r:id="rId12"/>
    <p:sldId id="273" r:id="rId13"/>
    <p:sldId id="274" r:id="rId14"/>
    <p:sldId id="275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90" r:id="rId23"/>
    <p:sldId id="288" r:id="rId24"/>
    <p:sldId id="289" r:id="rId25"/>
    <p:sldId id="287" r:id="rId26"/>
  </p:sldIdLst>
  <p:sldSz cx="9144000" cy="6858000" type="screen4x3"/>
  <p:notesSz cx="6858000" cy="9144000"/>
  <p:embeddedFontLst>
    <p:embeddedFont>
      <p:font typeface="Noto Sans Bold" panose="020B0802040504020204" pitchFamily="34" charset="0"/>
      <p:bold r:id="rId29"/>
    </p:embeddedFont>
    <p:embeddedFont>
      <p:font typeface="Noto Serif" panose="02020600060500020200" pitchFamily="18" charset="0"/>
      <p:regular r:id="rId30"/>
      <p:bold r:id="rId31"/>
      <p:italic r:id="rId32"/>
      <p:boldItalic r:id="rId33"/>
    </p:embeddedFont>
    <p:embeddedFont>
      <p:font typeface="Noto Sans" panose="020B050204050402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6"/>
            <p14:sldId id="267"/>
            <p14:sldId id="268"/>
            <p14:sldId id="269"/>
            <p14:sldId id="264"/>
            <p14:sldId id="270"/>
            <p14:sldId id="271"/>
            <p14:sldId id="273"/>
            <p14:sldId id="274"/>
            <p14:sldId id="275"/>
            <p14:sldId id="277"/>
            <p14:sldId id="278"/>
            <p14:sldId id="279"/>
            <p14:sldId id="280"/>
            <p14:sldId id="281"/>
            <p14:sldId id="282"/>
            <p14:sldId id="283"/>
            <p14:sldId id="290"/>
            <p14:sldId id="288"/>
            <p14:sldId id="289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ker" initials="W" lastIdx="1" clrIdx="0">
    <p:extLst>
      <p:ext uri="{19B8F6BF-5375-455C-9EA6-DF929625EA0E}">
        <p15:presenceInfo xmlns:p15="http://schemas.microsoft.com/office/powerpoint/2012/main" userId="Wal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70" autoAdjust="0"/>
    <p:restoredTop sz="86401" autoAdjust="0"/>
  </p:normalViewPr>
  <p:slideViewPr>
    <p:cSldViewPr snapToGrid="0" snapToObjects="1">
      <p:cViewPr varScale="1">
        <p:scale>
          <a:sx n="116" d="100"/>
          <a:sy n="116" d="100"/>
        </p:scale>
        <p:origin x="18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15/10/2018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15/10/2018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DACAC7E-E9C7-3A43-8D4C-164579CCE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1149289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=""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=""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=""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1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724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GB" sz="1900" b="1" dirty="0"/>
              <a:t>Vicuña</a:t>
            </a: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First of </a:t>
            </a:r>
            <a:r>
              <a:rPr lang="en-GB" sz="1900" i="1" dirty="0" err="1"/>
              <a:t>Camelidae</a:t>
            </a:r>
            <a:r>
              <a:rPr lang="en-GB" sz="1900" dirty="0"/>
              <a:t> family to be </a:t>
            </a:r>
            <a:r>
              <a:rPr lang="en-GB" sz="1900" dirty="0" smtClean="0"/>
              <a:t>domesticated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Raised for their wool by Incas and protected by </a:t>
            </a:r>
            <a:r>
              <a:rPr lang="en-GB" sz="1900" dirty="0" smtClean="0"/>
              <a:t>law</a:t>
            </a: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 smtClean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Declared </a:t>
            </a:r>
            <a:r>
              <a:rPr lang="en-GB" sz="1900" dirty="0"/>
              <a:t>endangered by mid 1970s and trade </a:t>
            </a:r>
            <a:r>
              <a:rPr lang="en-GB" sz="1900" dirty="0" smtClean="0"/>
              <a:t>prohibited</a:t>
            </a: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 smtClean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Anti-poaching </a:t>
            </a:r>
            <a:r>
              <a:rPr lang="en-GB" sz="1900" dirty="0"/>
              <a:t>efforts led to dramatic </a:t>
            </a:r>
            <a:r>
              <a:rPr lang="en-GB" sz="1900" dirty="0" smtClean="0"/>
              <a:t>comeback</a:t>
            </a: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 smtClean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Peru taken lead in vicuña conservation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5188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58215"/>
          </a:xfrm>
        </p:spPr>
        <p:txBody>
          <a:bodyPr>
            <a:no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Peru principal exporter; labelling system is proof animals released back into </a:t>
            </a:r>
            <a:r>
              <a:rPr lang="en-GB" sz="1900" dirty="0" smtClean="0"/>
              <a:t>wild </a:t>
            </a:r>
            <a:r>
              <a:rPr lang="en-GB" sz="1900" dirty="0"/>
              <a:t>after </a:t>
            </a:r>
            <a:r>
              <a:rPr lang="en-GB" sz="1900" dirty="0" smtClean="0"/>
              <a:t>shearing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Finest </a:t>
            </a:r>
            <a:r>
              <a:rPr lang="en-GB" sz="1900" dirty="0"/>
              <a:t>of all animal fibres (6 to 14 microns</a:t>
            </a:r>
            <a:r>
              <a:rPr lang="en-GB" sz="1900" dirty="0" smtClean="0"/>
              <a:t>)</a:t>
            </a:r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Natural </a:t>
            </a:r>
            <a:r>
              <a:rPr lang="en-GB" sz="1900" dirty="0"/>
              <a:t>colour is rich golden honey; never dyed </a:t>
            </a:r>
            <a:endParaRPr lang="en-GB" sz="1900" dirty="0" smtClean="0"/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Vicuña </a:t>
            </a:r>
            <a:r>
              <a:rPr lang="en-GB" sz="1900" dirty="0"/>
              <a:t>alpaca cross-breeds are called </a:t>
            </a:r>
            <a:r>
              <a:rPr lang="en-GB" sz="1900" dirty="0" err="1"/>
              <a:t>paco</a:t>
            </a:r>
            <a:r>
              <a:rPr lang="en-GB" sz="1900" dirty="0"/>
              <a:t> vicuña </a:t>
            </a:r>
            <a:endParaRPr lang="en-GB" sz="1900" dirty="0" smtClean="0"/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Italy </a:t>
            </a:r>
            <a:r>
              <a:rPr lang="en-GB" sz="1900" dirty="0"/>
              <a:t>primary importer of vicuña cloth; Germany principal importer of vicuña clothing</a:t>
            </a:r>
          </a:p>
          <a:p>
            <a:pPr>
              <a:lnSpc>
                <a:spcPct val="100000"/>
              </a:lnSpc>
            </a:pPr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07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39721" y="1881265"/>
            <a:ext cx="6858000" cy="4190021"/>
          </a:xfrm>
        </p:spPr>
        <p:txBody>
          <a:bodyPr>
            <a:normAutofit lnSpcReduction="10000"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Camel hair obtained from two-humped </a:t>
            </a:r>
            <a:r>
              <a:rPr lang="en-GB" sz="1900" dirty="0" err="1"/>
              <a:t>bactrian</a:t>
            </a:r>
            <a:r>
              <a:rPr lang="en-GB" sz="1900" dirty="0"/>
              <a:t> camel</a:t>
            </a:r>
          </a:p>
          <a:p>
            <a:r>
              <a:rPr lang="en-GB" sz="19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Best-quality hair from Inner Mongolia (northern China)</a:t>
            </a:r>
          </a:p>
          <a:p>
            <a:r>
              <a:rPr lang="en-GB" sz="19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Iran, Afghanistan, Russia and Tibet produce camel hair</a:t>
            </a:r>
          </a:p>
          <a:p>
            <a:r>
              <a:rPr lang="en-GB" sz="19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Australia and New Zealand now also produce camel hair</a:t>
            </a:r>
          </a:p>
          <a:p>
            <a:r>
              <a:rPr lang="en-GB" sz="1900" b="1" dirty="0"/>
              <a:t> </a:t>
            </a:r>
            <a:endParaRPr lang="en-GB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Clothing fibres are from camel’s down undercoat</a:t>
            </a:r>
          </a:p>
          <a:p>
            <a:r>
              <a:rPr lang="en-GB" sz="1900" b="1" dirty="0"/>
              <a:t> </a:t>
            </a:r>
            <a:endParaRPr lang="en-GB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Best fibres are from </a:t>
            </a:r>
            <a:r>
              <a:rPr lang="en-GB" sz="1900" dirty="0" smtClean="0"/>
              <a:t>underside </a:t>
            </a:r>
            <a:r>
              <a:rPr lang="en-GB" sz="1900" dirty="0"/>
              <a:t>of baby camel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 hair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7416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GB" sz="1900" dirty="0"/>
              <a:t>Hair collected by combing, shearing or natural shedding 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GB" sz="1900" dirty="0"/>
              <a:t>Camel hair is traditionally left </a:t>
            </a:r>
            <a:r>
              <a:rPr lang="en-GB" sz="1900" dirty="0" smtClean="0"/>
              <a:t>undyed</a:t>
            </a:r>
            <a:endParaRPr lang="en-GB" sz="1900" dirty="0"/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Italy principal importer of fibre; U.S. main destination for </a:t>
            </a:r>
            <a:r>
              <a:rPr lang="en-GB" sz="1900" dirty="0" smtClean="0"/>
              <a:t>camel-hair </a:t>
            </a:r>
            <a:r>
              <a:rPr lang="en-GB" sz="1900" dirty="0"/>
              <a:t>clothing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 hair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535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280637"/>
          </a:xfrm>
        </p:spPr>
        <p:txBody>
          <a:bodyPr>
            <a:normAutofit lnSpcReduction="10000"/>
          </a:bodyPr>
          <a:lstStyle/>
          <a:p>
            <a:r>
              <a:rPr lang="en-GB" sz="1900" dirty="0"/>
              <a:t>Most important fibre-producing goats are cashmere and </a:t>
            </a:r>
            <a:r>
              <a:rPr lang="en-GB" sz="1900" dirty="0" smtClean="0"/>
              <a:t>angora</a:t>
            </a:r>
          </a:p>
          <a:p>
            <a:endParaRPr lang="en-GB" sz="1900" dirty="0"/>
          </a:p>
          <a:p>
            <a:r>
              <a:rPr lang="en-GB" sz="1900" b="1" dirty="0"/>
              <a:t>Cashmere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Fibre first woven into pashmina shawls by Kashmiri </a:t>
            </a:r>
            <a:r>
              <a:rPr lang="en-GB" sz="1900" dirty="0" smtClean="0"/>
              <a:t>tribes</a:t>
            </a:r>
          </a:p>
          <a:p>
            <a:pPr lvl="0"/>
            <a:endParaRPr lang="en-GB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Fabric named after province of Kashmir (now Pakistan</a:t>
            </a:r>
            <a:r>
              <a:rPr lang="en-GB" sz="1900" dirty="0" smtClean="0"/>
              <a:t>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Fabric popularized due to export of shawls by colonial British </a:t>
            </a:r>
            <a:endParaRPr lang="en-GB" sz="19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900" dirty="0"/>
              <a:t>Himalayan mountain goat produces best </a:t>
            </a:r>
            <a:r>
              <a:rPr lang="en-GB" sz="1900" dirty="0" smtClean="0"/>
              <a:t>fibre</a:t>
            </a: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902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</a:pPr>
            <a:r>
              <a:rPr lang="en-GB" sz="1900" dirty="0"/>
              <a:t>Fibre must be under 18.5 microns to be labelled cashmere</a:t>
            </a:r>
          </a:p>
          <a:p>
            <a:pPr marL="285750" lvl="0" indent="-285750">
              <a:lnSpc>
                <a:spcPct val="100000"/>
              </a:lnSpc>
            </a:pPr>
            <a:r>
              <a:rPr lang="en-GB" sz="1900" dirty="0"/>
              <a:t>Ratio of down to guard hairs must be above 30% and fibres over </a:t>
            </a:r>
            <a:r>
              <a:rPr lang="en-GB" sz="1900" dirty="0" smtClean="0"/>
              <a:t>3cm long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</a:pPr>
            <a:r>
              <a:rPr lang="en-GB" sz="1900" dirty="0" smtClean="0"/>
              <a:t>Through </a:t>
            </a:r>
            <a:r>
              <a:rPr lang="en-GB" sz="1900" dirty="0"/>
              <a:t>selective breeding Chinese goats yield most </a:t>
            </a:r>
            <a:r>
              <a:rPr lang="en-GB" sz="1900" dirty="0" smtClean="0"/>
              <a:t>fibre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</a:pPr>
            <a:r>
              <a:rPr lang="en-GB" sz="1900" dirty="0"/>
              <a:t>C</a:t>
            </a:r>
            <a:r>
              <a:rPr lang="en-GB" sz="1900" dirty="0" smtClean="0"/>
              <a:t>olours </a:t>
            </a:r>
            <a:r>
              <a:rPr lang="en-GB" sz="1900" dirty="0"/>
              <a:t>range from fawn to brown; white most sought-after</a:t>
            </a:r>
          </a:p>
          <a:p>
            <a:pPr marL="285750" lvl="0" indent="-285750"/>
            <a:endParaRPr lang="en-GB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004" y="1825625"/>
            <a:ext cx="2912879" cy="4351338"/>
          </a:xfrm>
        </p:spPr>
      </p:pic>
      <p:sp>
        <p:nvSpPr>
          <p:cNvPr id="4" name="Rectangle 3"/>
          <p:cNvSpPr/>
          <p:nvPr/>
        </p:nvSpPr>
        <p:spPr>
          <a:xfrm>
            <a:off x="568410" y="6311899"/>
            <a:ext cx="45761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363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346540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Best down and yield obtained through hand combing </a:t>
            </a:r>
            <a:endParaRPr lang="en-GB" sz="1900" dirty="0" smtClean="0"/>
          </a:p>
          <a:p>
            <a:pPr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Grading fibres by hand and eye is key to production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Cashmere production represents </a:t>
            </a:r>
            <a:r>
              <a:rPr lang="en-GB" sz="1900" dirty="0" smtClean="0"/>
              <a:t>1% </a:t>
            </a:r>
            <a:r>
              <a:rPr lang="en-GB" sz="1900" dirty="0"/>
              <a:t>of textile market 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China produces around </a:t>
            </a:r>
            <a:r>
              <a:rPr lang="en-GB" sz="1900" dirty="0" smtClean="0"/>
              <a:t>60% </a:t>
            </a:r>
            <a:r>
              <a:rPr lang="en-GB" sz="1900" dirty="0"/>
              <a:t>of global raw cashmere; Outer Mongolia around </a:t>
            </a:r>
            <a:r>
              <a:rPr lang="en-GB" sz="1900" dirty="0" smtClean="0"/>
              <a:t>20%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GB" sz="1900" b="1" dirty="0"/>
              <a:t> 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Scotland, Japan and Italy principal spinners of high-quality cashmere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77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9758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900" b="1" dirty="0"/>
              <a:t>Mohair</a:t>
            </a:r>
            <a:r>
              <a:rPr lang="en-GB" sz="1900" dirty="0"/>
              <a:t> 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Mohair fibre produced from angora goats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Name ‘angora’ derived from region now part of modern-day Ankara (Turkey)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Ottoman Empire banned export of raw fleeces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Goats imported to U.S. and South Africa by mid 19</a:t>
            </a:r>
            <a:r>
              <a:rPr lang="en-GB" sz="1900" baseline="30000" dirty="0"/>
              <a:t>th</a:t>
            </a:r>
            <a:r>
              <a:rPr lang="en-GB" sz="1900" dirty="0"/>
              <a:t> century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8002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GB" dirty="0"/>
              <a:t>Mohair fibre is crease resistant, smooth and lustrous </a:t>
            </a:r>
          </a:p>
          <a:p>
            <a:pPr marL="0" indent="0">
              <a:buNone/>
            </a:pPr>
            <a:endParaRPr lang="en-GB" dirty="0"/>
          </a:p>
          <a:p>
            <a:pPr lvl="0"/>
            <a:r>
              <a:rPr lang="en-GB" dirty="0"/>
              <a:t>Durable, long staple fibres with moisture-wicking properties</a:t>
            </a:r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pPr lvl="0"/>
            <a:r>
              <a:rPr lang="en-GB" dirty="0"/>
              <a:t>Most valuable fibres are the fine under-down</a:t>
            </a:r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pPr lvl="0"/>
            <a:r>
              <a:rPr lang="en-GB" dirty="0"/>
              <a:t>Finest fibres produced from first clipping of kid goats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711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255923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Angoras not as hardy as cashmere goats; require dry climate, good nutrition and </a:t>
            </a:r>
            <a:r>
              <a:rPr lang="en-GB" sz="1900" dirty="0" smtClean="0"/>
              <a:t>grooming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Goats are shorn and fleeces processed to remove vegetable </a:t>
            </a:r>
            <a:r>
              <a:rPr lang="en-GB" sz="1900" dirty="0" smtClean="0"/>
              <a:t>matter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South Africa and Lesotho produce over </a:t>
            </a:r>
            <a:r>
              <a:rPr lang="en-GB" sz="1900" dirty="0" smtClean="0"/>
              <a:t>50% </a:t>
            </a:r>
            <a:r>
              <a:rPr lang="en-GB" sz="1900" dirty="0"/>
              <a:t>of global </a:t>
            </a:r>
            <a:r>
              <a:rPr lang="en-GB" sz="1900" dirty="0" smtClean="0"/>
              <a:t>output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Global production is about </a:t>
            </a:r>
            <a:r>
              <a:rPr lang="en-GB" sz="1900" dirty="0" smtClean="0"/>
              <a:t>1% </a:t>
            </a:r>
            <a:r>
              <a:rPr lang="en-GB" sz="1900" dirty="0"/>
              <a:t>of natural fibre </a:t>
            </a:r>
            <a:r>
              <a:rPr lang="en-GB" sz="1900" dirty="0" smtClean="0"/>
              <a:t>production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France and Italy main producers of mohair fabric and </a:t>
            </a:r>
            <a:r>
              <a:rPr lang="en-GB" sz="1900" dirty="0" smtClean="0"/>
              <a:t>garments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Japan </a:t>
            </a:r>
            <a:r>
              <a:rPr lang="en-GB" sz="1900" dirty="0" smtClean="0"/>
              <a:t>largest </a:t>
            </a:r>
            <a:r>
              <a:rPr lang="en-GB" sz="1900" dirty="0"/>
              <a:t>importer of mohair fabric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Goat fibre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4981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animal fibres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GB" sz="1900" b="1" dirty="0"/>
              <a:t>Yak hair 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Yaks are found in Tibet and China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GB" sz="1900" dirty="0"/>
              <a:t>Most valuable fibres are white, fine soft under-down from </a:t>
            </a:r>
            <a:r>
              <a:rPr lang="en-GB" sz="1900" dirty="0" smtClean="0"/>
              <a:t>underbelly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Alternative to cashmere favoured by craft spinners and weavers</a:t>
            </a:r>
          </a:p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2899040"/>
            <a:ext cx="3306762" cy="2595598"/>
          </a:xfrm>
        </p:spPr>
      </p:pic>
      <p:sp>
        <p:nvSpPr>
          <p:cNvPr id="4" name="Rectangle 3"/>
          <p:cNvSpPr/>
          <p:nvPr/>
        </p:nvSpPr>
        <p:spPr>
          <a:xfrm>
            <a:off x="572530" y="6311899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225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1900" b="1" dirty="0" err="1"/>
              <a:t>Qiviut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Under-wool of musk ox from Alaska and Arctic regions of Canada 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Revenue from commercial production benefits local communities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Fibre is eight times warmer than wool and softer than cashmere; used in fine knitwear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animal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4985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9675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1900" b="1" dirty="0"/>
              <a:t>Angora rabbit 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One of the oldest domesticated breeds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Principal fibre producing breeds are French (more guard hairs), German (higher fibre ratio), Giant (abundant yield) and Satin (softest and finest fibre)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China largest producer of angora </a:t>
            </a:r>
            <a:r>
              <a:rPr lang="en-GB" sz="1900" dirty="0" smtClean="0"/>
              <a:t>hair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Angoras are albinos and need to be kept in semi-darkness</a:t>
            </a:r>
          </a:p>
          <a:p>
            <a:pPr>
              <a:lnSpc>
                <a:spcPct val="100000"/>
              </a:lnSpc>
            </a:pPr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animal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8254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100000"/>
              </a:lnSpc>
            </a:pPr>
            <a:r>
              <a:rPr lang="en-GB" sz="1900" dirty="0" smtClean="0"/>
              <a:t>Angoras must </a:t>
            </a:r>
            <a:r>
              <a:rPr lang="en-GB" sz="1900" dirty="0"/>
              <a:t>be well fed and well groomed to produce superior quality yield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GB" sz="1900" dirty="0"/>
              <a:t>Fleeces can be shorn or plucked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Ideal for knitwear as produces ‘halo’ effect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If woven must be blended with wool 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Alternative animal fibres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024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90020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Principal luxury animal fibre groups are from camelid, camel and goat </a:t>
            </a:r>
            <a:r>
              <a:rPr lang="en-GB" sz="1900" dirty="0" smtClean="0"/>
              <a:t>families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Alpaca fibre </a:t>
            </a:r>
            <a:r>
              <a:rPr lang="en-GB" sz="1900" dirty="0" smtClean="0"/>
              <a:t>fine</a:t>
            </a:r>
            <a:r>
              <a:rPr lang="en-GB" sz="1900" dirty="0"/>
              <a:t>, soft and silky; llama fibre </a:t>
            </a:r>
            <a:r>
              <a:rPr lang="en-GB" sz="1900" dirty="0" smtClean="0"/>
              <a:t>thicker </a:t>
            </a:r>
            <a:r>
              <a:rPr lang="en-GB" sz="1900" dirty="0"/>
              <a:t>and coarser with good insulation properties; </a:t>
            </a:r>
            <a:r>
              <a:rPr lang="en-GB" sz="1900" dirty="0" smtClean="0"/>
              <a:t>vicuña </a:t>
            </a:r>
            <a:r>
              <a:rPr lang="en-GB" sz="1900" dirty="0"/>
              <a:t>finest </a:t>
            </a:r>
            <a:r>
              <a:rPr lang="en-GB" sz="1900" dirty="0" smtClean="0"/>
              <a:t>animal fibre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Northern China, Iran, Afghanistan, Russia and Tibet all produce camel hair; Italy main importer of fibre; U.S. key clothing </a:t>
            </a:r>
            <a:r>
              <a:rPr lang="en-GB" sz="1900" dirty="0" smtClean="0"/>
              <a:t>destination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Himalayan mountain goat produces best cashmere fibre; mohair fibre produced from angora </a:t>
            </a:r>
            <a:r>
              <a:rPr lang="en-GB" sz="1900" dirty="0" smtClean="0"/>
              <a:t>goat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Yak fibre used by craft spinners and weavers; </a:t>
            </a:r>
            <a:r>
              <a:rPr lang="en-GB" sz="1900" dirty="0" err="1"/>
              <a:t>qiviut</a:t>
            </a:r>
            <a:r>
              <a:rPr lang="en-GB" sz="1900" dirty="0"/>
              <a:t> </a:t>
            </a:r>
            <a:r>
              <a:rPr lang="en-GB" sz="1900" dirty="0" smtClean="0"/>
              <a:t>and angora fibres popular for </a:t>
            </a:r>
            <a:r>
              <a:rPr lang="en-GB" sz="1900" dirty="0"/>
              <a:t>knitwear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2810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dirty="0" smtClean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Fabric for Fashion</a:t>
            </a:r>
            <a:r>
              <a:rPr lang="en-GB" sz="2400" b="1" i="0" u="none" kern="1200" baseline="0" dirty="0" smtClean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 </a:t>
            </a: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/ </a:t>
            </a:r>
            <a:r>
              <a:rPr lang="en-GB" sz="16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Clive Hallett and</a:t>
            </a:r>
          </a:p>
          <a:p>
            <a:pPr>
              <a:spcAft>
                <a:spcPts val="1800"/>
              </a:spcAft>
            </a:pPr>
            <a:r>
              <a:rPr lang="en-GB" sz="1600" b="0" i="0" kern="1200" baseline="0" dirty="0" smtClean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Amanda</a:t>
            </a:r>
            <a:r>
              <a:rPr lang="en-GB" sz="1600" b="0" i="0" kern="1200" dirty="0" smtClean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 Johnston</a:t>
            </a:r>
            <a:endParaRPr lang="en-GB" sz="1600" b="0" i="0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endParaRPr lang="en-GB" sz="2400" b="1" i="0" u="none" kern="1200" baseline="0" dirty="0" smtClean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1" dirty="0" smtClean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Section 1</a:t>
            </a:r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Animal fibres: Luxury animal fibres</a:t>
            </a:r>
            <a:endParaRPr lang="en-GB" sz="2400" b="0" i="0" u="none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3000968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181783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Identify the luxury animal fibre groups 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Describe the main characteristics of alpaca, llama and vicuña fibres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Identify the key countries involved in the production of </a:t>
            </a:r>
            <a:r>
              <a:rPr lang="en-GB" sz="1900" dirty="0" smtClean="0"/>
              <a:t>camel-hair </a:t>
            </a:r>
            <a:r>
              <a:rPr lang="en-GB" sz="1900" dirty="0"/>
              <a:t>fibre and fabric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Describe the production of cashmere and mohair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342900" lvl="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Summarize the main uses for yak, </a:t>
            </a:r>
            <a:r>
              <a:rPr lang="en-GB" sz="1900" dirty="0" err="1"/>
              <a:t>qiviut</a:t>
            </a:r>
            <a:r>
              <a:rPr lang="en-GB" sz="1900" dirty="0"/>
              <a:t> and angora rabbit fibres</a:t>
            </a:r>
          </a:p>
          <a:p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674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901696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Fibres are derived from several animal groups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</a:t>
            </a:r>
            <a:r>
              <a:rPr lang="en-GB" sz="1900" dirty="0" smtClean="0"/>
              <a:t>oats </a:t>
            </a:r>
            <a:r>
              <a:rPr lang="en-GB" sz="1900" dirty="0"/>
              <a:t>are supremely soft and warm, with fine hairs and under-fleeces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Principal groups are from camelid, camel and goat families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Additional groups include yak, </a:t>
            </a:r>
            <a:r>
              <a:rPr lang="en-GB" sz="1900" dirty="0" err="1"/>
              <a:t>qiviut</a:t>
            </a:r>
            <a:r>
              <a:rPr lang="en-GB" sz="1900" dirty="0"/>
              <a:t> and angora rabbits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Luxury animal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4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735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1900" dirty="0"/>
              <a:t>Four South American camelids – alpaca, llama, vicuña and </a:t>
            </a:r>
            <a:r>
              <a:rPr lang="en-GB" sz="1900" dirty="0" smtClean="0"/>
              <a:t>guanaco</a:t>
            </a:r>
            <a:endParaRPr lang="en-GB" sz="1900" dirty="0"/>
          </a:p>
          <a:p>
            <a:pPr>
              <a:lnSpc>
                <a:spcPct val="100000"/>
              </a:lnSpc>
            </a:pPr>
            <a:endParaRPr lang="en-GB" sz="1900" b="1" dirty="0" smtClean="0"/>
          </a:p>
          <a:p>
            <a:pPr>
              <a:lnSpc>
                <a:spcPct val="100000"/>
              </a:lnSpc>
            </a:pPr>
            <a:r>
              <a:rPr lang="en-GB" sz="1900" b="1" dirty="0" smtClean="0"/>
              <a:t>Alpaca</a:t>
            </a:r>
            <a:endParaRPr lang="en-GB" sz="1900" b="1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Principal South American fibre-producing </a:t>
            </a:r>
            <a:r>
              <a:rPr lang="en-GB" sz="1900" dirty="0" smtClean="0"/>
              <a:t>animal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Proactive marketing of processed fibre in the 1950s increased </a:t>
            </a:r>
            <a:r>
              <a:rPr lang="en-GB" sz="1900" dirty="0" smtClean="0"/>
              <a:t>appeal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U.S., Canada, Australia and New Zealand started alpaca farming in the </a:t>
            </a:r>
            <a:r>
              <a:rPr lang="en-GB" sz="1900" dirty="0" smtClean="0"/>
              <a:t>1980s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Selective breeding has resulted in heavier fleeces and finer fibres </a:t>
            </a:r>
          </a:p>
          <a:p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8053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313588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/>
              <a:t>Two types of alpaca – </a:t>
            </a:r>
            <a:r>
              <a:rPr lang="en-GB" sz="1900" dirty="0" err="1" smtClean="0"/>
              <a:t>huacaya</a:t>
            </a:r>
            <a:r>
              <a:rPr lang="en-GB" sz="1900" dirty="0" smtClean="0"/>
              <a:t> </a:t>
            </a:r>
            <a:r>
              <a:rPr lang="en-GB" sz="1900" dirty="0"/>
              <a:t>and </a:t>
            </a:r>
            <a:r>
              <a:rPr lang="en-GB" sz="1900" dirty="0" err="1" smtClean="0"/>
              <a:t>suri</a:t>
            </a:r>
            <a:endParaRPr lang="en-GB" sz="1900" dirty="0" smtClean="0"/>
          </a:p>
          <a:p>
            <a:pPr lvl="0"/>
            <a:endParaRPr lang="en-GB" sz="19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 err="1"/>
              <a:t>Huacayas</a:t>
            </a:r>
            <a:r>
              <a:rPr lang="en-GB" sz="1900" dirty="0"/>
              <a:t> most common breed reared</a:t>
            </a:r>
          </a:p>
          <a:p>
            <a:r>
              <a:rPr lang="en-GB" sz="1900" dirty="0"/>
              <a:t> 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 err="1"/>
              <a:t>Suris</a:t>
            </a:r>
            <a:r>
              <a:rPr lang="en-GB" sz="1900" dirty="0"/>
              <a:t> represent 20% of alpaca population; prized for finer, longer fibres</a:t>
            </a:r>
          </a:p>
          <a:p>
            <a:r>
              <a:rPr lang="en-GB" sz="1900" dirty="0"/>
              <a:t> 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 err="1"/>
              <a:t>Huacaya</a:t>
            </a:r>
            <a:r>
              <a:rPr lang="en-GB" sz="1900" dirty="0"/>
              <a:t> fibre marketed as alpaca fleece</a:t>
            </a:r>
          </a:p>
          <a:p>
            <a:r>
              <a:rPr lang="en-GB" sz="1900" dirty="0"/>
              <a:t> 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/>
              <a:t>Suri fibre marketed as alpaca </a:t>
            </a:r>
            <a:r>
              <a:rPr lang="en-GB" sz="1900" dirty="0" err="1"/>
              <a:t>suri</a:t>
            </a:r>
            <a:endParaRPr lang="en-GB" sz="1900" dirty="0"/>
          </a:p>
          <a:p>
            <a:r>
              <a:rPr lang="en-GB" sz="1900" dirty="0"/>
              <a:t> 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1900" dirty="0"/>
              <a:t>Peruvian alpaca marketed with symbol of authenticity</a:t>
            </a:r>
          </a:p>
          <a:p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9660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8C106994-EC8B-C74B-A4FD-059F48715355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</a:pPr>
            <a:r>
              <a:rPr lang="en-GB" dirty="0"/>
              <a:t>Alpaca fibre prized for fine, soft and silky-like characteristics  </a:t>
            </a:r>
            <a:endParaRPr lang="en-GB" dirty="0" smtClean="0"/>
          </a:p>
          <a:p>
            <a:pPr marL="0" lvl="0" indent="0">
              <a:lnSpc>
                <a:spcPct val="100000"/>
              </a:lnSpc>
              <a:buNone/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Extensive colour range; Peru classifies 52 colours of fleece, the U.S. 22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Processing similar to that for </a:t>
            </a:r>
            <a:r>
              <a:rPr lang="en-GB" dirty="0" smtClean="0"/>
              <a:t>sheep’s </a:t>
            </a:r>
            <a:r>
              <a:rPr lang="en-GB" dirty="0"/>
              <a:t>wool fibres</a:t>
            </a:r>
          </a:p>
          <a:p>
            <a:pPr marL="0" indent="0">
              <a:lnSpc>
                <a:spcPct val="100000"/>
              </a:lnSpc>
              <a:buNone/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Low environmental impact farming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>
            <a:extLst>
              <a:ext uri="{FF2B5EF4-FFF2-40B4-BE49-F238E27FC236}">
                <a16:creationId xmlns="" xmlns:a16="http://schemas.microsoft.com/office/drawing/2014/main" id="{66B2C5B5-F082-204C-B30B-EB5EA3812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64292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988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Camelids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lnSpc>
                <a:spcPct val="100000"/>
              </a:lnSpc>
              <a:buNone/>
            </a:pPr>
            <a:r>
              <a:rPr lang="en-GB" sz="1900" b="1" dirty="0" smtClean="0"/>
              <a:t>Llama</a:t>
            </a:r>
          </a:p>
          <a:p>
            <a:pPr lvl="0">
              <a:lnSpc>
                <a:spcPct val="100000"/>
              </a:lnSpc>
            </a:pPr>
            <a:r>
              <a:rPr lang="en-GB" sz="1900" dirty="0" smtClean="0"/>
              <a:t>Limited </a:t>
            </a:r>
            <a:r>
              <a:rPr lang="en-GB" sz="1900" dirty="0"/>
              <a:t>commercial market; fibre favoured by hand spinners for organic clothing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GB" sz="1900" dirty="0"/>
              <a:t>Low maintenance animals with low environmental impact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Thicker fibre count (20 to 40 microns); strong and light with good insulation properties</a:t>
            </a:r>
          </a:p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1063" y="2232453"/>
            <a:ext cx="3306762" cy="3015049"/>
          </a:xfrm>
        </p:spPr>
      </p:pic>
      <p:sp>
        <p:nvSpPr>
          <p:cNvPr id="4" name="Rectangle 3"/>
          <p:cNvSpPr/>
          <p:nvPr/>
        </p:nvSpPr>
        <p:spPr>
          <a:xfrm>
            <a:off x="568410" y="6311899"/>
            <a:ext cx="45761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520924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862</TotalTime>
  <Words>876</Words>
  <Application>Microsoft Office PowerPoint</Application>
  <PresentationFormat>On-screen Show (4:3)</PresentationFormat>
  <Paragraphs>201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Noto Sans Bold</vt:lpstr>
      <vt:lpstr>Noto Serif Regular</vt:lpstr>
      <vt:lpstr>Noto Serif</vt:lpstr>
      <vt:lpstr>Noto Sans</vt:lpstr>
      <vt:lpstr>Arial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Luxury animal fibres</vt:lpstr>
      <vt:lpstr>Camelids</vt:lpstr>
      <vt:lpstr>Camelids</vt:lpstr>
      <vt:lpstr>Camelids</vt:lpstr>
      <vt:lpstr>Camelids</vt:lpstr>
      <vt:lpstr>Camelids</vt:lpstr>
      <vt:lpstr>Camelids</vt:lpstr>
      <vt:lpstr>Camel hair</vt:lpstr>
      <vt:lpstr>Camel hair</vt:lpstr>
      <vt:lpstr>Goat fibre</vt:lpstr>
      <vt:lpstr>Goat fibre</vt:lpstr>
      <vt:lpstr>Goat fibre</vt:lpstr>
      <vt:lpstr>Goat fibre</vt:lpstr>
      <vt:lpstr>Goat fibre</vt:lpstr>
      <vt:lpstr>Goat fibre</vt:lpstr>
      <vt:lpstr>Alternative animal fibres</vt:lpstr>
      <vt:lpstr>Alternative animal fibres</vt:lpstr>
      <vt:lpstr>Alternative animal fibres</vt:lpstr>
      <vt:lpstr>Alternative animal fibres</vt:lpstr>
      <vt:lpstr>Key points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Walker</cp:lastModifiedBy>
  <cp:revision>78</cp:revision>
  <dcterms:created xsi:type="dcterms:W3CDTF">2018-05-18T09:22:04Z</dcterms:created>
  <dcterms:modified xsi:type="dcterms:W3CDTF">2018-10-15T11:11:34Z</dcterms:modified>
</cp:coreProperties>
</file>