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37"/>
  </p:notesMasterIdLst>
  <p:handoutMasterIdLst>
    <p:handoutMasterId r:id="rId38"/>
  </p:handoutMasterIdLst>
  <p:sldIdLst>
    <p:sldId id="257" r:id="rId3"/>
    <p:sldId id="265" r:id="rId4"/>
    <p:sldId id="263" r:id="rId5"/>
    <p:sldId id="260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Noto Sans" panose="020B0502040504020204" pitchFamily="34" charset="0"/>
      <p:regular r:id="rId43"/>
      <p:bold r:id="rId44"/>
      <p:italic r:id="rId45"/>
      <p:boldItalic r:id="rId46"/>
    </p:embeddedFont>
    <p:embeddedFont>
      <p:font typeface="Noto Sans Bold" panose="020B0502040504020204" pitchFamily="34" charset="0"/>
      <p:bold r:id="rId47"/>
      <p:italic r:id="rId48"/>
      <p:boldItalic r:id="rId49"/>
    </p:embeddedFont>
    <p:embeddedFont>
      <p:font typeface="Noto Serif" panose="02020600060500020200" pitchFamily="18" charset="0"/>
      <p:regular r:id="rId50"/>
      <p:bold r:id="rId51"/>
      <p:italic r:id="rId52"/>
      <p:boldItalic r:id="rId53"/>
    </p:embeddedFont>
    <p:embeddedFont>
      <p:font typeface="Noto Serif Regular" panose="02020600060500020200" pitchFamily="18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0"/>
            <p14:sldId id="266"/>
            <p14:sldId id="26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86418" autoAdjust="0"/>
  </p:normalViewPr>
  <p:slideViewPr>
    <p:cSldViewPr snapToGrid="0" snapToObjects="1">
      <p:cViewPr varScale="1">
        <p:scale>
          <a:sx n="131" d="100"/>
          <a:sy n="131" d="100"/>
        </p:scale>
        <p:origin x="1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12/10/2018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12/10/2018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760794-2CF6-6844-868F-1B9B1E5F24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Just as humans have characteristics, personality traits and a personal story, which combine to form our identities, so too do brands.</a:t>
            </a:r>
          </a:p>
          <a:p>
            <a:pPr marL="285750" indent="-2857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We recognize these human qualities, and maybe even love brands that we identity with fully.</a:t>
            </a:r>
          </a:p>
          <a:p>
            <a:pPr marL="285750" indent="-2857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Building on the tangible and intangible features of a brand, distinct characteristics help consumers differentiate between similar brands.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AA64E-F8F2-2145-B240-5D76CBE5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Brand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4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370D-1D7E-394E-A0EA-D6F410C3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Brand Characteristics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149F5F-AA9F-8048-9226-984D03CDA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John Egan’s brand characteristic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0C652-F516-964E-A040-7DB25DED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79" y="2268572"/>
            <a:ext cx="6865836" cy="37907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BE8F03-1E15-4C65-BC7E-B274A7FB7EF7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886FC0-1620-3B42-9B7D-4927926C9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72062"/>
          </a:xfrm>
        </p:spPr>
        <p:txBody>
          <a:bodyPr lIns="9000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Egan illustrates brand characteristics with concentric circles.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Core </a:t>
            </a:r>
            <a:r>
              <a:rPr lang="en-GB" dirty="0"/>
              <a:t>Functional characteristics such as product, shape, texture and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Augmented</a:t>
            </a:r>
            <a:r>
              <a:rPr lang="en-GB" dirty="0"/>
              <a:t> External elements: Packaging, price, guarantees, extras and after-sales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Halo</a:t>
            </a:r>
            <a:r>
              <a:rPr lang="en-GB" dirty="0"/>
              <a:t> Through which we perceive the brand as distinct from others, via marketing communications.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F919E-60B1-AB44-999E-22728AD6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Brand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3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886FC0-1620-3B42-9B7D-4927926C9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our job titles can help define us, so a name can help associate a brand with what it does.</a:t>
            </a:r>
          </a:p>
          <a:p>
            <a:pPr marL="285750" indent="-2857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According to </a:t>
            </a:r>
            <a:r>
              <a:rPr lang="en-GB" dirty="0" err="1"/>
              <a:t>Dahlén</a:t>
            </a:r>
            <a:r>
              <a:rPr lang="en-GB" dirty="0"/>
              <a:t> et al. (2010), brand names that suggest the product they manufacture help consumers recall the brand. </a:t>
            </a:r>
          </a:p>
          <a:p>
            <a:pPr marL="285750" indent="-2857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A metaphor or powerful word can help make strong associations. It’s hard to argue with Supreme!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BCA91-9799-BB4D-8352-FCA55AA6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Brand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2ACC0B7-8F74-F743-9136-493251532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brand’s narrative is the story of its creation.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Narratives can draw on historical references, the brand’s origins, the founder’s influences and opinions, or its significance in the current market.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The more credible and real a narrative is, the more likely that it will be a convincing inspiration for marketing communications.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099D0-A761-F541-8AF3-A0957C46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Narratives</a:t>
            </a:r>
          </a:p>
        </p:txBody>
      </p:sp>
    </p:spTree>
    <p:extLst>
      <p:ext uri="{BB962C8B-B14F-4D97-AF65-F5344CB8AC3E}">
        <p14:creationId xmlns:p14="http://schemas.microsoft.com/office/powerpoint/2010/main" val="334673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875F5D94-8BB9-9B46-9448-E11521E2E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5"/>
          <a:stretch/>
        </p:blipFill>
        <p:spPr>
          <a:xfrm>
            <a:off x="1146279" y="1955260"/>
            <a:ext cx="2501593" cy="393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75F8A-5F16-C848-8CCB-E1B06BF660F8}"/>
              </a:ext>
            </a:extLst>
          </p:cNvPr>
          <p:cNvSpPr txBox="1"/>
          <p:nvPr/>
        </p:nvSpPr>
        <p:spPr>
          <a:xfrm>
            <a:off x="1146279" y="5917438"/>
            <a:ext cx="2565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Andre the Giant poster, c. 1996.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1DCBE-CFEA-3443-97DF-CA5F8627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Narratives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9876A1-B3F0-C243-99AF-A621FEFAC7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>
            <a:noAutofit/>
          </a:bodyPr>
          <a:lstStyle/>
          <a:p>
            <a:pPr marL="285750" indent="-285750"/>
            <a:r>
              <a:rPr lang="en-GB" sz="1800" dirty="0"/>
              <a:t>Shepard </a:t>
            </a:r>
            <a:r>
              <a:rPr lang="en-GB" sz="1800" dirty="0" err="1"/>
              <a:t>Fairey’s</a:t>
            </a:r>
            <a:r>
              <a:rPr lang="en-GB" sz="1800" dirty="0"/>
              <a:t> brand Obey began </a:t>
            </a:r>
            <a:br>
              <a:rPr lang="en-GB" sz="1800" dirty="0"/>
            </a:br>
            <a:r>
              <a:rPr lang="en-GB" sz="1800" dirty="0"/>
              <a:t>as street art. </a:t>
            </a:r>
          </a:p>
          <a:p>
            <a:pPr marL="285750" indent="-285750">
              <a:spcBef>
                <a:spcPts val="1350"/>
              </a:spcBef>
            </a:pPr>
            <a:r>
              <a:rPr lang="en-GB" sz="1800" dirty="0" err="1"/>
              <a:t>Fairey</a:t>
            </a:r>
            <a:r>
              <a:rPr lang="en-GB" sz="1800" dirty="0"/>
              <a:t> noticed that his stickers and posters made people stop, notice and question.</a:t>
            </a:r>
          </a:p>
          <a:p>
            <a:pPr marL="285750" indent="-285750">
              <a:spcBef>
                <a:spcPts val="1350"/>
              </a:spcBef>
            </a:pPr>
            <a:r>
              <a:rPr lang="en-GB" sz="1800" dirty="0"/>
              <a:t>The posters made viewers challenge their role in the mindless consumption promoted by advertising.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27B6-99B3-49DF-AC40-74925D9E946D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5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F30C-C41E-2246-872F-30350910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 Personality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DD202-0C15-7A4C-B110-CA3ECE2F75D6}"/>
              </a:ext>
            </a:extLst>
          </p:cNvPr>
          <p:cNvSpPr txBox="1"/>
          <p:nvPr/>
        </p:nvSpPr>
        <p:spPr>
          <a:xfrm>
            <a:off x="1146279" y="2159540"/>
            <a:ext cx="6851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 brand’s perceived ‘persona’ helps the consumer decide if it is right for them.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 persona is the attributes that express the brand’s personality, such as determination, honesty, courage or curiosity. 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It is these attributes that are relatable and help us form emotional bonds with brands.</a:t>
            </a:r>
          </a:p>
        </p:txBody>
      </p:sp>
    </p:spTree>
    <p:extLst>
      <p:ext uri="{BB962C8B-B14F-4D97-AF65-F5344CB8AC3E}">
        <p14:creationId xmlns:p14="http://schemas.microsoft.com/office/powerpoint/2010/main" val="136543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7875FB-DF3C-E847-A77B-292A7B262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60461"/>
              </p:ext>
            </p:extLst>
          </p:nvPr>
        </p:nvGraphicFramePr>
        <p:xfrm>
          <a:off x="1183605" y="2002563"/>
          <a:ext cx="6567859" cy="168421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59739">
                  <a:extLst>
                    <a:ext uri="{9D8B030D-6E8A-4147-A177-3AD203B41FA5}">
                      <a16:colId xmlns:a16="http://schemas.microsoft.com/office/drawing/2014/main" val="957438320"/>
                    </a:ext>
                  </a:extLst>
                </a:gridCol>
                <a:gridCol w="2404060">
                  <a:extLst>
                    <a:ext uri="{9D8B030D-6E8A-4147-A177-3AD203B41FA5}">
                      <a16:colId xmlns:a16="http://schemas.microsoft.com/office/drawing/2014/main" val="2520734899"/>
                    </a:ext>
                  </a:extLst>
                </a:gridCol>
                <a:gridCol w="2404060">
                  <a:extLst>
                    <a:ext uri="{9D8B030D-6E8A-4147-A177-3AD203B41FA5}">
                      <a16:colId xmlns:a16="http://schemas.microsoft.com/office/drawing/2014/main" val="345240155"/>
                    </a:ext>
                  </a:extLst>
                </a:gridCol>
              </a:tblGrid>
              <a:tr h="58074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Brand personality traits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Corresponding human personality traits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Brand traits that do not correspond to human traits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3823"/>
                  </a:ext>
                </a:extLst>
              </a:tr>
              <a:tr h="41942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Sincerity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Openness or agreeableness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Sophistication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97790"/>
                  </a:ext>
                </a:extLst>
              </a:tr>
              <a:tr h="3140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Excitement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Extroversion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Ruggedness</a:t>
                      </a:r>
                      <a:endParaRPr lang="en-US" sz="10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760407"/>
                  </a:ext>
                </a:extLst>
              </a:tr>
              <a:tr h="36996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Competence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Conscientious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744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D2DCEB-8CE7-1346-A9D9-67A565E51959}"/>
              </a:ext>
            </a:extLst>
          </p:cNvPr>
          <p:cNvSpPr txBox="1"/>
          <p:nvPr/>
        </p:nvSpPr>
        <p:spPr>
          <a:xfrm>
            <a:off x="1146279" y="3901379"/>
            <a:ext cx="6851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Based on Jennifer Aaker (1997).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three on the left are similar to three of the big five human personality traits.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Research suggests that the two on the right may appeal to us in marketing messages.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BD46-38B2-5B4E-BCD5-6CE99E17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Brand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78804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254729-9C7D-AA40-9E79-28463786227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 brand’s tone of </a:t>
            </a:r>
            <a:br>
              <a:rPr lang="en-GB" sz="1800" dirty="0"/>
            </a:br>
            <a:r>
              <a:rPr lang="en-GB" sz="1800" dirty="0"/>
              <a:t>voice embodies </a:t>
            </a:r>
            <a:br>
              <a:rPr lang="en-GB" sz="1800" dirty="0"/>
            </a:br>
            <a:r>
              <a:rPr lang="en-GB" sz="1800" dirty="0"/>
              <a:t>and expresses its personality.</a:t>
            </a:r>
          </a:p>
          <a:p>
            <a:r>
              <a:rPr lang="en-GB" sz="1800" dirty="0"/>
              <a:t>The way a brand </a:t>
            </a:r>
            <a:br>
              <a:rPr lang="en-GB" sz="1800" dirty="0"/>
            </a:br>
            <a:r>
              <a:rPr lang="en-GB" sz="1800" dirty="0"/>
              <a:t>‘speaks’ should be consistent whenever it communicates with the consumer.</a:t>
            </a:r>
            <a:endParaRPr lang="en-US" sz="1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FCB500B-2077-8D47-8531-3F0A8AA7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of Voice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292AA-384A-E540-BC43-0A5CBB792C61}"/>
              </a:ext>
            </a:extLst>
          </p:cNvPr>
          <p:cNvSpPr txBox="1"/>
          <p:nvPr/>
        </p:nvSpPr>
        <p:spPr>
          <a:xfrm>
            <a:off x="1146175" y="4629115"/>
            <a:ext cx="325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Alice’s Pig brand was built around Jung’s archetypes of the Jester and the Explorer. All communications reflect these core values.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74AB575-E42D-DD41-A3C1-20E55807F8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175" y="1825625"/>
            <a:ext cx="2882785" cy="266855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C484D-98F1-4698-9C23-E523FF9FBB7B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6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EFFBE5-D823-A845-87B4-9C19C246B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Brand identity is a combination of tangible and intangible components, narrative, characteristics and personality. 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Strong brands stick very closely to their established identity and become defined by it in the minds of their consumers. 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Their logos, trademarks, products and messages all communicate the brand identity to the consumer.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8C702-44EE-864D-960D-E11D44E9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A626AF30-AF05-BB4A-8F1C-BB43FA241E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A486C-90A1-2E4C-AE48-29D63CDA415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Colour</a:t>
            </a:r>
            <a:r>
              <a:rPr lang="en-US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palettes</a:t>
            </a:r>
          </a:p>
          <a:p>
            <a:r>
              <a:rPr lang="en-GB" sz="1800" dirty="0"/>
              <a:t>Colour palettes help convey brand identity.</a:t>
            </a:r>
          </a:p>
          <a:p>
            <a:r>
              <a:rPr lang="en-GB" sz="1800" dirty="0"/>
              <a:t>This palette of fun, feminine colours is imagined for a lingerie brand extension of make-up company Benefit. </a:t>
            </a:r>
            <a:endParaRPr lang="en-US" sz="18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A0B5095-5DFE-C349-AA92-7110B5B3B3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75" y="2065625"/>
            <a:ext cx="3594100" cy="2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393DC-986F-0749-B8F3-932872DE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Identity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D3BD6-41C8-FF4C-90CD-064FBCDBDF86}"/>
              </a:ext>
            </a:extLst>
          </p:cNvPr>
          <p:cNvSpPr txBox="1"/>
          <p:nvPr/>
        </p:nvSpPr>
        <p:spPr>
          <a:xfrm>
            <a:off x="1146279" y="4980562"/>
            <a:ext cx="350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colour palette for Benefit lingerie by Rea </a:t>
            </a:r>
            <a:r>
              <a:rPr lang="en-GB" sz="16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Dea</a:t>
            </a:r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GB" sz="16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Lilliard</a:t>
            </a:r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A9817-0E10-4484-847F-CC2ACEFF2A2B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7BC61-DBB9-8C4C-BC6F-F6BD0F9F914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Logos</a:t>
            </a:r>
          </a:p>
          <a:p>
            <a:r>
              <a:rPr lang="en-GB" sz="1800" dirty="0"/>
              <a:t>Can take the form of the brand’s name in a stylised font, e.g. Diesel.</a:t>
            </a:r>
          </a:p>
          <a:p>
            <a:r>
              <a:rPr lang="en-GB" sz="1800" dirty="0"/>
              <a:t>Can be a designed symbol, e.g. the Nike swoosh.</a:t>
            </a:r>
          </a:p>
          <a:p>
            <a:r>
              <a:rPr lang="en-GB" sz="1800" dirty="0"/>
              <a:t>Can combine the two elements, e.g. CK/Calvin Klein.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B7E66E-7B24-5D4B-A1C3-1CD725DFD6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094" y="1952084"/>
            <a:ext cx="2364596" cy="12950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54D7820-50F1-C140-B96D-8E8F3354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Identity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5B9FC-A81B-734A-9D30-B91B0C0BC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25" y="3508712"/>
            <a:ext cx="2848479" cy="1020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96238-9A70-784F-A73A-172CD196BF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29" y="4639314"/>
            <a:ext cx="3268223" cy="1452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01963C-8379-454E-B20F-F8671D7A11AE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1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7BC61-DBB9-8C4C-BC6F-F6BD0F9F91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87630" y="2140085"/>
            <a:ext cx="3263593" cy="3475581"/>
          </a:xfrm>
        </p:spPr>
        <p:txBody>
          <a:bodyPr>
            <a:normAutofit/>
          </a:bodyPr>
          <a:lstStyle/>
          <a:p>
            <a:r>
              <a:rPr lang="en-GB" sz="1800" dirty="0"/>
              <a:t>According to </a:t>
            </a:r>
            <a:r>
              <a:rPr lang="en-GB" sz="1800" dirty="0" err="1"/>
              <a:t>Dahlén</a:t>
            </a:r>
            <a:r>
              <a:rPr lang="en-GB" sz="1800" dirty="0"/>
              <a:t> et al (2010), devices that make a brand distinctive, but not unnatural, include:</a:t>
            </a:r>
          </a:p>
          <a:p>
            <a:r>
              <a:rPr lang="en-GB" sz="1800" dirty="0"/>
              <a:t>Departures from symmetry, used by Gas.</a:t>
            </a:r>
          </a:p>
          <a:p>
            <a:r>
              <a:rPr lang="en-GB" sz="1800" dirty="0"/>
              <a:t>Natural elements such as plant life or animals, as used by Timberland.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78CE0-9501-4F4D-9470-1FC29095B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77" y="3214164"/>
            <a:ext cx="279400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45138-4D82-494B-98C1-A1A91F6DC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00" y="4477642"/>
            <a:ext cx="3381309" cy="768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B888C-C94C-934D-B297-B43CC2534ADF}"/>
              </a:ext>
            </a:extLst>
          </p:cNvPr>
          <p:cNvSpPr txBox="1"/>
          <p:nvPr/>
        </p:nvSpPr>
        <p:spPr>
          <a:xfrm>
            <a:off x="1146279" y="1902046"/>
            <a:ext cx="629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Logos</a:t>
            </a:r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8395B74-07D0-A04C-BD3B-EFEB58B5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Identity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0B3A9-1CD4-448D-9799-125B91A06947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02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88319-4825-A549-8943-2F45207B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Identity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924802-9750-D54C-825B-690365D3D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Logos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Colour is important in a logo. The Gas logo, in blue, could be considered forward-thinking, tranquil, rational and innovative.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Diesel’s use of red is considered warm, emotional and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Yellow and white are fresh and pure.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Green conveys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Purple is regal.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Black suggests prominence and seriousness.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65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561D1-A61C-3A4E-968E-D2FE93FC380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2029295"/>
            <a:ext cx="3476017" cy="4147668"/>
          </a:xfrm>
        </p:spPr>
        <p:txBody>
          <a:bodyPr>
            <a:noAutofit/>
          </a:bodyPr>
          <a:lstStyle/>
          <a:p>
            <a:r>
              <a:rPr lang="en-GB" sz="1800" dirty="0"/>
              <a:t>Henderson, Giese and Cote (2004) looked at the qualities of typefaces.</a:t>
            </a:r>
          </a:p>
          <a:p>
            <a:r>
              <a:rPr lang="en-GB" sz="1800" dirty="0"/>
              <a:t>A </a:t>
            </a:r>
            <a:r>
              <a:rPr lang="en-GB" sz="1800" i="1" dirty="0"/>
              <a:t>pleasing</a:t>
            </a:r>
            <a:r>
              <a:rPr lang="en-GB" sz="1800" dirty="0"/>
              <a:t> logo such as Braintree is harmonious, and not elaborate.</a:t>
            </a:r>
          </a:p>
          <a:p>
            <a:r>
              <a:rPr lang="en-GB" sz="1800" dirty="0"/>
              <a:t>An </a:t>
            </a:r>
            <a:r>
              <a:rPr lang="en-GB" sz="1800" i="1" dirty="0"/>
              <a:t>engaging </a:t>
            </a:r>
            <a:r>
              <a:rPr lang="en-GB" sz="1800" dirty="0"/>
              <a:t>logo such as Salvatore Ferragamo can be elaborate or natural, but not embellished.</a:t>
            </a:r>
          </a:p>
          <a:p>
            <a:r>
              <a:rPr lang="en-GB" sz="1800" dirty="0"/>
              <a:t>A </a:t>
            </a:r>
            <a:r>
              <a:rPr lang="en-GB" sz="1800" i="1" dirty="0"/>
              <a:t>prominent </a:t>
            </a:r>
            <a:r>
              <a:rPr lang="en-GB" sz="1800" dirty="0"/>
              <a:t>logo such </a:t>
            </a:r>
            <a:br>
              <a:rPr lang="en-GB" sz="1800" dirty="0"/>
            </a:br>
            <a:r>
              <a:rPr lang="en-GB" sz="1800" dirty="0"/>
              <a:t>as Norse Projects should emphasize weight.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6E6DBAC-4535-B049-8F2A-7CFE511EDC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682" y="2029295"/>
            <a:ext cx="3172679" cy="1325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FA99F-9531-F14E-95DB-95A434FF0C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82" y="3741263"/>
            <a:ext cx="3790272" cy="723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A7F31-8912-C542-AA19-8DA8C5D9A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9" t="41031" r="13997" b="42612"/>
          <a:stretch/>
        </p:blipFill>
        <p:spPr>
          <a:xfrm>
            <a:off x="844616" y="5108276"/>
            <a:ext cx="3698199" cy="59291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9D9EFBF-0D1A-554C-8506-086EEB23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Identity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64DD-F25D-A24D-8EF1-62BB117204B3}"/>
              </a:ext>
            </a:extLst>
          </p:cNvPr>
          <p:cNvSpPr txBox="1"/>
          <p:nvPr/>
        </p:nvSpPr>
        <p:spPr>
          <a:xfrm>
            <a:off x="1146279" y="1902046"/>
            <a:ext cx="629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Logos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A678AF-6D7B-4BCF-BF3E-5AF88712443D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0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06068FC-E9A1-3741-8471-24554DA7D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370" y="1881265"/>
            <a:ext cx="3263629" cy="41401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strength of a brand’s identity can be measured to assess its effectiveness.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Kapferer’s</a:t>
            </a:r>
            <a:r>
              <a:rPr lang="en-GB" dirty="0"/>
              <a:t> (2012) Brand Identity Prism is one method.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offers six aspects of internal and external brand identity for analysis.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96A96-28D5-CB40-B349-DDC965D4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 Identity Prism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944BC-019F-604C-BC17-4028AB5A9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28"/>
          <a:stretch/>
        </p:blipFill>
        <p:spPr>
          <a:xfrm>
            <a:off x="1146279" y="2244137"/>
            <a:ext cx="3186349" cy="3414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707CED-6BB7-4666-82A4-9573E67E80B0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1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C0440-92D2-2F42-AD64-A1CACE87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Brand Identity Prism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B40AB46-02F6-0245-A048-9756C95B1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20700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Aspects of the brand identity prism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Physique</a:t>
            </a:r>
            <a:r>
              <a:rPr lang="en-GB" dirty="0"/>
              <a:t> The brand’s physical features in the minds of consumers.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Personality</a:t>
            </a:r>
            <a:r>
              <a:rPr lang="en-GB" dirty="0"/>
              <a:t> The characteristics and personality of the brand.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Culture</a:t>
            </a:r>
            <a:r>
              <a:rPr lang="en-GB" dirty="0"/>
              <a:t> The values and principles to which the brand believes it is true.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Relationship</a:t>
            </a:r>
            <a:r>
              <a:rPr lang="en-GB" dirty="0"/>
              <a:t> How the consumer relates to the brand values.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Reflection</a:t>
            </a:r>
            <a:r>
              <a:rPr lang="en-GB" dirty="0"/>
              <a:t> The stereotypical brand user.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Self-image</a:t>
            </a:r>
            <a:r>
              <a:rPr lang="en-GB" dirty="0"/>
              <a:t> How target consumers see themselves.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0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E37A41-D357-0341-BB57-830DB978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 Identity Prism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6514E1-BEB1-9F4E-A2B0-FC35CA6A9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35874"/>
          </a:xfrm>
        </p:spPr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Aspects of the brand identity prism</a:t>
            </a:r>
          </a:p>
          <a:p>
            <a:r>
              <a:rPr lang="en-GB" dirty="0"/>
              <a:t>The six aspects are divided into four dimensions: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A picture of the sender </a:t>
            </a:r>
            <a:r>
              <a:rPr lang="en-GB" dirty="0"/>
              <a:t>A constructed image of the brand, by the brand.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A picture of the receiver </a:t>
            </a:r>
            <a:r>
              <a:rPr lang="en-GB" dirty="0"/>
              <a:t>A typical buyer of the brand.</a:t>
            </a:r>
          </a:p>
          <a:p>
            <a:pPr marL="285750" indent="-2857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r>
              <a:rPr lang="en-GB" b="1" dirty="0"/>
              <a:t>External aspects </a:t>
            </a:r>
            <a:r>
              <a:rPr lang="en-GB" dirty="0"/>
              <a:t>The brand’s physique and relationship, seen by the buyer.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Internal aspects </a:t>
            </a:r>
            <a:r>
              <a:rPr lang="en-GB" dirty="0"/>
              <a:t>A brand’s own view of its personality, culture and customers.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4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110DA-A37B-E24D-9F56-551EC0BE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 Identity Prism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ACEA55C-59DB-E449-A133-096C775B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94240"/>
          </a:xfrm>
        </p:spPr>
        <p:txBody>
          <a:bodyPr/>
          <a:lstStyle/>
          <a:p>
            <a:r>
              <a:rPr lang="en-GB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Aspects of the brand identity prism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of this model encourages the expression of identity in human terms.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brand ensures that its identity is analysed from the consumer’s point of view, as well as internally.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brand can then compare its brand image (how </a:t>
            </a:r>
            <a:br>
              <a:rPr lang="en-GB" dirty="0"/>
            </a:br>
            <a:r>
              <a:rPr lang="en-GB" dirty="0"/>
              <a:t>the consumer sees the brand) to its brand identity (constructed by the brand).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forge a strong brand identity, the two should match or be very similar.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47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FF7FB-0C42-424D-875C-11A40D19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Brand Identity Prism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125C71-EFE7-F04C-9D7A-07E9D4C72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positioning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Brand positioning is important when considering a viewer’s relationship to the brand.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A positioning exercise helps a brand decide what will differentiate it in the minds of the consumers.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Positioning also forces an examination of what the competitors are up to; this is vital in the fashion industry.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Promoting Fashion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Barbara Graham, </a:t>
            </a:r>
            <a:r>
              <a:rPr lang="en-GB" sz="1600" dirty="0" err="1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Caline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Anouti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2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Branding for Fashion </a:t>
            </a:r>
            <a:br>
              <a:rPr lang="en-GB" sz="2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Marketing Communications</a:t>
            </a:r>
            <a:endParaRPr lang="en-GB" sz="2400" u="none" kern="1200" baseline="0" dirty="0">
              <a:solidFill>
                <a:schemeClr val="bg1"/>
              </a:solidFill>
              <a:effectLst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6A247-5D5E-5446-B693-1B242D5F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 Identity Prism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9E848A-01D2-254F-8A06-CDAF6BC64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Keller (2008) proposes a system of examining points of parity (POP) and points of difference (POD).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POP</a:t>
            </a:r>
            <a:r>
              <a:rPr lang="en-GB" dirty="0"/>
              <a:t>  How the brand is the same as others.</a:t>
            </a:r>
          </a:p>
          <a:p>
            <a:endParaRPr lang="en-GB" dirty="0"/>
          </a:p>
          <a:p>
            <a:r>
              <a:rPr lang="en-GB" b="1" dirty="0"/>
              <a:t>POD</a:t>
            </a:r>
            <a:r>
              <a:rPr lang="en-GB" dirty="0"/>
              <a:t> What the brand can do to be different.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3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85D57E-2F59-4049-B450-6C289DA1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 Identity Prism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A4B151-9AC9-3B45-BED8-49744385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 positioning</a:t>
            </a:r>
          </a:p>
          <a:p>
            <a:r>
              <a:rPr lang="en-GB" dirty="0"/>
              <a:t>For example, look at Christmas TV ads by retailers. 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POP</a:t>
            </a:r>
            <a:r>
              <a:rPr lang="en-GB" dirty="0"/>
              <a:t> Viewers will expect a statement of what Christmas means to the brand, and will notice if it is missing.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POD</a:t>
            </a:r>
            <a:r>
              <a:rPr lang="en-GB" dirty="0"/>
              <a:t> What theme can the brand use to stand out from the other retailers? Nostalgia? Poignancy?</a:t>
            </a:r>
          </a:p>
          <a:p>
            <a:pPr lvl="1" algn="l"/>
            <a:r>
              <a:rPr lang="en-GB" sz="1800" dirty="0"/>
              <a:t>Revelry?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0720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464323-AA4E-5F44-AEFB-34A80FEAF2D6}"/>
              </a:ext>
            </a:extLst>
          </p:cNvPr>
          <p:cNvSpPr txBox="1"/>
          <p:nvPr/>
        </p:nvSpPr>
        <p:spPr>
          <a:xfrm>
            <a:off x="710120" y="5058383"/>
            <a:ext cx="3717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House of Fraser’s 2015 Christmas ad used cutting-edge choreography and a distinctive soundtrack as PODs. The ad was shoppable on the store’s site and achieved 100,000 likes on Twitter in the first week of release. 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FF06E-AFB7-6740-8AE4-2027E0A4B6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19" y="587186"/>
            <a:ext cx="7575140" cy="4257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17175-2A36-4B86-B594-CEEBC0164FFE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19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564E-9499-1146-87C1-F6FAFCFCA4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>
            <a:noAutofit/>
          </a:bodyPr>
          <a:lstStyle/>
          <a:p>
            <a:r>
              <a:rPr lang="en-GB" sz="1800" dirty="0"/>
              <a:t>A strong brand encourages consistency of the brand message, aiding consumer recall, recognition and emotional connection with the brand.</a:t>
            </a:r>
          </a:p>
          <a:p>
            <a:r>
              <a:rPr lang="en-GB" sz="1800" dirty="0"/>
              <a:t>Strong branding acts </a:t>
            </a:r>
            <a:br>
              <a:rPr lang="en-GB" sz="1800" dirty="0"/>
            </a:br>
            <a:r>
              <a:rPr lang="en-GB" sz="1800" dirty="0"/>
              <a:t>as a launchpad for the brand’s appearance across PR and social media, ad campaigns and sales activities. 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3AF502-B741-B84C-90C1-D57831388B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042" y="2071991"/>
            <a:ext cx="3502332" cy="23249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544C58-B5CE-FE47-B147-71659236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and Marketing Communications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CF2DA-A4D5-BE4D-A0AA-F53B4D7C59AE}"/>
              </a:ext>
            </a:extLst>
          </p:cNvPr>
          <p:cNvSpPr txBox="1"/>
          <p:nvPr/>
        </p:nvSpPr>
        <p:spPr>
          <a:xfrm>
            <a:off x="1146279" y="4523361"/>
            <a:ext cx="356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Havaianas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adverts are a riot of colour. Here, sun and beach associations match the brand’s colourful retail appearance.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42F40-831B-449C-8F70-9BEFA4718E29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40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089E02-22CA-E942-8B3F-7A76830B8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012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Tangible and intangible characteristics help a consumer identify a brand.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Human characteristics and a story, with a consistent tone of voice, help consumers make an emotional connection to a brand.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A strong identity should be visible in logo design, colours and fonts.  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dirty="0"/>
              <a:t>Examine a brand both from within (brand identity) and through the eyes of the consumer (brand image) to keep it strong and positioned correctly in the market.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269EE-4B03-004E-BB2F-5AA5AE6A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281811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A354-3DF5-5E40-B6DD-2AFD52F4C91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46280" y="1825625"/>
            <a:ext cx="6851442" cy="4351338"/>
          </a:xfrm>
        </p:spPr>
        <p:txBody>
          <a:bodyPr>
            <a:noAutofit/>
          </a:bodyPr>
          <a:lstStyle/>
          <a:p>
            <a:r>
              <a:rPr lang="en-GB" sz="1800" dirty="0"/>
              <a:t>Identify the tangible and intangible components </a:t>
            </a:r>
            <a:br>
              <a:rPr lang="en-GB" sz="1800" dirty="0"/>
            </a:br>
            <a:r>
              <a:rPr lang="en-GB" sz="1800" dirty="0"/>
              <a:t>of a brand.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Ascribe human qualities to a brand to appeal to the emotions of consumers. 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Establish a desired brand identity using logos, colour, tone of voice and personality traits.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Measure the effectiveness and strength of brand identity using the Brand Identity Prism.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Consider how establishing a strong brand identity impacts on marketing communications.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6E2F9A-E1AB-3041-B967-63C892C8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383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A354-3DF5-5E40-B6DD-2AFD52F4C91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46280" y="1825625"/>
            <a:ext cx="6851442" cy="4351338"/>
          </a:xfrm>
        </p:spPr>
        <p:txBody>
          <a:bodyPr>
            <a:noAutofit/>
          </a:bodyPr>
          <a:lstStyle/>
          <a:p>
            <a:r>
              <a:rPr lang="en-GB" sz="1800" dirty="0"/>
              <a:t>Brand Components (Smith et al., 2000)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Brand Characteristics Model (The Brand Onion) (Egan, 2015)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The Brand Identity Prism (</a:t>
            </a:r>
            <a:r>
              <a:rPr lang="en-GB" sz="1800" dirty="0" err="1"/>
              <a:t>Kapferer</a:t>
            </a:r>
            <a:r>
              <a:rPr lang="en-GB" sz="1800" dirty="0"/>
              <a:t>, 2012) 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Brand Positioning (Keller, 2008)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6E2F9A-E1AB-3041-B967-63C892C8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Theories</a:t>
            </a:r>
          </a:p>
        </p:txBody>
      </p:sp>
    </p:spTree>
    <p:extLst>
      <p:ext uri="{BB962C8B-B14F-4D97-AF65-F5344CB8AC3E}">
        <p14:creationId xmlns:p14="http://schemas.microsoft.com/office/powerpoint/2010/main" val="265112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106994-EC8B-C74B-A4FD-059F4871535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927893"/>
            <a:ext cx="3263593" cy="4249069"/>
          </a:xfrm>
        </p:spPr>
        <p:txBody>
          <a:bodyPr>
            <a:normAutofit/>
          </a:bodyPr>
          <a:lstStyle/>
          <a:p>
            <a:r>
              <a:rPr lang="en-GB" sz="1800" dirty="0"/>
              <a:t>Fashion brands mean more to their followers than is usually acknowledged.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Brands become part </a:t>
            </a:r>
            <a:br>
              <a:rPr lang="en-GB" sz="1800" dirty="0"/>
            </a:br>
            <a:r>
              <a:rPr lang="en-GB" sz="1800" dirty="0"/>
              <a:t>of a consumer’s sense of identity. 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A brand’s attributes </a:t>
            </a:r>
            <a:br>
              <a:rPr lang="en-GB" sz="1800" dirty="0"/>
            </a:br>
            <a:r>
              <a:rPr lang="en-GB" sz="1800" dirty="0"/>
              <a:t>can be measured by examining its tangible and intangible components.</a:t>
            </a:r>
          </a:p>
          <a:p>
            <a:endParaRPr lang="en-GB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FFEFE61-C4AC-DF4E-8730-769E0B2ADA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175" y="1927894"/>
            <a:ext cx="3260725" cy="315436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B2C5B5-F082-204C-B30B-EB5EA381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Fashion Brands </a:t>
            </a:r>
            <a:br>
              <a:rPr lang="en-GB" dirty="0"/>
            </a:br>
            <a:r>
              <a:rPr lang="en-GB" dirty="0"/>
              <a:t>and Brand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A9268-007A-E349-83BF-1BF0B47683A3}"/>
              </a:ext>
            </a:extLst>
          </p:cNvPr>
          <p:cNvSpPr txBox="1"/>
          <p:nvPr/>
        </p:nvSpPr>
        <p:spPr>
          <a:xfrm>
            <a:off x="1146175" y="5264197"/>
            <a:ext cx="326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this merely a white T-shirt with a red logo? The Supreme brand adds cool, credibility and rebelliousness. 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8D7E9-A046-48D5-AE94-DC40E4EF168B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8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6FD8-A9DF-244F-B535-5A6172DE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Tangible and Intangible Components of a Brand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A354-3DF5-5E40-B6DD-2AFD52F4C91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64149" y="4008099"/>
            <a:ext cx="7365423" cy="2635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Modified from Smith et al., 2000. </a:t>
            </a:r>
            <a:endParaRPr lang="en-GB" sz="2000" dirty="0"/>
          </a:p>
          <a:p>
            <a:r>
              <a:rPr lang="en-GB" sz="1800" dirty="0"/>
              <a:t>Tangible components are physical and measurable.</a:t>
            </a:r>
          </a:p>
          <a:p>
            <a:pPr>
              <a:spcBef>
                <a:spcPts val="1350"/>
              </a:spcBef>
            </a:pPr>
            <a:r>
              <a:rPr lang="en-GB" sz="1800" dirty="0"/>
              <a:t>Intangible components are aspects such as image and credibility – they can be expressed physically, but are part of our wider associations to brands.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309F90-0752-FB4C-A5CE-44BC89D2B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71411"/>
              </p:ext>
            </p:extLst>
          </p:nvPr>
        </p:nvGraphicFramePr>
        <p:xfrm>
          <a:off x="1271081" y="192229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115239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06437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Tangible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Intangible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9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Product itself (entity)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Trust, reliability (perception)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4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Brand name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Added 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2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Brand mark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 promise or idea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Distinctive features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Point of difference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811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AC07B7-A7B4-4F24-A366-03EFDE78263E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C25E-586C-DF4B-B4F1-F424E0AC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Tangible and Intangible Components of a Brand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D10AC-411F-D041-BCD4-448D457600C3}"/>
              </a:ext>
            </a:extLst>
          </p:cNvPr>
          <p:cNvSpPr txBox="1"/>
          <p:nvPr/>
        </p:nvSpPr>
        <p:spPr>
          <a:xfrm>
            <a:off x="1050587" y="1964986"/>
            <a:ext cx="694713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Tangible components of a brand</a:t>
            </a:r>
          </a:p>
          <a:p>
            <a:endParaRPr lang="en-GB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Entity (product or service)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brand’s physical definition. For example, retailer of sunglasses.</a:t>
            </a: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 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Brand name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Acts to identify the product and differentiate it from those of competing brands.</a:t>
            </a: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 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Brand mark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brand’s symbol, a design or type of packaging. </a:t>
            </a:r>
            <a:endParaRPr lang="en-GB" b="1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Distinctive features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These may be physical and measurable, such as G-Star’s use of riveted denim.</a:t>
            </a:r>
            <a:endParaRPr lang="en-US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C25E-586C-DF4B-B4F1-F424E0AC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Tangible and Intangible Components of a Brand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D10AC-411F-D041-BCD4-448D457600C3}"/>
              </a:ext>
            </a:extLst>
          </p:cNvPr>
          <p:cNvSpPr txBox="1"/>
          <p:nvPr/>
        </p:nvSpPr>
        <p:spPr>
          <a:xfrm>
            <a:off x="1060315" y="1887164"/>
            <a:ext cx="696500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Intangible components of a brand</a:t>
            </a:r>
          </a:p>
          <a:p>
            <a:endParaRPr lang="en-GB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Trust and reliability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consumer’s perception of the brand’s integrity. </a:t>
            </a: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 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Added value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Consumers look to satisfy consumption values, functional or emotional, as they shop. 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Promise 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 the values the customer expects will be delivered to them by the brand.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Point of difference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How consumers perceive the brand in relation to others. </a:t>
            </a:r>
            <a:endParaRPr lang="en-US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2494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1576</Words>
  <Application>Microsoft Macintosh PowerPoint</Application>
  <PresentationFormat>On-screen Show (4:3)</PresentationFormat>
  <Paragraphs>201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Noto Sans Bold</vt:lpstr>
      <vt:lpstr>Noto Serif Regular</vt:lpstr>
      <vt:lpstr>Calibri</vt:lpstr>
      <vt:lpstr>Noto Sans</vt:lpstr>
      <vt:lpstr>Noto Serif</vt:lpstr>
      <vt:lpstr>Arial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Key Theories</vt:lpstr>
      <vt:lpstr>Fashion Brands  and Brand Message</vt:lpstr>
      <vt:lpstr>The Tangible and Intangible Components of a Brand</vt:lpstr>
      <vt:lpstr>The Tangible and Intangible Components of a Brand</vt:lpstr>
      <vt:lpstr>The Tangible and Intangible Components of a Brand</vt:lpstr>
      <vt:lpstr>Brand Characteristics</vt:lpstr>
      <vt:lpstr>Brand Characteristics</vt:lpstr>
      <vt:lpstr>Brand Characteristics</vt:lpstr>
      <vt:lpstr>Brand Characteristics</vt:lpstr>
      <vt:lpstr>Brand Narratives</vt:lpstr>
      <vt:lpstr>Brand Narratives</vt:lpstr>
      <vt:lpstr>Brand Personality</vt:lpstr>
      <vt:lpstr>Brand Personality</vt:lpstr>
      <vt:lpstr>Tone of Voice</vt:lpstr>
      <vt:lpstr>Brand Identity</vt:lpstr>
      <vt:lpstr>Brand Identity</vt:lpstr>
      <vt:lpstr>Brand Identity</vt:lpstr>
      <vt:lpstr>Brand Identity</vt:lpstr>
      <vt:lpstr>Brand Identity</vt:lpstr>
      <vt:lpstr>Brand Identity</vt:lpstr>
      <vt:lpstr>The Brand Identity Prism</vt:lpstr>
      <vt:lpstr>The Brand Identity Prism</vt:lpstr>
      <vt:lpstr>The Brand Identity Prism</vt:lpstr>
      <vt:lpstr>The Brand Identity Prism</vt:lpstr>
      <vt:lpstr>The Brand Identity Prism</vt:lpstr>
      <vt:lpstr>The Brand Identity Prism</vt:lpstr>
      <vt:lpstr>The Brand Identity Prism</vt:lpstr>
      <vt:lpstr>PowerPoint Presentation</vt:lpstr>
      <vt:lpstr>Branding and Marketing Communications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Sophie Wise</cp:lastModifiedBy>
  <cp:revision>114</cp:revision>
  <cp:lastPrinted>2018-07-18T10:42:23Z</cp:lastPrinted>
  <dcterms:created xsi:type="dcterms:W3CDTF">2018-05-18T09:22:04Z</dcterms:created>
  <dcterms:modified xsi:type="dcterms:W3CDTF">2018-10-12T14:17:45Z</dcterms:modified>
</cp:coreProperties>
</file>