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79" r:id="rId2"/>
  </p:sldMasterIdLst>
  <p:notesMasterIdLst>
    <p:notesMasterId r:id="rId37"/>
  </p:notesMasterIdLst>
  <p:handoutMasterIdLst>
    <p:handoutMasterId r:id="rId38"/>
  </p:handoutMasterIdLst>
  <p:sldIdLst>
    <p:sldId id="257" r:id="rId3"/>
    <p:sldId id="267" r:id="rId4"/>
    <p:sldId id="268" r:id="rId5"/>
    <p:sldId id="260" r:id="rId6"/>
    <p:sldId id="264" r:id="rId7"/>
    <p:sldId id="262" r:id="rId8"/>
    <p:sldId id="269" r:id="rId9"/>
    <p:sldId id="270" r:id="rId10"/>
    <p:sldId id="271" r:id="rId11"/>
    <p:sldId id="272" r:id="rId12"/>
    <p:sldId id="273" r:id="rId13"/>
    <p:sldId id="274" r:id="rId14"/>
    <p:sldId id="276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301" r:id="rId24"/>
    <p:sldId id="287" r:id="rId25"/>
    <p:sldId id="289" r:id="rId26"/>
    <p:sldId id="290" r:id="rId27"/>
    <p:sldId id="291" r:id="rId28"/>
    <p:sldId id="302" r:id="rId29"/>
    <p:sldId id="293" r:id="rId30"/>
    <p:sldId id="294" r:id="rId31"/>
    <p:sldId id="295" r:id="rId32"/>
    <p:sldId id="296" r:id="rId33"/>
    <p:sldId id="297" r:id="rId34"/>
    <p:sldId id="298" r:id="rId35"/>
    <p:sldId id="300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Noto Sans" panose="020B0502040504020204" pitchFamily="34" charset="0"/>
      <p:regular r:id="rId43"/>
      <p:bold r:id="rId44"/>
      <p:italic r:id="rId45"/>
      <p:boldItalic r:id="rId46"/>
    </p:embeddedFont>
    <p:embeddedFont>
      <p:font typeface="Noto Sans Bold" panose="020B0502040504020204" pitchFamily="34" charset="0"/>
      <p:bold r:id="rId47"/>
      <p:italic r:id="rId48"/>
      <p:boldItalic r:id="rId49"/>
    </p:embeddedFont>
    <p:embeddedFont>
      <p:font typeface="Noto Serif" panose="02020600060500020200" pitchFamily="18" charset="0"/>
      <p:regular r:id="rId50"/>
      <p:bold r:id="rId51"/>
      <p:italic r:id="rId52"/>
      <p:boldItalic r:id="rId53"/>
    </p:embeddedFont>
    <p:embeddedFont>
      <p:font typeface="Noto Serif Regular" panose="02020600060500020200" pitchFamily="18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er" id="{634E0027-A025-B34B-A7D8-FE60DBD4F496}">
          <p14:sldIdLst>
            <p14:sldId id="257"/>
            <p14:sldId id="267"/>
            <p14:sldId id="268"/>
          </p14:sldIdLst>
        </p14:section>
        <p14:section name="Main presentation" id="{06B637CD-49DF-7D41-8727-FB255F7E1D17}">
          <p14:sldIdLst>
            <p14:sldId id="260"/>
            <p14:sldId id="264"/>
            <p14:sldId id="262"/>
            <p14:sldId id="269"/>
            <p14:sldId id="270"/>
            <p14:sldId id="271"/>
            <p14:sldId id="272"/>
            <p14:sldId id="273"/>
            <p14:sldId id="274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301"/>
            <p14:sldId id="287"/>
            <p14:sldId id="289"/>
            <p14:sldId id="290"/>
            <p14:sldId id="291"/>
            <p14:sldId id="302"/>
            <p14:sldId id="293"/>
            <p14:sldId id="294"/>
            <p14:sldId id="295"/>
            <p14:sldId id="296"/>
            <p14:sldId id="297"/>
            <p14:sldId id="298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0" autoAdjust="0"/>
    <p:restoredTop sz="86401" autoAdjust="0"/>
  </p:normalViewPr>
  <p:slideViewPr>
    <p:cSldViewPr snapToGrid="0" snapToObjects="1">
      <p:cViewPr varScale="1">
        <p:scale>
          <a:sx n="131" d="100"/>
          <a:sy n="131" d="100"/>
        </p:scale>
        <p:origin x="20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493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1BBD16-9390-E245-B599-DB7805A760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74A5E-51D0-DA47-9267-B00488F3A5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2BC70-1A8A-924A-9322-E9905D25E45E}" type="datetimeFigureOut">
              <a:rPr lang="en-GB" smtClean="0">
                <a:latin typeface="Noto Serif Regular" panose="02020600060500020200" pitchFamily="18" charset="0"/>
              </a:rPr>
              <a:t>12/10/2018</a:t>
            </a:fld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3C31E-AA60-9B4F-9137-678D6E61CC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E84A8-9E99-AF4B-849B-7F29D695A6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2B425-1EF6-E542-BDB1-09A7975C6C8F}" type="slidenum">
              <a:rPr lang="en-GB" smtClean="0">
                <a:latin typeface="Noto Serif Regular" panose="02020600060500020200" pitchFamily="18" charset="0"/>
              </a:rPr>
              <a:t>‹#›</a:t>
            </a:fld>
            <a:endParaRPr lang="en-GB" dirty="0">
              <a:latin typeface="Noto Serif Regular" panose="020206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9105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oto Serif Regular" panose="02020600060500020200" pitchFamily="18" charset="0"/>
              </a:defRPr>
            </a:lvl1pPr>
          </a:lstStyle>
          <a:p>
            <a:fld id="{D324FD79-6B2A-644E-8376-13E9D55BEA79}" type="datetimeFigureOut">
              <a:rPr lang="en-GB" smtClean="0"/>
              <a:pPr/>
              <a:t>12/10/2018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oto Serif Regular" panose="02020600060500020200" pitchFamily="18" charset="0"/>
              </a:defRPr>
            </a:lvl1pPr>
          </a:lstStyle>
          <a:p>
            <a:fld id="{8B24B74A-A0CD-7E4D-8421-FB6C579B2A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68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6B644-1F34-2C42-A8F2-103528404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4753" y="1495618"/>
            <a:ext cx="2234494" cy="2348409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A28B207-9819-459E-8362-DBDC34ECBD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8481" y="3879319"/>
            <a:ext cx="8240151" cy="14366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6000"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1pPr>
            <a:lvl2pPr marL="3429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2pPr>
            <a:lvl3pPr marL="6858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3pPr>
            <a:lvl4pPr marL="10287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4pPr>
            <a:lvl5pPr marL="13716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85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KP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CAC7E-E9C7-3A43-8D4C-164579CCE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</p:spTree>
    <p:extLst>
      <p:ext uri="{BB962C8B-B14F-4D97-AF65-F5344CB8AC3E}">
        <p14:creationId xmlns:p14="http://schemas.microsoft.com/office/powerpoint/2010/main" val="114928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01BE22-836E-E640-910F-49DD60132E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2021" y="462844"/>
            <a:ext cx="4146101" cy="5446889"/>
          </a:xfrm>
          <a:prstGeom prst="rect">
            <a:avLst/>
          </a:prstGeom>
        </p:spPr>
        <p:txBody>
          <a:bodyPr anchor="ctr" anchorCtr="0"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4B39B-D3F1-7B4F-9FD9-0808A3AC2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6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F47826-711D-E342-943F-80A9BE122F91}"/>
              </a:ext>
            </a:extLst>
          </p:cNvPr>
          <p:cNvCxnSpPr>
            <a:cxnSpLocks/>
          </p:cNvCxnSpPr>
          <p:nvPr userDrawn="1"/>
        </p:nvCxnSpPr>
        <p:spPr>
          <a:xfrm>
            <a:off x="1378131" y="2399606"/>
            <a:ext cx="6398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C637DC-015D-8744-8A57-162F14DC8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E80FF-F87E-481E-89F2-64D176B83558}"/>
              </a:ext>
            </a:extLst>
          </p:cNvPr>
          <p:cNvSpPr/>
          <p:nvPr userDrawn="1"/>
        </p:nvSpPr>
        <p:spPr>
          <a:xfrm>
            <a:off x="1325937" y="1882687"/>
            <a:ext cx="645081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Book Title / </a:t>
            </a:r>
            <a:r>
              <a:rPr lang="en-GB" sz="16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Author(s)</a:t>
            </a:r>
            <a:endParaRPr lang="en-GB" sz="1600" b="0" i="0" u="sng" kern="1200" baseline="0" dirty="0">
              <a:solidFill>
                <a:schemeClr val="bg1"/>
              </a:solidFill>
              <a:effectLst/>
              <a:latin typeface="Noto Serif Regular" panose="02020600060500020200" pitchFamily="18" charset="0"/>
              <a:ea typeface="Noto Serif Regular" panose="02020600060500020200" pitchFamily="18" charset="0"/>
              <a:cs typeface="Noto Serif Regular" panose="02020600060500020200" pitchFamily="18" charset="0"/>
            </a:endParaRPr>
          </a:p>
          <a:p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Chapter X</a:t>
            </a:r>
          </a:p>
          <a:p>
            <a:endParaRPr lang="en-GB" sz="2400" b="1" i="0" u="none" kern="1200" baseline="0" dirty="0">
              <a:solidFill>
                <a:schemeClr val="bg1"/>
              </a:solidFill>
              <a:effectLst/>
              <a:latin typeface="Noto Sans Bold" panose="020B0502040504020204" pitchFamily="34" charset="0"/>
              <a:ea typeface="Noto Sans Bold" panose="020B0502040504020204" pitchFamily="34" charset="0"/>
              <a:cs typeface="Noto Sans Bold" panose="020B0502040504020204" pitchFamily="34" charset="0"/>
            </a:endParaRPr>
          </a:p>
          <a:p>
            <a:r>
              <a:rPr lang="en-GB" sz="24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Book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03111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20E1F-9AA7-469C-9563-93A2EB0D7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5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6B4327-24F0-694A-BFF6-B44719705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337653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EE73CD-B2FA-9A41-9C6B-787A69DB73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AC51A8-6E08-4CA2-BC27-AB65F1DD69F8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CD6B41C-DA7B-4AAE-9A36-34C5016B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685144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00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Title a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6473-5CA7-4A9B-841F-02DA886A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1A425-62DA-4D13-B06F-D89DEACC1C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/>
              <a:t>/ CH Chapter name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9CBB8F-98D2-4B75-B05B-D340256E1EE5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34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KP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CC90-CA7E-C240-8E12-BD79C3C3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FEAB-5278-8B44-A4FC-A40E9D0DC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6279" y="1825625"/>
            <a:ext cx="3300216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D6252-6ABE-DB48-A64F-7F73652A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529" y="1825625"/>
            <a:ext cx="330619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BB75C-4A6E-CB43-B4F2-56D7870AF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C2A2DD-6A4D-4D99-9F36-6D56847E4102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K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514B-FFAC-6249-989C-E0119B0DA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738" y="365126"/>
            <a:ext cx="683551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E352D-41FA-A945-8FD7-89F593AC7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3272803" cy="647698"/>
          </a:xfrm>
        </p:spPr>
        <p:txBody>
          <a:bodyPr anchor="b"/>
          <a:lstStyle>
            <a:lvl1pPr marL="0" indent="0">
              <a:buNone/>
              <a:defRPr sz="1800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D74FF-C658-6F4C-AADF-C27FEE3C5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738" y="2615783"/>
            <a:ext cx="3272803" cy="357387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311A9-F84C-9C42-971E-359F83C5B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09459" y="1857377"/>
            <a:ext cx="3287794" cy="647697"/>
          </a:xfrm>
        </p:spPr>
        <p:txBody>
          <a:bodyPr anchor="b"/>
          <a:lstStyle>
            <a:lvl1pPr marL="0" indent="0">
              <a:buNone/>
              <a:defRPr sz="1800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427A3-357D-DB41-9FA2-3F655E60E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09459" y="2615783"/>
            <a:ext cx="3287794" cy="357387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D8BEF84-E096-7C4E-B386-8CB3DFB5B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0573A3-EC93-4DDB-B2D2-75707FDCD4CD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55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KP Pic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05EB3D-ED5A-2A44-8872-A71EFEB2B91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34128" y="1825625"/>
            <a:ext cx="326359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7B9C84-DA16-E148-8A34-38A8E46CC8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6279" y="1825625"/>
            <a:ext cx="3260830" cy="43513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8B7308-591E-1E4D-A325-513A961B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EB9C84-0229-8848-9D58-29AD7D70C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EC18E3-BEAE-4B9E-B9DB-BB936B739AB7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1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77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703" r:id="rId4"/>
  </p:sldLayoutIdLst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2000" b="1" i="0" u="sng" strike="noStrike" kern="1200" cap="none" spc="0" normalizeH="0" baseline="0" noProof="0" dirty="0">
          <a:ln>
            <a:noFill/>
          </a:ln>
          <a:solidFill>
            <a:schemeClr val="accent5"/>
          </a:solidFill>
          <a:effectLst/>
          <a:uLnTx/>
          <a:uFillTx/>
          <a:latin typeface="Noto Sans Bold" panose="020B05020405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D5162-0A53-2747-9B44-F37653018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6851442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333F0-FC38-B24D-B40C-EBF0BC8E5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279" y="1825625"/>
            <a:ext cx="68514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28AFA-DC20-8149-AED2-86519ACEE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CE1DD-89DB-A842-BBD0-A319B20AEF11}"/>
              </a:ext>
            </a:extLst>
          </p:cNvPr>
          <p:cNvCxnSpPr>
            <a:cxnSpLocks/>
          </p:cNvCxnSpPr>
          <p:nvPr/>
        </p:nvCxnSpPr>
        <p:spPr>
          <a:xfrm>
            <a:off x="628650" y="6286500"/>
            <a:ext cx="78867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572696A-F506-F249-8CDB-46EA988B8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550" y="6356351"/>
            <a:ext cx="304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3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2" r:id="rId2"/>
    <p:sldLayoutId id="2147483682" r:id="rId3"/>
    <p:sldLayoutId id="2147483683" r:id="rId4"/>
    <p:sldLayoutId id="2147483685" r:id="rId5"/>
    <p:sldLayoutId id="2147483701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b="1" i="0" u="none" kern="1200" baseline="0">
          <a:solidFill>
            <a:schemeClr val="tx1"/>
          </a:solidFill>
          <a:latin typeface="Noto Sans Bold" panose="020B05020405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9F05D0-7ECA-402E-B50C-8D0EB529C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+</a:t>
            </a:r>
          </a:p>
          <a:p>
            <a:r>
              <a:rPr lang="en-GB" dirty="0"/>
              <a:t>Fashion</a:t>
            </a:r>
          </a:p>
        </p:txBody>
      </p:sp>
    </p:spTree>
    <p:extLst>
      <p:ext uri="{BB962C8B-B14F-4D97-AF65-F5344CB8AC3E}">
        <p14:creationId xmlns:p14="http://schemas.microsoft.com/office/powerpoint/2010/main" val="48491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708FB30-61D6-CF4C-9271-B97CD95B90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Fashion advertising</a:t>
            </a:r>
            <a:endParaRPr lang="en-GB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Advertising uses paid-for media such as TV, radio, newspapers, magazines and billboards, plus advertising online, including on social media.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Broadcast to a mass audience and is therefore considered a mass communication.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Brands select one or more of the available media types depending on budget.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422FE1-6DEC-E84C-9EFB-55312546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Tools of the Marketing Communications Mix</a:t>
            </a:r>
          </a:p>
        </p:txBody>
      </p:sp>
    </p:spTree>
    <p:extLst>
      <p:ext uri="{BB962C8B-B14F-4D97-AF65-F5344CB8AC3E}">
        <p14:creationId xmlns:p14="http://schemas.microsoft.com/office/powerpoint/2010/main" val="163249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EF933-9078-F948-A342-6A2FEE9040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55" y="397328"/>
            <a:ext cx="7305472" cy="4113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DDC67-FB68-2449-AAE1-34DA96F97ED3}"/>
              </a:ext>
            </a:extLst>
          </p:cNvPr>
          <p:cNvSpPr txBox="1"/>
          <p:nvPr/>
        </p:nvSpPr>
        <p:spPr>
          <a:xfrm>
            <a:off x="933854" y="4667613"/>
            <a:ext cx="3638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Lacoste’s promotional film </a:t>
            </a:r>
            <a:r>
              <a:rPr lang="en-GB" sz="1200" b="1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Big Leap</a:t>
            </a:r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2014, which aired on French TV to coincide with the opening of the Winter Olympics in Sochi, Russia. The French athletes all wore Lacoste.</a:t>
            </a:r>
            <a:endParaRPr lang="en-US" sz="12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E8F6E-F152-4CDC-AC81-74EF290104A0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80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46F4CFD-1D14-6845-8975-7F968F755A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 for fashion, endorsement, sponsorship and product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 coverage is considered more credible than advertising, as it appears to be endorsed by a third party.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third party could be a fashion editor, celebrity, influencer, TV and film director or another, larger, company.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 for fashion can be a magazine feature, a review on a third party blog or news coverage of an event or endorsement deal. 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55BB8-4247-5D4A-A563-BB9B1215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Tools of the Marketing Communications Mix</a:t>
            </a:r>
          </a:p>
        </p:txBody>
      </p:sp>
    </p:spTree>
    <p:extLst>
      <p:ext uri="{BB962C8B-B14F-4D97-AF65-F5344CB8AC3E}">
        <p14:creationId xmlns:p14="http://schemas.microsoft.com/office/powerpoint/2010/main" val="103539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3839A08-8251-4E43-8B48-8E228848A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4169338"/>
          </a:xfrm>
        </p:spPr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 for fashion, endorsement, sponsorship </a:t>
            </a:r>
            <a:b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and product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Celebrities act as PR when they are given clothes or products to wear.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Celebrities can be contracted to endorse a brand or act as a brand ambassador.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Sponsorship means two companies signing a contract for mutual benefit, such as increased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Product placement in TV series, films and reality TV shows associates the brand with popular characters.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520955-A418-9648-AEF4-35C068EC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Tools of the Marketing Communications Mix</a:t>
            </a:r>
          </a:p>
        </p:txBody>
      </p:sp>
    </p:spTree>
    <p:extLst>
      <p:ext uri="{BB962C8B-B14F-4D97-AF65-F5344CB8AC3E}">
        <p14:creationId xmlns:p14="http://schemas.microsoft.com/office/powerpoint/2010/main" val="4267296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2ECAB-4D69-6945-A752-778EAD9A8A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51" y="319663"/>
            <a:ext cx="8385243" cy="4346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F9071D-D3D2-AE4C-B69D-40D0633C1A28}"/>
              </a:ext>
            </a:extLst>
          </p:cNvPr>
          <p:cNvSpPr txBox="1"/>
          <p:nvPr/>
        </p:nvSpPr>
        <p:spPr>
          <a:xfrm>
            <a:off x="613611" y="5296839"/>
            <a:ext cx="375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Coverage by influencers such as Matthew </a:t>
            </a:r>
            <a:r>
              <a:rPr lang="en-GB" sz="12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Zorpas</a:t>
            </a:r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founder of The Gentleman Blogger, </a:t>
            </a:r>
            <a:b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 sought after because of influencers’ </a:t>
            </a:r>
            <a:b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direct connection with followers.</a:t>
            </a:r>
            <a:endParaRPr lang="en-US" sz="12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5E38B3-F674-458F-8C6E-67DA52E690EE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67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56FCA78-70E2-574A-AC3A-2F4822440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Brands open accounts with Facebook, Instagram, Twitter, Snapchat and so on to position themselves in a forum familiar to audiences.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Brands take advantage of users’ ability to like, share and comment on content.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Content is created to involve, engage and entice audiences to contribute – and therefore drive sales.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1317A-C150-694E-8D1D-1549436F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Tools of the Marketing Communications Mix</a:t>
            </a:r>
          </a:p>
        </p:txBody>
      </p:sp>
    </p:spTree>
    <p:extLst>
      <p:ext uri="{BB962C8B-B14F-4D97-AF65-F5344CB8AC3E}">
        <p14:creationId xmlns:p14="http://schemas.microsoft.com/office/powerpoint/2010/main" val="1020293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F9071D-D3D2-AE4C-B69D-40D0633C1A28}"/>
              </a:ext>
            </a:extLst>
          </p:cNvPr>
          <p:cNvSpPr txBox="1"/>
          <p:nvPr/>
        </p:nvSpPr>
        <p:spPr>
          <a:xfrm>
            <a:off x="1196502" y="4182888"/>
            <a:ext cx="6760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Followers of Barbour on Twitter and Instagram were invited to contribute photos and videos of the great outdoors.</a:t>
            </a:r>
          </a:p>
          <a:p>
            <a:endParaRPr lang="en-GB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Over 800 entries competed to win merchandise and take part in an ad campaign.</a:t>
            </a:r>
            <a:endParaRPr lang="en-US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E5CE4B-F5FA-4B45-8D85-7C5A6609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65" y="431394"/>
            <a:ext cx="6133199" cy="36683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B4B5AD-401C-4777-8F03-82B0E48A3875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3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56FCA78-70E2-574A-AC3A-2F4822440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Offline and online personal selling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Personal selling is a one-to-one activity – either to another business or to the consumer.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Quantities, deliveries and other requirements can be tailored to suit the individual buyer.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Online, brands need to consider carefully the shopper’s journey through landing and buying pages, apps and customer service functions.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1317A-C150-694E-8D1D-1549436F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Tools of the Marketing Communications Mix</a:t>
            </a:r>
          </a:p>
        </p:txBody>
      </p:sp>
    </p:spTree>
    <p:extLst>
      <p:ext uri="{BB962C8B-B14F-4D97-AF65-F5344CB8AC3E}">
        <p14:creationId xmlns:p14="http://schemas.microsoft.com/office/powerpoint/2010/main" val="3297745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56FCA78-70E2-574A-AC3A-2F4822440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Direct 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Direct marketing means emails and digital newsletters, or printed catalogues and invitations mailed to a home address.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database of potential consumer contacts is central to successful direct marketing.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capture of online behaviour means that marketing messages can be targeted to a customer’s interests.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1317A-C150-694E-8D1D-1549436F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Tools of the Marketing Communications Mix</a:t>
            </a:r>
          </a:p>
        </p:txBody>
      </p:sp>
    </p:spTree>
    <p:extLst>
      <p:ext uri="{BB962C8B-B14F-4D97-AF65-F5344CB8AC3E}">
        <p14:creationId xmlns:p14="http://schemas.microsoft.com/office/powerpoint/2010/main" val="2459788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F38F18-0784-B64F-8F11-5C2B2E26198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en-GB" sz="1800" dirty="0"/>
              <a:t>A Paul Smith email used with a sales promotion. The brand can track who clicks through to the site from this email, and send them similar incentives in future.</a:t>
            </a:r>
            <a:endParaRPr lang="en-US" sz="18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1C442FF-CC45-094E-900C-D6D91CFC6E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506" y="2239514"/>
            <a:ext cx="1803265" cy="40152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758CBF-9579-C14C-87D3-DB24CD10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Tools of the Marketing Communications Mix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3FE0E-8FD3-C241-BA6F-2E6176717339}"/>
              </a:ext>
            </a:extLst>
          </p:cNvPr>
          <p:cNvSpPr txBox="1"/>
          <p:nvPr/>
        </p:nvSpPr>
        <p:spPr>
          <a:xfrm>
            <a:off x="1225685" y="183852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Direct marketing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A6AA5-659B-4E32-883E-A0A56AC4E8F3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40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A626AF30-AF05-BB4A-8F1C-BB43FA241E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222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56FCA78-70E2-574A-AC3A-2F4822440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3965057"/>
          </a:xfrm>
        </p:spPr>
        <p:txBody>
          <a:bodyPr>
            <a:noAutofit/>
          </a:bodyPr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Catwalk and trade shows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Luxury and premium labels show on the catwalk at  international fashion weeks.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Catwalk shows preview a new season’s collection for fashion media, store buyers and valued consumers.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Trade shows are generally used by premium and mass-market labels for selling directly to store buyers.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Both generate press for the forthcoming season, and result in orders.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1317A-C150-694E-8D1D-1549436F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Tools of the Marketing Communications Mix</a:t>
            </a:r>
          </a:p>
        </p:txBody>
      </p:sp>
    </p:spTree>
    <p:extLst>
      <p:ext uri="{BB962C8B-B14F-4D97-AF65-F5344CB8AC3E}">
        <p14:creationId xmlns:p14="http://schemas.microsoft.com/office/powerpoint/2010/main" val="1510401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56FCA78-70E2-574A-AC3A-2F4822440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Sales promotions and retail point of sale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most familiar form of sales promotion is discounting the price.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Promotions include all forms of timed incentives to buy: competitions, giveaways, free samples, trial periods and so 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Brands can also reward customers for repeated purchases through loyalty cards, which means offers can be tailored to shoppers’ interests.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1317A-C150-694E-8D1D-1549436F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Tools of the Marketing Communications Mix</a:t>
            </a:r>
          </a:p>
        </p:txBody>
      </p:sp>
    </p:spTree>
    <p:extLst>
      <p:ext uri="{BB962C8B-B14F-4D97-AF65-F5344CB8AC3E}">
        <p14:creationId xmlns:p14="http://schemas.microsoft.com/office/powerpoint/2010/main" val="42754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F237521-0246-7745-9663-80072EB91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Sales promotions and retail point of sale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Retail point of sale (POS) refers to the branded material used to entice a consumer to buy.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Examples include banners, posters, </a:t>
            </a:r>
            <a:r>
              <a:rPr lang="en-GB" dirty="0" err="1"/>
              <a:t>showcards</a:t>
            </a:r>
            <a:r>
              <a:rPr lang="en-GB" dirty="0"/>
              <a:t>, shelf dividers, branded </a:t>
            </a:r>
            <a:r>
              <a:rPr lang="en-GB" dirty="0" err="1"/>
              <a:t>lookbooks</a:t>
            </a:r>
            <a:r>
              <a:rPr lang="en-GB" dirty="0"/>
              <a:t>, carrier bags and stickers.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04F57-BB69-2D47-9E61-8EFE0B27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Tools of the Marketing Communications Mix</a:t>
            </a:r>
          </a:p>
        </p:txBody>
      </p:sp>
    </p:spTree>
    <p:extLst>
      <p:ext uri="{BB962C8B-B14F-4D97-AF65-F5344CB8AC3E}">
        <p14:creationId xmlns:p14="http://schemas.microsoft.com/office/powerpoint/2010/main" val="181883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A8E4999-8717-754E-B0AA-52991C10C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38288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Integrated marketing communications, or IMC, means mixing the best choice of communications tools with the necessary media and the message that brands would like to broadcast.</a:t>
            </a:r>
          </a:p>
          <a:p>
            <a:r>
              <a:rPr lang="en-GB" dirty="0"/>
              <a:t> </a:t>
            </a:r>
          </a:p>
          <a:p>
            <a:r>
              <a:rPr lang="en-GB" i="1" dirty="0"/>
              <a:t>An IMC approach needs to co-ordinate </a:t>
            </a:r>
            <a:br>
              <a:rPr lang="en-GB" i="1" dirty="0"/>
            </a:br>
            <a:r>
              <a:rPr lang="en-GB" i="1" dirty="0"/>
              <a:t>all brand encounters, medium or message </a:t>
            </a:r>
            <a:br>
              <a:rPr lang="en-GB" i="1" dirty="0"/>
            </a:br>
            <a:r>
              <a:rPr lang="en-GB" i="1" dirty="0"/>
              <a:t>which contribute to building the brand narrative.</a:t>
            </a:r>
            <a:endParaRPr lang="en-GB" dirty="0"/>
          </a:p>
          <a:p>
            <a:r>
              <a:rPr lang="en-GB" sz="12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Dahlén</a:t>
            </a:r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al., 2010.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7FA246-0554-1C47-948F-69B0AD9E5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Marketing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017318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D6E6DB2-CDE5-A547-8CF5-4E02CC149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4198521"/>
          </a:xfrm>
        </p:spPr>
        <p:txBody>
          <a:bodyPr/>
          <a:lstStyle/>
          <a:p>
            <a:r>
              <a:rPr lang="en-GB" dirty="0"/>
              <a:t>The following can help deliver IMC, always involving the consumer.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Synergy </a:t>
            </a:r>
            <a:r>
              <a:rPr lang="en-GB" dirty="0"/>
              <a:t>Does each method of communication, and media used, provide an interesting and immersive experience and reflect the brand’s message?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Technology</a:t>
            </a:r>
            <a:r>
              <a:rPr lang="en-GB" dirty="0"/>
              <a:t> Does the technology used engage and involve? Measure reactions? Save costs? Reduce reliance on traditional media? Link to a disruptive experience?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65B794-81BA-174F-A1F5-B62FB75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Framework for a Promotional Campaign</a:t>
            </a:r>
          </a:p>
        </p:txBody>
      </p:sp>
    </p:spTree>
    <p:extLst>
      <p:ext uri="{BB962C8B-B14F-4D97-AF65-F5344CB8AC3E}">
        <p14:creationId xmlns:p14="http://schemas.microsoft.com/office/powerpoint/2010/main" val="1506322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8C955D-C861-7445-90D2-8067125B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Framework for a Promotional Campaign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ADEAA9E-DDC2-AA4F-B71D-0E8F1E6AF7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Disruption</a:t>
            </a:r>
            <a:r>
              <a:rPr lang="en-GB" dirty="0"/>
              <a:t> Is there an element within the campaign –a new knowledge, a buzz – that is unexpected and disrupts the way a normal audience would behave?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Consistency</a:t>
            </a:r>
            <a:r>
              <a:rPr lang="en-GB" dirty="0"/>
              <a:t>  Is there a consistent message across all channels that supports the brand’s marketing strategy?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Continuity</a:t>
            </a:r>
            <a:r>
              <a:rPr lang="en-GB" dirty="0"/>
              <a:t> Can the selected communications deliver these experiences reliably?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31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9A3D396-BCF8-7045-9F89-D8CFFAC0D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Setting objectives will help determine the communications mix and media.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Corporate objectives for companies and brands will be long-term, while marketing and communications objectives are short-term and tactical.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8E35E0-4357-5646-A13F-FD86DA45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Objectives and the SMART Model</a:t>
            </a:r>
          </a:p>
        </p:txBody>
      </p:sp>
    </p:spTree>
    <p:extLst>
      <p:ext uri="{BB962C8B-B14F-4D97-AF65-F5344CB8AC3E}">
        <p14:creationId xmlns:p14="http://schemas.microsoft.com/office/powerpoint/2010/main" val="4155537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B6AAADD-417B-DC48-A89F-4A33ECA65D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SMART model is the best-known framework for setting objectives.</a:t>
            </a:r>
          </a:p>
          <a:p>
            <a:endParaRPr lang="en-GB" dirty="0"/>
          </a:p>
          <a:p>
            <a:r>
              <a:rPr lang="en-GB" b="1" dirty="0"/>
              <a:t>S – </a:t>
            </a:r>
            <a:r>
              <a:rPr lang="en-GB" dirty="0"/>
              <a:t>Specific</a:t>
            </a:r>
          </a:p>
          <a:p>
            <a:r>
              <a:rPr lang="en-GB" b="1" dirty="0"/>
              <a:t>M – </a:t>
            </a:r>
            <a:r>
              <a:rPr lang="en-GB" dirty="0"/>
              <a:t>Measurable</a:t>
            </a:r>
          </a:p>
          <a:p>
            <a:r>
              <a:rPr lang="en-GB" b="1" dirty="0"/>
              <a:t>A</a:t>
            </a:r>
            <a:r>
              <a:rPr lang="en-GB" dirty="0"/>
              <a:t> – Achievable</a:t>
            </a:r>
          </a:p>
          <a:p>
            <a:r>
              <a:rPr lang="en-GB" b="1" dirty="0"/>
              <a:t>R</a:t>
            </a:r>
            <a:r>
              <a:rPr lang="en-GB" dirty="0"/>
              <a:t> – Realistic</a:t>
            </a:r>
          </a:p>
          <a:p>
            <a:r>
              <a:rPr lang="en-GB" b="1" dirty="0"/>
              <a:t>T</a:t>
            </a:r>
            <a:r>
              <a:rPr lang="en-GB" dirty="0"/>
              <a:t> – Time-related  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EBFA84-FEAC-B34D-AE5C-A5220065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Objectives and the SMART Model</a:t>
            </a:r>
          </a:p>
        </p:txBody>
      </p:sp>
    </p:spTree>
    <p:extLst>
      <p:ext uri="{BB962C8B-B14F-4D97-AF65-F5344CB8AC3E}">
        <p14:creationId xmlns:p14="http://schemas.microsoft.com/office/powerpoint/2010/main" val="2671650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3E7883A-3923-0547-8754-50FED1D92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3799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Theoretical models such as AIDA and DAGMAR (shown next) can also suggest the tools for the desired result.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AIDA: Attention, Interest, Desire, 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DAGMAR: Defining Advertising Goals for Measuring Advertising Responses.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aim may be to raise levels of interest (AIDA) or comprehension (DAGMAR).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models suggest PR, product placement, sponsorship and social media as the most effective tools.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354779-DC3C-EF49-BCA0-768BA89C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AIDA and DAGMAR</a:t>
            </a:r>
          </a:p>
        </p:txBody>
      </p:sp>
    </p:spTree>
    <p:extLst>
      <p:ext uri="{BB962C8B-B14F-4D97-AF65-F5344CB8AC3E}">
        <p14:creationId xmlns:p14="http://schemas.microsoft.com/office/powerpoint/2010/main" val="3995576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83F3A2-1497-2B4C-8D23-11D7500CA9BA}"/>
              </a:ext>
            </a:extLst>
          </p:cNvPr>
          <p:cNvSpPr txBox="1"/>
          <p:nvPr/>
        </p:nvSpPr>
        <p:spPr>
          <a:xfrm>
            <a:off x="1285673" y="5345323"/>
            <a:ext cx="2931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Smith and Zook (2016).</a:t>
            </a:r>
            <a:endParaRPr lang="en-GB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E6D4B2B-4D2C-B84C-B9FE-1EC34E5D4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788507"/>
              </p:ext>
            </p:extLst>
          </p:nvPr>
        </p:nvGraphicFramePr>
        <p:xfrm>
          <a:off x="1258111" y="2608040"/>
          <a:ext cx="609600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96827163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9160237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60305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AIDA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DAGMAR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Suggested strategy for communications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17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___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Unawareness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__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594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Attention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Awareness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Advertising, PR, celebrity endorsement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56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Interest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Comprehension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PR, product placement, sponsorship, social media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281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Desire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Conviction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PR, product placement, sponsorship, direct marketing, sales promotion, social media</a:t>
                      </a:r>
                    </a:p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44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Action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Action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Sales promotion, direct marketing, personal selling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607026"/>
                  </a:ext>
                </a:extLst>
              </a:tr>
            </a:tbl>
          </a:graphicData>
        </a:graphic>
      </p:graphicFrame>
      <p:sp>
        <p:nvSpPr>
          <p:cNvPr id="7" name="Subtitle 6">
            <a:extLst>
              <a:ext uri="{FF2B5EF4-FFF2-40B4-BE49-F238E27FC236}">
                <a16:creationId xmlns:a16="http://schemas.microsoft.com/office/drawing/2014/main" id="{4F767E54-FE77-524E-8A6B-3D479AF066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AIDA and DAGMAR and implied suggestions </a:t>
            </a:r>
            <a:b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 types of communication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7D31B3-7748-C547-95BB-26F6EF665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AIDA and DAGMAR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5463B-FDF1-4703-A3ED-0D62C9809C1D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37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276CAE-D4B2-4267-BE42-B36C955F6DBC}"/>
              </a:ext>
            </a:extLst>
          </p:cNvPr>
          <p:cNvSpPr/>
          <p:nvPr/>
        </p:nvSpPr>
        <p:spPr>
          <a:xfrm>
            <a:off x="1325937" y="1882687"/>
            <a:ext cx="645081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Promoting Fashion / </a:t>
            </a:r>
            <a:r>
              <a:rPr lang="en-GB" sz="1600" dirty="0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Barbara Graham, </a:t>
            </a:r>
            <a:r>
              <a:rPr lang="en-GB" sz="1600" dirty="0" err="1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Caline</a:t>
            </a:r>
            <a:r>
              <a:rPr lang="en-GB" sz="1600" dirty="0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Anouti</a:t>
            </a:r>
            <a:endParaRPr lang="en-GB" sz="1600" b="0" i="0" u="sng" kern="1200" baseline="0" dirty="0">
              <a:solidFill>
                <a:schemeClr val="bg1"/>
              </a:solidFill>
              <a:effectLst/>
              <a:latin typeface="Noto Serif Regular" panose="02020600060500020200" pitchFamily="18" charset="0"/>
              <a:ea typeface="Noto Serif Regular" panose="02020600060500020200" pitchFamily="18" charset="0"/>
              <a:cs typeface="Noto Serif Regular" panose="02020600060500020200" pitchFamily="18" charset="0"/>
            </a:endParaRPr>
          </a:p>
          <a:p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Chapter 3</a:t>
            </a:r>
          </a:p>
          <a:p>
            <a:endParaRPr lang="en-GB" sz="2400" b="1" i="0" u="none" kern="1200" baseline="0" dirty="0">
              <a:solidFill>
                <a:schemeClr val="bg1"/>
              </a:solidFill>
              <a:effectLst/>
              <a:latin typeface="Noto Sans Bold" panose="020B0502040504020204" pitchFamily="34" charset="0"/>
              <a:ea typeface="Noto Sans Bold" panose="020B0502040504020204" pitchFamily="34" charset="0"/>
              <a:cs typeface="Noto Sans Bold" panose="020B0502040504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Integrated Marketing Communications</a:t>
            </a:r>
            <a:endParaRPr lang="en-GB" sz="2400" u="none" kern="1200" baseline="0" dirty="0">
              <a:solidFill>
                <a:schemeClr val="bg1"/>
              </a:solidFill>
              <a:effectLst/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320C56-B9C8-4B40-A187-753D3C78A9FA}"/>
              </a:ext>
            </a:extLst>
          </p:cNvPr>
          <p:cNvCxnSpPr>
            <a:cxnSpLocks/>
          </p:cNvCxnSpPr>
          <p:nvPr/>
        </p:nvCxnSpPr>
        <p:spPr>
          <a:xfrm>
            <a:off x="1378131" y="2399606"/>
            <a:ext cx="6398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6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A66BE1-0DAD-E044-BAD0-D545CD8699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following is a communications strategy for a start-up designed by students at London Metropolitan University.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product was handbag-sized pots of solid perfume, with the brand name Head, Heart and Base.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 a start-up the aim was to raise awareness rather than promote long-term sales.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Objectives focused on low-cost PR, establishing a database, and targeting social media.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99606-6F18-1644-9773-062A87B1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6851442" cy="1325563"/>
          </a:xfrm>
        </p:spPr>
        <p:txBody>
          <a:bodyPr/>
          <a:lstStyle/>
          <a:p>
            <a:r>
              <a:rPr lang="en-US" dirty="0"/>
              <a:t>Using the SMART Model </a:t>
            </a:r>
            <a:br>
              <a:rPr lang="en-US" dirty="0"/>
            </a:br>
            <a:r>
              <a:rPr lang="en-US" dirty="0"/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3785679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606D03-0E9F-7C4B-B7D3-AFD83DA2397D}"/>
              </a:ext>
            </a:extLst>
          </p:cNvPr>
          <p:cNvSpPr txBox="1"/>
          <p:nvPr/>
        </p:nvSpPr>
        <p:spPr>
          <a:xfrm>
            <a:off x="643689" y="5228401"/>
            <a:ext cx="380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Image by Pauline Goetz and Anna </a:t>
            </a:r>
            <a:r>
              <a:rPr lang="en-GB" sz="12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Szymanska</a:t>
            </a:r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as Seamless Communications Agency.</a:t>
            </a:r>
            <a:endParaRPr lang="en-US" sz="12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45207-FCCF-6D46-878D-FE953D7026E6}"/>
              </a:ext>
            </a:extLst>
          </p:cNvPr>
          <p:cNvSpPr txBox="1"/>
          <p:nvPr/>
        </p:nvSpPr>
        <p:spPr>
          <a:xfrm>
            <a:off x="-1945532" y="4416357"/>
            <a:ext cx="65175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97E8C-1ED9-E443-A851-19826CFD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SMART Model </a:t>
            </a:r>
            <a:br>
              <a:rPr lang="en-US" dirty="0"/>
            </a:br>
            <a:r>
              <a:rPr lang="en-US" dirty="0"/>
              <a:t>Case Study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E83A9-2D7D-0E42-96E5-496A8CBE23A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Autofit/>
          </a:bodyPr>
          <a:lstStyle/>
          <a:p>
            <a:r>
              <a:rPr lang="en-GB" sz="1800" dirty="0"/>
              <a:t>All objectives were specific, achievable and measurable. </a:t>
            </a:r>
          </a:p>
          <a:p>
            <a:r>
              <a:rPr lang="en-GB" sz="1800" dirty="0"/>
              <a:t>The students used a Gantt chart to plot the order of events on a timeline.</a:t>
            </a:r>
          </a:p>
          <a:p>
            <a:r>
              <a:rPr lang="en-GB" sz="1800" dirty="0"/>
              <a:t>A control column gave evidence that the objectives were met.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7659B32-06E5-B34E-9A95-1F44CD7E82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146279" y="1825625"/>
            <a:ext cx="3588957" cy="32678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290405-7E6D-4CE6-9BBC-F22A017E6A80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68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83DF74-06BA-EF4C-8B27-BE306052F1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Begin a blog with daily posts to drive traffic to the website.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Send gift samples to 20 third-party bloggers.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Organize workshop events. Post photos and contributions on social media.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By month six, achieve editorial coverage in a sympathetic magazine.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503BF-5997-0844-A012-A80181735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the SMART Model </a:t>
            </a:r>
            <a:br>
              <a:rPr lang="en-US" dirty="0"/>
            </a:br>
            <a:r>
              <a:rPr lang="en-US" dirty="0"/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742230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83DF74-06BA-EF4C-8B27-BE306052F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408178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Direct marketing objectives </a:t>
            </a:r>
            <a:endParaRPr lang="en-US" b="1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Ensure the website can capture data to build a targeted database of subscribers.</a:t>
            </a:r>
          </a:p>
          <a:p>
            <a:pPr marL="0" indent="0">
              <a:buNone/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Social media objectives</a:t>
            </a:r>
            <a:endParaRPr lang="en-US" b="1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Ensure in month one that business accounts are set up with Facebook, Instagram and Twitter, to be updated daily on the theme of perfumes.</a:t>
            </a:r>
          </a:p>
          <a:p>
            <a:pPr marL="0" indent="0">
              <a:buNone/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Sales promotion objectives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By month nine, release discount codes to all subscribers for Christmas, then a follow-up Valentine’s promotion.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56B919-0DE1-E446-A165-4CA86BB86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SMART Model </a:t>
            </a:r>
            <a:br>
              <a:rPr lang="en-US" dirty="0"/>
            </a:br>
            <a:r>
              <a:rPr lang="en-US" dirty="0"/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31404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348E5EA-9A8E-F342-A98A-F232E2D52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46751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Promotion is one of the six Ps of marketing, and uses a mix of marketing communications tools.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Tools used by fashion brands are advertising, PR, endorsement, sponsorship and product placement, social media, personal selling, direct marketing, catwalk and trade shows, and sales promotions.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Optimizing the brand message via selected tools and media is known as Integrated Marketing Communications (IMC).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Effective objectives for a campaign can be set using the SMART model, and by using AIDA and/or DAGMAR to match objectives to the outcome.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C13724-2A9C-3C40-9B85-13A84AFEF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</p:spTree>
    <p:extLst>
      <p:ext uri="{BB962C8B-B14F-4D97-AF65-F5344CB8AC3E}">
        <p14:creationId xmlns:p14="http://schemas.microsoft.com/office/powerpoint/2010/main" val="93945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874A84A-1087-A246-8BFB-F9C1A85DF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Learn how the six Ps of marketing underpin the communication tools.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Discover the tools in the communication mix.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these tools with Integrated Marketing Communication to create a cohesive and effective brand message.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Create campaign objectives using the SMART model.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6E2F9A-E1AB-3041-B967-63C892C8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93832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A573461A-EA23-F841-B171-92398EF3F9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6 Ps of marketing (De </a:t>
            </a:r>
            <a:r>
              <a:rPr lang="en-GB" dirty="0" err="1"/>
              <a:t>Pelsmacker</a:t>
            </a:r>
            <a:r>
              <a:rPr lang="en-GB" dirty="0"/>
              <a:t>, 2007).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Integrated Marketing Communications (various sources).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 DCC framework (Graham and </a:t>
            </a:r>
            <a:r>
              <a:rPr lang="en-GB" dirty="0" err="1"/>
              <a:t>Anouti</a:t>
            </a:r>
            <a:r>
              <a:rPr lang="en-GB" dirty="0"/>
              <a:t>, 2016).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SMART objectives (various sources).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AIDA (Strong, 1925) and DAGMAR (Colley, 1961).</a:t>
            </a:r>
          </a:p>
          <a:p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7783B5-0DA3-A04E-A3EF-87036097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Theories</a:t>
            </a:r>
          </a:p>
        </p:txBody>
      </p:sp>
    </p:spTree>
    <p:extLst>
      <p:ext uri="{BB962C8B-B14F-4D97-AF65-F5344CB8AC3E}">
        <p14:creationId xmlns:p14="http://schemas.microsoft.com/office/powerpoint/2010/main" val="2075988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B5555B4C-69B9-0743-957E-DC40FE987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5"/>
            <a:ext cx="6858000" cy="3906691"/>
          </a:xfrm>
        </p:spPr>
        <p:txBody>
          <a:bodyPr>
            <a:normAutofit/>
          </a:bodyPr>
          <a:lstStyle/>
          <a:p>
            <a:r>
              <a:rPr lang="en-GB" dirty="0"/>
              <a:t>The original four Ps of marketing were formalized in the early 1960s. They were: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Product</a:t>
            </a:r>
            <a:r>
              <a:rPr lang="en-GB" dirty="0"/>
              <a:t> What form was the product or service?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Price</a:t>
            </a:r>
            <a:r>
              <a:rPr lang="en-GB" dirty="0"/>
              <a:t> How much will it sell for?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Promotion</a:t>
            </a:r>
            <a:r>
              <a:rPr lang="en-GB" dirty="0"/>
              <a:t> How do we reach the consumer?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Place</a:t>
            </a:r>
            <a:r>
              <a:rPr lang="en-GB" dirty="0"/>
              <a:t> Where and through what channels will the product be sold?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 </a:t>
            </a:r>
            <a:r>
              <a:rPr lang="en-GB" dirty="0" err="1"/>
              <a:t>Pelsmacker</a:t>
            </a:r>
            <a:r>
              <a:rPr lang="en-GB" dirty="0"/>
              <a:t> (2007) added </a:t>
            </a:r>
            <a:r>
              <a:rPr lang="en-GB" b="1" dirty="0"/>
              <a:t>People </a:t>
            </a:r>
            <a:r>
              <a:rPr lang="en-GB" dirty="0"/>
              <a:t>and</a:t>
            </a:r>
            <a:r>
              <a:rPr lang="en-GB" b="1" dirty="0"/>
              <a:t> Persuasion </a:t>
            </a:r>
            <a:r>
              <a:rPr lang="en-GB" dirty="0"/>
              <a:t>to include employees and consumer perception of the brand.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136DF-7D5D-6445-B378-F67C7BDF2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Six Ps</a:t>
            </a:r>
          </a:p>
        </p:txBody>
      </p:sp>
    </p:spTree>
    <p:extLst>
      <p:ext uri="{BB962C8B-B14F-4D97-AF65-F5344CB8AC3E}">
        <p14:creationId xmlns:p14="http://schemas.microsoft.com/office/powerpoint/2010/main" val="292461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0268F-3B46-674A-A189-660DFA0D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Six 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63E108-F69A-6B4F-B8E6-8FFB4CFEA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336640"/>
          </a:xfrm>
        </p:spPr>
        <p:txBody>
          <a:bodyPr>
            <a:normAutofit lnSpcReduction="10000"/>
          </a:bodyPr>
          <a:lstStyle/>
          <a:p>
            <a:r>
              <a:rPr lang="en-GB" alt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 </a:t>
            </a:r>
            <a:r>
              <a:rPr lang="en-GB" alt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Pelsmacker’s</a:t>
            </a:r>
            <a:r>
              <a:rPr lang="en-GB" alt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instruments of the marketing mix (2007)</a:t>
            </a:r>
          </a:p>
          <a:p>
            <a:endParaRPr lang="en-GB" altLang="en-US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en-GB" altLang="en-US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en-GB" altLang="en-US" sz="1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2C4E72-376C-0D44-8E1D-EF0976BCD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63625"/>
              </p:ext>
            </p:extLst>
          </p:nvPr>
        </p:nvGraphicFramePr>
        <p:xfrm>
          <a:off x="1144638" y="2219676"/>
          <a:ext cx="6854724" cy="395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94">
                  <a:extLst>
                    <a:ext uri="{9D8B030D-6E8A-4147-A177-3AD203B41FA5}">
                      <a16:colId xmlns:a16="http://schemas.microsoft.com/office/drawing/2014/main" val="4170885279"/>
                    </a:ext>
                  </a:extLst>
                </a:gridCol>
                <a:gridCol w="1157590">
                  <a:extLst>
                    <a:ext uri="{9D8B030D-6E8A-4147-A177-3AD203B41FA5}">
                      <a16:colId xmlns:a16="http://schemas.microsoft.com/office/drawing/2014/main" val="1296974821"/>
                    </a:ext>
                  </a:extLst>
                </a:gridCol>
                <a:gridCol w="1079772">
                  <a:extLst>
                    <a:ext uri="{9D8B030D-6E8A-4147-A177-3AD203B41FA5}">
                      <a16:colId xmlns:a16="http://schemas.microsoft.com/office/drawing/2014/main" val="2679688273"/>
                    </a:ext>
                  </a:extLst>
                </a:gridCol>
                <a:gridCol w="1284051">
                  <a:extLst>
                    <a:ext uri="{9D8B030D-6E8A-4147-A177-3AD203B41FA5}">
                      <a16:colId xmlns:a16="http://schemas.microsoft.com/office/drawing/2014/main" val="147380971"/>
                    </a:ext>
                  </a:extLst>
                </a:gridCol>
                <a:gridCol w="1118679">
                  <a:extLst>
                    <a:ext uri="{9D8B030D-6E8A-4147-A177-3AD203B41FA5}">
                      <a16:colId xmlns:a16="http://schemas.microsoft.com/office/drawing/2014/main" val="1893971075"/>
                    </a:ext>
                  </a:extLst>
                </a:gridCol>
                <a:gridCol w="1285638">
                  <a:extLst>
                    <a:ext uri="{9D8B030D-6E8A-4147-A177-3AD203B41FA5}">
                      <a16:colId xmlns:a16="http://schemas.microsoft.com/office/drawing/2014/main" val="3689253758"/>
                    </a:ext>
                  </a:extLst>
                </a:gridCol>
              </a:tblGrid>
              <a:tr h="36348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Product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Price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Place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Promotion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People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Persuasion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193965"/>
                  </a:ext>
                </a:extLst>
              </a:tr>
              <a:tr h="537764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Benefits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List price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Channels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Advertising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Employees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Element that will change consumer </a:t>
                      </a:r>
                      <a:r>
                        <a:rPr lang="en-US" sz="1000" dirty="0" err="1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behaviour</a:t>
                      </a:r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571661"/>
                  </a:ext>
                </a:extLst>
              </a:tr>
              <a:tr h="388385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Features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Discounts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Logistics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Public relations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Stakeholders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Advantage over similar brands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115819"/>
                  </a:ext>
                </a:extLst>
              </a:tr>
              <a:tr h="36348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Options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Credit terms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Inventory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Sponsorship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Management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81185"/>
                  </a:ext>
                </a:extLst>
              </a:tr>
              <a:tr h="388385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Quality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Payment periods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Transport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Sales promotion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Customer-facing staff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746845"/>
                  </a:ext>
                </a:extLst>
              </a:tr>
              <a:tr h="388385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Design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Incentives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Assortments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Direct marketing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Culture of the company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551464"/>
                  </a:ext>
                </a:extLst>
              </a:tr>
              <a:tr h="36348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Branding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Locations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Point of purchase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497136"/>
                  </a:ext>
                </a:extLst>
              </a:tr>
              <a:tr h="388385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Packaging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Exhibitions and trade fairs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161729"/>
                  </a:ext>
                </a:extLst>
              </a:tr>
              <a:tr h="36348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Services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Personal selling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967133"/>
                  </a:ext>
                </a:extLst>
              </a:tr>
              <a:tr h="36348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Warranties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Online/offline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93639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40AEDA3-901D-49F3-B732-B194A82AFDDC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78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4ADD5D7-C4D6-034C-92E7-7C32048DA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Promotion </a:t>
            </a:r>
            <a:r>
              <a:rPr lang="en-GB" dirty="0"/>
              <a:t>covers all aspects of how a brand (or retailer) communicates its message to the consumer.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Consumers are targeted via ad campaigns, events hosted by the brand, celebrity involvement and the chance to interact with the brand.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choice of promotional tools is referred to as the promotional mix or the marketing communications mix.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9EF503-25E4-EA41-8D73-29238075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Six Ps</a:t>
            </a:r>
          </a:p>
        </p:txBody>
      </p:sp>
    </p:spTree>
    <p:extLst>
      <p:ext uri="{BB962C8B-B14F-4D97-AF65-F5344CB8AC3E}">
        <p14:creationId xmlns:p14="http://schemas.microsoft.com/office/powerpoint/2010/main" val="1975519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4B863CD9-4797-4C48-AAB8-D12191A94C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Marketing communications include the following: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Advertising.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Public relations (PR), endorsement and sponsorship.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Social media.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Personal selling through online and offline retail.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Direct marketing.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Fashion catwalk shows and trade shows.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Sales promotions.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39940-BF46-0747-9665-20275939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Six Ps</a:t>
            </a:r>
          </a:p>
        </p:txBody>
      </p:sp>
    </p:spTree>
    <p:extLst>
      <p:ext uri="{BB962C8B-B14F-4D97-AF65-F5344CB8AC3E}">
        <p14:creationId xmlns:p14="http://schemas.microsoft.com/office/powerpoint/2010/main" val="560583202"/>
      </p:ext>
    </p:extLst>
  </p:cSld>
  <p:clrMapOvr>
    <a:masterClrMapping/>
  </p:clrMapOvr>
</p:sld>
</file>

<file path=ppt/theme/theme1.xml><?xml version="1.0" encoding="utf-8"?>
<a:theme xmlns:a="http://schemas.openxmlformats.org/drawingml/2006/main" name="LKP Opener - blank">
  <a:themeElements>
    <a:clrScheme name="LKP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FF2600"/>
      </a:accent1>
      <a:accent2>
        <a:srgbClr val="FF2600"/>
      </a:accent2>
      <a:accent3>
        <a:srgbClr val="FF2600"/>
      </a:accent3>
      <a:accent4>
        <a:srgbClr val="FF2600"/>
      </a:accent4>
      <a:accent5>
        <a:srgbClr val="FF2600"/>
      </a:accent5>
      <a:accent6>
        <a:srgbClr val="FF2600"/>
      </a:accent6>
      <a:hlink>
        <a:srgbClr val="919191"/>
      </a:hlink>
      <a:folHlink>
        <a:srgbClr val="CACACA"/>
      </a:folHlink>
    </a:clrScheme>
    <a:fontScheme name="LKP">
      <a:majorFont>
        <a:latin typeface="Noto Sans Bold"/>
        <a:ea typeface=""/>
        <a:cs typeface=""/>
      </a:majorFont>
      <a:minorFont>
        <a:latin typeface="Noto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32D5E2B8-4FFE-F545-9176-508ADD67CB81}" vid="{4DFCEF36-CF80-1F46-9CDE-9CE2C245CA39}"/>
    </a:ext>
  </a:extLst>
</a:theme>
</file>

<file path=ppt/theme/theme2.xml><?xml version="1.0" encoding="utf-8"?>
<a:theme xmlns:a="http://schemas.openxmlformats.org/drawingml/2006/main" name="LKP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D7222A"/>
      </a:accent1>
      <a:accent2>
        <a:srgbClr val="FF2600"/>
      </a:accent2>
      <a:accent3>
        <a:srgbClr val="FF2600"/>
      </a:accent3>
      <a:accent4>
        <a:srgbClr val="FF2600"/>
      </a:accent4>
      <a:accent5>
        <a:srgbClr val="FF2600"/>
      </a:accent5>
      <a:accent6>
        <a:srgbClr val="FF2600"/>
      </a:accent6>
      <a:hlink>
        <a:srgbClr val="919191"/>
      </a:hlink>
      <a:folHlink>
        <a:srgbClr val="CACAC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32D5E2B8-4FFE-F545-9176-508ADD67CB81}" vid="{7E6DB49D-2E34-2143-8B6F-A49F30623E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1206</TotalTime>
  <Words>1874</Words>
  <Application>Microsoft Macintosh PowerPoint</Application>
  <PresentationFormat>On-screen Show (4:3)</PresentationFormat>
  <Paragraphs>226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Noto Sans Bold</vt:lpstr>
      <vt:lpstr>Noto Serif Regular</vt:lpstr>
      <vt:lpstr>Calibri</vt:lpstr>
      <vt:lpstr>Noto Sans</vt:lpstr>
      <vt:lpstr>Noto Serif</vt:lpstr>
      <vt:lpstr>Arial</vt:lpstr>
      <vt:lpstr>LKP Opener - blank</vt:lpstr>
      <vt:lpstr>LKP</vt:lpstr>
      <vt:lpstr>PowerPoint Presentation</vt:lpstr>
      <vt:lpstr>PowerPoint Presentation</vt:lpstr>
      <vt:lpstr>PowerPoint Presentation</vt:lpstr>
      <vt:lpstr>Objectives</vt:lpstr>
      <vt:lpstr>Key Theories</vt:lpstr>
      <vt:lpstr>The Six Ps</vt:lpstr>
      <vt:lpstr>The Six Ps</vt:lpstr>
      <vt:lpstr>The Six Ps</vt:lpstr>
      <vt:lpstr>The Six Ps</vt:lpstr>
      <vt:lpstr>The Tools of the Marketing Communications Mix</vt:lpstr>
      <vt:lpstr>PowerPoint Presentation</vt:lpstr>
      <vt:lpstr>The Tools of the Marketing Communications Mix</vt:lpstr>
      <vt:lpstr>The Tools of the Marketing Communications Mix</vt:lpstr>
      <vt:lpstr>PowerPoint Presentation</vt:lpstr>
      <vt:lpstr>The Tools of the Marketing Communications Mix</vt:lpstr>
      <vt:lpstr>PowerPoint Presentation</vt:lpstr>
      <vt:lpstr>The Tools of the Marketing Communications Mix</vt:lpstr>
      <vt:lpstr>The Tools of the Marketing Communications Mix</vt:lpstr>
      <vt:lpstr>The Tools of the Marketing Communications Mix</vt:lpstr>
      <vt:lpstr>The Tools of the Marketing Communications Mix</vt:lpstr>
      <vt:lpstr>The Tools of the Marketing Communications Mix</vt:lpstr>
      <vt:lpstr>The Tools of the Marketing Communications Mix</vt:lpstr>
      <vt:lpstr>Integrated Marketing Communications</vt:lpstr>
      <vt:lpstr>A Framework for a Promotional Campaign</vt:lpstr>
      <vt:lpstr>A Framework for a Promotional Campaign</vt:lpstr>
      <vt:lpstr>Setting Objectives and the SMART Model</vt:lpstr>
      <vt:lpstr>Setting Objectives and the SMART Model</vt:lpstr>
      <vt:lpstr>AIDA and DAGMAR</vt:lpstr>
      <vt:lpstr>AIDA and DAGMAR</vt:lpstr>
      <vt:lpstr>Using the SMART Model  Case Study</vt:lpstr>
      <vt:lpstr>Using the SMART Model  Case Study</vt:lpstr>
      <vt:lpstr>Using the SMART Model  Case Study</vt:lpstr>
      <vt:lpstr>Using the SMART Model  Case Study</vt:lpstr>
      <vt:lpstr>Key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Coco</dc:creator>
  <cp:lastModifiedBy>Sophie Wise</cp:lastModifiedBy>
  <cp:revision>98</cp:revision>
  <cp:lastPrinted>2018-07-19T16:04:27Z</cp:lastPrinted>
  <dcterms:created xsi:type="dcterms:W3CDTF">2018-05-18T09:22:04Z</dcterms:created>
  <dcterms:modified xsi:type="dcterms:W3CDTF">2018-10-12T14:20:42Z</dcterms:modified>
</cp:coreProperties>
</file>