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  <p:sldMasterId id="2147483679" r:id="rId2"/>
  </p:sldMasterIdLst>
  <p:notesMasterIdLst>
    <p:notesMasterId r:id="rId38"/>
  </p:notesMasterIdLst>
  <p:handoutMasterIdLst>
    <p:handoutMasterId r:id="rId39"/>
  </p:handoutMasterIdLst>
  <p:sldIdLst>
    <p:sldId id="257" r:id="rId3"/>
    <p:sldId id="265" r:id="rId4"/>
    <p:sldId id="263" r:id="rId5"/>
    <p:sldId id="260" r:id="rId6"/>
    <p:sldId id="264" r:id="rId7"/>
    <p:sldId id="258" r:id="rId8"/>
    <p:sldId id="262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</p:sldIdLst>
  <p:sldSz cx="9144000" cy="6858000" type="screen4x3"/>
  <p:notesSz cx="6858000" cy="9144000"/>
  <p:embeddedFontLst>
    <p:embeddedFont>
      <p:font typeface="Noto Sans" panose="020B0502040504020204" pitchFamily="34" charset="0"/>
      <p:regular r:id="rId40"/>
      <p:bold r:id="rId41"/>
      <p:italic r:id="rId42"/>
      <p:boldItalic r:id="rId43"/>
    </p:embeddedFont>
    <p:embeddedFont>
      <p:font typeface="Noto Sans Bold" panose="020B0502040504020204" pitchFamily="34" charset="0"/>
      <p:bold r:id="rId44"/>
      <p:italic r:id="rId45"/>
      <p:boldItalic r:id="rId46"/>
    </p:embeddedFont>
    <p:embeddedFont>
      <p:font typeface="Noto Serif" panose="02020600060500020200" pitchFamily="18" charset="0"/>
      <p:regular r:id="rId47"/>
      <p:bold r:id="rId48"/>
      <p:italic r:id="rId49"/>
      <p:boldItalic r:id="rId50"/>
    </p:embeddedFont>
    <p:embeddedFont>
      <p:font typeface="Noto Serif Regular" panose="02020600060500020200" pitchFamily="18" charset="0"/>
      <p:regular r:id="rId51"/>
      <p:bold r:id="rId52"/>
      <p:italic r:id="rId53"/>
      <p:boldItalic r:id="rId5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er" id="{634E0027-A025-B34B-A7D8-FE60DBD4F496}">
          <p14:sldIdLst>
            <p14:sldId id="257"/>
            <p14:sldId id="265"/>
            <p14:sldId id="263"/>
          </p14:sldIdLst>
        </p14:section>
        <p14:section name="Main presentation" id="{06B637CD-49DF-7D41-8727-FB255F7E1D17}">
          <p14:sldIdLst>
            <p14:sldId id="260"/>
            <p14:sldId id="264"/>
            <p14:sldId id="258"/>
            <p14:sldId id="262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50" autoAdjust="0"/>
    <p:restoredTop sz="86401" autoAdjust="0"/>
  </p:normalViewPr>
  <p:slideViewPr>
    <p:cSldViewPr snapToGrid="0" snapToObjects="1">
      <p:cViewPr varScale="1">
        <p:scale>
          <a:sx n="131" d="100"/>
          <a:sy n="131" d="100"/>
        </p:scale>
        <p:origin x="209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21" d="100"/>
          <a:sy n="121" d="100"/>
        </p:scale>
        <p:origin x="493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font" Target="fonts/font14.fntdata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font" Target="fonts/font12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7.fntdata"/><Relationship Id="rId20" Type="http://schemas.openxmlformats.org/officeDocument/2006/relationships/slide" Target="slides/slide18.xml"/><Relationship Id="rId41" Type="http://schemas.openxmlformats.org/officeDocument/2006/relationships/font" Target="fonts/font2.fntdata"/><Relationship Id="rId54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10.fntdata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font" Target="fonts/font5.fntdata"/><Relationship Id="rId52" Type="http://schemas.openxmlformats.org/officeDocument/2006/relationships/font" Target="fonts/font1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61BBD16-9390-E245-B599-DB7805A760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Noto Serif Regular" panose="02020600060500020200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F74A5E-51D0-DA47-9267-B00488F3A55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2BC70-1A8A-924A-9322-E9905D25E45E}" type="datetimeFigureOut">
              <a:rPr lang="en-GB" smtClean="0">
                <a:latin typeface="Noto Serif Regular" panose="02020600060500020200" pitchFamily="18" charset="0"/>
              </a:rPr>
              <a:t>12/10/2018</a:t>
            </a:fld>
            <a:endParaRPr lang="en-GB" dirty="0">
              <a:latin typeface="Noto Serif Regular" panose="02020600060500020200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03C31E-AA60-9B4F-9137-678D6E61CC6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Noto Serif Regular" panose="02020600060500020200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1E84A8-9E99-AF4B-849B-7F29D695A6E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92B425-1EF6-E542-BDB1-09A7975C6C8F}" type="slidenum">
              <a:rPr lang="en-GB" smtClean="0">
                <a:latin typeface="Noto Serif Regular" panose="02020600060500020200" pitchFamily="18" charset="0"/>
              </a:rPr>
              <a:t>‹#›</a:t>
            </a:fld>
            <a:endParaRPr lang="en-GB" dirty="0">
              <a:latin typeface="Noto Serif Regular" panose="020206000605000202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91053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Noto Serif Regular" panose="02020600060500020200" pitchFamily="18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Noto Serif Regular" panose="02020600060500020200" pitchFamily="18" charset="0"/>
              </a:defRPr>
            </a:lvl1pPr>
          </a:lstStyle>
          <a:p>
            <a:fld id="{D324FD79-6B2A-644E-8376-13E9D55BEA79}" type="datetimeFigureOut">
              <a:rPr lang="en-GB" smtClean="0"/>
              <a:pPr/>
              <a:t>12/10/2018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Noto Serif Regular" panose="02020600060500020200" pitchFamily="18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Noto Serif Regular" panose="02020600060500020200" pitchFamily="18" charset="0"/>
              </a:defRPr>
            </a:lvl1pPr>
          </a:lstStyle>
          <a:p>
            <a:fld id="{8B24B74A-A0CD-7E4D-8421-FB6C579B2AF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9686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Noto Serif Regular" panose="02020600060500020200" pitchFamily="18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Noto Serif Regular" panose="02020600060500020200" pitchFamily="18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Noto Serif Regular" panose="02020600060500020200" pitchFamily="18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Noto Serif Regular" panose="02020600060500020200" pitchFamily="18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Noto Serif Regular" panose="02020600060500020200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KP Opener -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16B644-1F34-2C42-A8F2-103528404B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54753" y="1495618"/>
            <a:ext cx="2234494" cy="2348409"/>
          </a:xfrm>
          <a:prstGeom prst="rect">
            <a:avLst/>
          </a:prstGeom>
        </p:spPr>
      </p:pic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6A28B207-9819-459E-8362-DBDC34ECBD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8481" y="3879319"/>
            <a:ext cx="8240151" cy="143668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75000"/>
              </a:lnSpc>
              <a:spcBef>
                <a:spcPts val="0"/>
              </a:spcBef>
              <a:buNone/>
              <a:defRPr sz="6000" b="1" i="0" baseline="0">
                <a:solidFill>
                  <a:schemeClr val="bg1"/>
                </a:solidFill>
                <a:latin typeface="Noto Sans" panose="020B0502040504020204" pitchFamily="34" charset="0"/>
              </a:defRPr>
            </a:lvl1pPr>
            <a:lvl2pPr marL="342900" indent="0">
              <a:buNone/>
              <a:defRPr b="1" i="0" baseline="0">
                <a:solidFill>
                  <a:schemeClr val="bg1"/>
                </a:solidFill>
                <a:latin typeface="Noto Sans" panose="020B0502040504020204" pitchFamily="34" charset="0"/>
              </a:defRPr>
            </a:lvl2pPr>
            <a:lvl3pPr marL="685800" indent="0">
              <a:buNone/>
              <a:defRPr b="1" i="0" baseline="0">
                <a:solidFill>
                  <a:schemeClr val="bg1"/>
                </a:solidFill>
                <a:latin typeface="Noto Sans" panose="020B0502040504020204" pitchFamily="34" charset="0"/>
              </a:defRPr>
            </a:lvl3pPr>
            <a:lvl4pPr marL="1028700" indent="0">
              <a:buNone/>
              <a:defRPr b="1" i="0" baseline="0">
                <a:solidFill>
                  <a:schemeClr val="bg1"/>
                </a:solidFill>
                <a:latin typeface="Noto Sans" panose="020B0502040504020204" pitchFamily="34" charset="0"/>
              </a:defRPr>
            </a:lvl4pPr>
            <a:lvl5pPr marL="1371600" indent="0">
              <a:buNone/>
              <a:defRPr b="1" i="0" baseline="0">
                <a:solidFill>
                  <a:schemeClr val="bg1"/>
                </a:solidFill>
                <a:latin typeface="Noto Sans" panose="020B0502040504020204" pitchFamily="34" charset="0"/>
              </a:defRPr>
            </a:lvl5pPr>
          </a:lstStyle>
          <a:p>
            <a:pPr lvl="0"/>
            <a:r>
              <a:rPr lang="en-US" dirty="0"/>
              <a:t>+</a:t>
            </a:r>
            <a:br>
              <a:rPr lang="en-US" dirty="0"/>
            </a:br>
            <a:r>
              <a:rPr lang="en-US" dirty="0"/>
              <a:t>Master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1853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KP - 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A01BE22-836E-E640-910F-49DD60132E8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82021" y="462844"/>
            <a:ext cx="4146101" cy="5446889"/>
          </a:xfrm>
          <a:prstGeom prst="rect">
            <a:avLst/>
          </a:prstGeom>
        </p:spPr>
        <p:txBody>
          <a:bodyPr anchor="ctr" anchorCtr="0"/>
          <a:lstStyle/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14B39B-D3F1-7B4F-9FD9-0808A3AC29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76550" y="6327948"/>
            <a:ext cx="3390900" cy="165100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794863B-50CC-E54A-BEDD-3AEDA8BC6B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1" y="6356352"/>
            <a:ext cx="7505699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t">
              <a:defRPr sz="1000" b="0" i="0" baseline="0">
                <a:solidFill>
                  <a:schemeClr val="accent1"/>
                </a:solidFill>
                <a:latin typeface="Noto Serif Regular" panose="02020600060500020200" pitchFamily="18" charset="0"/>
              </a:defRPr>
            </a:lvl1pPr>
          </a:lstStyle>
          <a:p>
            <a:r>
              <a:rPr lang="en-US" b="1" dirty="0">
                <a:latin typeface="Noto Sans Bold" panose="020B0802040504020204" pitchFamily="34" charset="0"/>
                <a:ea typeface="Noto Sans Bold" panose="020B0802040504020204" pitchFamily="34" charset="0"/>
                <a:cs typeface="Noto Sans Bold" panose="020B0802040504020204" pitchFamily="34" charset="0"/>
              </a:rPr>
              <a:t>Book Tile </a:t>
            </a:r>
            <a:r>
              <a:rPr lang="en-US" dirty="0"/>
              <a:t>/ CH Chapter name</a:t>
            </a:r>
          </a:p>
        </p:txBody>
      </p:sp>
    </p:spTree>
    <p:extLst>
      <p:ext uri="{BB962C8B-B14F-4D97-AF65-F5344CB8AC3E}">
        <p14:creationId xmlns:p14="http://schemas.microsoft.com/office/powerpoint/2010/main" val="27303268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KP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ACAC7E-E9C7-3A43-8D4C-164579CCE2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1" y="6356352"/>
            <a:ext cx="7505699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t">
              <a:defRPr sz="1000" b="0" i="0" baseline="0">
                <a:solidFill>
                  <a:schemeClr val="accent1"/>
                </a:solidFill>
                <a:latin typeface="Noto Serif Regular" panose="02020600060500020200" pitchFamily="18" charset="0"/>
              </a:defRPr>
            </a:lvl1pPr>
          </a:lstStyle>
          <a:p>
            <a:r>
              <a:rPr lang="en-US" b="1" dirty="0">
                <a:latin typeface="Noto Sans Bold" panose="020B0802040504020204" pitchFamily="34" charset="0"/>
                <a:ea typeface="Noto Sans Bold" panose="020B0802040504020204" pitchFamily="34" charset="0"/>
                <a:cs typeface="Noto Sans Bold" panose="020B0802040504020204" pitchFamily="34" charset="0"/>
              </a:rPr>
              <a:t>Book Tile </a:t>
            </a:r>
            <a:r>
              <a:rPr lang="en-US" dirty="0"/>
              <a:t>/ CH Chapter name</a:t>
            </a:r>
          </a:p>
        </p:txBody>
      </p:sp>
    </p:spTree>
    <p:extLst>
      <p:ext uri="{BB962C8B-B14F-4D97-AF65-F5344CB8AC3E}">
        <p14:creationId xmlns:p14="http://schemas.microsoft.com/office/powerpoint/2010/main" val="1149289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KP Opener -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A01BE22-836E-E640-910F-49DD60132E8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82021" y="462844"/>
            <a:ext cx="4146101" cy="5446889"/>
          </a:xfrm>
          <a:prstGeom prst="rect">
            <a:avLst/>
          </a:prstGeom>
        </p:spPr>
        <p:txBody>
          <a:bodyPr anchor="ctr" anchorCtr="0"/>
          <a:lstStyle>
            <a:lvl1pPr>
              <a:defRPr b="0" i="0">
                <a:latin typeface="Noto Serif Regular" panose="02020600060500020200" pitchFamily="18" charset="0"/>
              </a:defRPr>
            </a:lvl1pPr>
          </a:lstStyle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14B39B-D3F1-7B4F-9FD9-0808A3AC29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76550" y="6327948"/>
            <a:ext cx="339090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063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KP Opener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7F47826-711D-E342-943F-80A9BE122F91}"/>
              </a:ext>
            </a:extLst>
          </p:cNvPr>
          <p:cNvCxnSpPr>
            <a:cxnSpLocks/>
          </p:cNvCxnSpPr>
          <p:nvPr userDrawn="1"/>
        </p:nvCxnSpPr>
        <p:spPr>
          <a:xfrm>
            <a:off x="1378131" y="2399606"/>
            <a:ext cx="6398623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2CC637DC-015D-8744-8A57-162F14DC89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76550" y="6327948"/>
            <a:ext cx="3390900" cy="1651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6EE80FF-F87E-481E-89F2-64D176B83558}"/>
              </a:ext>
            </a:extLst>
          </p:cNvPr>
          <p:cNvSpPr/>
          <p:nvPr userDrawn="1"/>
        </p:nvSpPr>
        <p:spPr>
          <a:xfrm>
            <a:off x="1325937" y="1882687"/>
            <a:ext cx="6450817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GB" sz="2400" b="1" i="0" u="none" kern="1200" baseline="0" dirty="0">
                <a:solidFill>
                  <a:schemeClr val="bg1"/>
                </a:solidFill>
                <a:effectLst/>
                <a:latin typeface="Noto Sans Bold" panose="020B0502040504020204" pitchFamily="34" charset="0"/>
                <a:ea typeface="Noto Sans Bold" panose="020B0502040504020204" pitchFamily="34" charset="0"/>
                <a:cs typeface="Noto Sans Bold" panose="020B0502040504020204" pitchFamily="34" charset="0"/>
              </a:rPr>
              <a:t>Book Title / </a:t>
            </a:r>
            <a:r>
              <a:rPr lang="en-GB" sz="1600" b="0" i="0" u="none" kern="1200" baseline="0" dirty="0">
                <a:solidFill>
                  <a:schemeClr val="bg1"/>
                </a:solidFill>
                <a:effectLst/>
                <a:latin typeface="Noto Serif Regular" panose="02020600060500020200" pitchFamily="18" charset="0"/>
                <a:ea typeface="Noto Serif Regular" panose="02020600060500020200" pitchFamily="18" charset="0"/>
                <a:cs typeface="Noto Serif Regular" panose="02020600060500020200" pitchFamily="18" charset="0"/>
              </a:rPr>
              <a:t>Author(s)</a:t>
            </a:r>
            <a:endParaRPr lang="en-GB" sz="1600" b="0" i="0" u="sng" kern="1200" baseline="0" dirty="0">
              <a:solidFill>
                <a:schemeClr val="bg1"/>
              </a:solidFill>
              <a:effectLst/>
              <a:latin typeface="Noto Serif Regular" panose="02020600060500020200" pitchFamily="18" charset="0"/>
              <a:ea typeface="Noto Serif Regular" panose="02020600060500020200" pitchFamily="18" charset="0"/>
              <a:cs typeface="Noto Serif Regular" panose="02020600060500020200" pitchFamily="18" charset="0"/>
            </a:endParaRPr>
          </a:p>
          <a:p>
            <a:r>
              <a:rPr lang="en-GB" sz="2400" b="1" i="0" u="none" kern="1200" baseline="0" dirty="0">
                <a:solidFill>
                  <a:schemeClr val="bg1"/>
                </a:solidFill>
                <a:effectLst/>
                <a:latin typeface="Noto Sans Bold" panose="020B0502040504020204" pitchFamily="34" charset="0"/>
                <a:ea typeface="Noto Sans Bold" panose="020B0502040504020204" pitchFamily="34" charset="0"/>
                <a:cs typeface="Noto Sans Bold" panose="020B0502040504020204" pitchFamily="34" charset="0"/>
              </a:rPr>
              <a:t>Chapter X</a:t>
            </a:r>
          </a:p>
          <a:p>
            <a:endParaRPr lang="en-GB" sz="2400" b="1" i="0" u="none" kern="1200" baseline="0" dirty="0">
              <a:solidFill>
                <a:schemeClr val="bg1"/>
              </a:solidFill>
              <a:effectLst/>
              <a:latin typeface="Noto Sans Bold" panose="020B0502040504020204" pitchFamily="34" charset="0"/>
              <a:ea typeface="Noto Sans Bold" panose="020B0502040504020204" pitchFamily="34" charset="0"/>
              <a:cs typeface="Noto Sans Bold" panose="020B0502040504020204" pitchFamily="34" charset="0"/>
            </a:endParaRPr>
          </a:p>
          <a:p>
            <a:r>
              <a:rPr lang="en-GB" sz="2400" b="0" i="0" u="none" kern="1200" baseline="0" dirty="0">
                <a:solidFill>
                  <a:schemeClr val="bg1"/>
                </a:solidFill>
                <a:effectLst/>
                <a:latin typeface="Noto Serif Regular" panose="02020600060500020200" pitchFamily="18" charset="0"/>
                <a:ea typeface="Noto Serif Regular" panose="02020600060500020200" pitchFamily="18" charset="0"/>
                <a:cs typeface="Noto Serif Regular" panose="02020600060500020200" pitchFamily="18" charset="0"/>
              </a:rPr>
              <a:t>Book chapter title</a:t>
            </a:r>
          </a:p>
        </p:txBody>
      </p:sp>
    </p:spTree>
    <p:extLst>
      <p:ext uri="{BB962C8B-B14F-4D97-AF65-F5344CB8AC3E}">
        <p14:creationId xmlns:p14="http://schemas.microsoft.com/office/powerpoint/2010/main" val="2031113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er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820E1F-9AA7-469C-9563-93A2EB0D74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76550" y="6327948"/>
            <a:ext cx="339090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454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KP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C6B4327-24F0-694A-BFF6-B44719705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881266"/>
            <a:ext cx="6858000" cy="3376534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FEE73CD-B2FA-9A41-9C6B-787A69DB73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i="0">
                <a:latin typeface="Noto Serif Regular" panose="02020600060500020200" pitchFamily="18" charset="0"/>
              </a:defRPr>
            </a:lvl1pPr>
          </a:lstStyle>
          <a:p>
            <a:r>
              <a:rPr lang="en-US" b="1" dirty="0">
                <a:latin typeface="Noto Sans Bold" panose="020B0802040504020204" pitchFamily="34" charset="0"/>
                <a:ea typeface="Noto Sans Bold" panose="020B0802040504020204" pitchFamily="34" charset="0"/>
                <a:cs typeface="Noto Sans Bold" panose="020B0802040504020204" pitchFamily="34" charset="0"/>
              </a:rPr>
              <a:t>Book Tile </a:t>
            </a:r>
            <a:r>
              <a:rPr lang="en-US" dirty="0"/>
              <a:t>/ CH Chapter name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DAC51A8-6E08-4CA2-BC27-AB65F1DD69F8}"/>
              </a:ext>
            </a:extLst>
          </p:cNvPr>
          <p:cNvCxnSpPr>
            <a:cxnSpLocks/>
          </p:cNvCxnSpPr>
          <p:nvPr userDrawn="1"/>
        </p:nvCxnSpPr>
        <p:spPr>
          <a:xfrm>
            <a:off x="1146279" y="1753849"/>
            <a:ext cx="685144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0CD6B41C-DA7B-4AAE-9A36-34C5016B7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279" y="365126"/>
            <a:ext cx="6851442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7004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KP Title al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C6473-5CA7-4A9B-841F-02DA886A8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91A425-62DA-4D13-B06F-D89DEACC1C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>
                <a:latin typeface="Noto Sans Bold" panose="020B0802040504020204" pitchFamily="34" charset="0"/>
                <a:ea typeface="Noto Sans Bold" panose="020B0802040504020204" pitchFamily="34" charset="0"/>
                <a:cs typeface="Noto Sans Bold" panose="020B0802040504020204" pitchFamily="34" charset="0"/>
              </a:rPr>
              <a:t>Book Tile </a:t>
            </a:r>
            <a:r>
              <a:rPr lang="en-US"/>
              <a:t>/ CH Chapter name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79CBB8F-98D2-4B75-B05B-D340256E1EE5}"/>
              </a:ext>
            </a:extLst>
          </p:cNvPr>
          <p:cNvCxnSpPr>
            <a:cxnSpLocks/>
          </p:cNvCxnSpPr>
          <p:nvPr userDrawn="1"/>
        </p:nvCxnSpPr>
        <p:spPr>
          <a:xfrm>
            <a:off x="1146279" y="1753849"/>
            <a:ext cx="685144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7340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KP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5CC90-CA7E-C240-8E12-BD79C3C3B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1FEAB-5278-8B44-A4FC-A40E9D0DCC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6279" y="1825625"/>
            <a:ext cx="3300216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4D6252-6ABE-DB48-A64F-7F73652A5E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91529" y="1825625"/>
            <a:ext cx="330619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7BB75C-4A6E-CB43-B4F2-56D7870AF3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i="0">
                <a:latin typeface="Noto Serif Regular" panose="02020600060500020200" pitchFamily="18" charset="0"/>
              </a:defRPr>
            </a:lvl1pPr>
          </a:lstStyle>
          <a:p>
            <a:r>
              <a:rPr lang="en-US" b="1" dirty="0">
                <a:latin typeface="Noto Sans Bold" panose="020B0802040504020204" pitchFamily="34" charset="0"/>
                <a:ea typeface="Noto Sans Bold" panose="020B0802040504020204" pitchFamily="34" charset="0"/>
                <a:cs typeface="Noto Sans Bold" panose="020B0802040504020204" pitchFamily="34" charset="0"/>
              </a:rPr>
              <a:t>Book Tile </a:t>
            </a:r>
            <a:r>
              <a:rPr lang="en-US" dirty="0"/>
              <a:t>/ CH Chapter name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0C2A2DD-6A4D-4D99-9F36-6D56847E4102}"/>
              </a:ext>
            </a:extLst>
          </p:cNvPr>
          <p:cNvCxnSpPr>
            <a:cxnSpLocks/>
          </p:cNvCxnSpPr>
          <p:nvPr userDrawn="1"/>
        </p:nvCxnSpPr>
        <p:spPr>
          <a:xfrm>
            <a:off x="1146279" y="1753849"/>
            <a:ext cx="685144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76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KP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1514B-FFAC-6249-989C-E0119B0DA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1738" y="365126"/>
            <a:ext cx="6835516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AE352D-41FA-A945-8FD7-89F593AC75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1738" y="1857377"/>
            <a:ext cx="3272803" cy="647698"/>
          </a:xfrm>
        </p:spPr>
        <p:txBody>
          <a:bodyPr anchor="b"/>
          <a:lstStyle>
            <a:lvl1pPr marL="0" indent="0">
              <a:buNone/>
              <a:defRPr sz="1800" b="1">
                <a:latin typeface="Noto Sans Bold" panose="020B0802040504020204" pitchFamily="34" charset="0"/>
                <a:ea typeface="Noto Sans Bold" panose="020B0802040504020204" pitchFamily="34" charset="0"/>
                <a:cs typeface="Noto Sans Bold" panose="020B08020405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1D74FF-C658-6F4C-AADF-C27FEE3C55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61738" y="2615783"/>
            <a:ext cx="3272803" cy="357387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E311A9-F84C-9C42-971E-359F83C5BA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09459" y="1857377"/>
            <a:ext cx="3287794" cy="647697"/>
          </a:xfrm>
        </p:spPr>
        <p:txBody>
          <a:bodyPr anchor="b"/>
          <a:lstStyle>
            <a:lvl1pPr marL="0" indent="0">
              <a:buNone/>
              <a:defRPr sz="1800" b="1">
                <a:latin typeface="Noto Sans Bold" panose="020B0802040504020204" pitchFamily="34" charset="0"/>
                <a:ea typeface="Noto Sans Bold" panose="020B0802040504020204" pitchFamily="34" charset="0"/>
                <a:cs typeface="Noto Sans Bold" panose="020B08020405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0427A3-357D-DB41-9FA2-3F655E60E8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09459" y="2615783"/>
            <a:ext cx="3287794" cy="357387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D8BEF84-E096-7C4E-B386-8CB3DFB5B0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i="0">
                <a:latin typeface="Noto Serif Regular" panose="02020600060500020200" pitchFamily="18" charset="0"/>
              </a:defRPr>
            </a:lvl1pPr>
          </a:lstStyle>
          <a:p>
            <a:r>
              <a:rPr lang="en-US" b="1" dirty="0">
                <a:latin typeface="Noto Sans Bold" panose="020B0802040504020204" pitchFamily="34" charset="0"/>
                <a:ea typeface="Noto Sans Bold" panose="020B0802040504020204" pitchFamily="34" charset="0"/>
                <a:cs typeface="Noto Sans Bold" panose="020B0802040504020204" pitchFamily="34" charset="0"/>
              </a:rPr>
              <a:t>Book Tile </a:t>
            </a:r>
            <a:r>
              <a:rPr lang="en-US" dirty="0"/>
              <a:t>/ CH Chapter name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40573A3-EC93-4DDB-B2D2-75707FDCD4CD}"/>
              </a:ext>
            </a:extLst>
          </p:cNvPr>
          <p:cNvCxnSpPr>
            <a:cxnSpLocks/>
          </p:cNvCxnSpPr>
          <p:nvPr userDrawn="1"/>
        </p:nvCxnSpPr>
        <p:spPr>
          <a:xfrm>
            <a:off x="1146279" y="1753849"/>
            <a:ext cx="685144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5554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KP Pic 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D05EB3D-ED5A-2A44-8872-A71EFEB2B91C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734128" y="1825625"/>
            <a:ext cx="3263593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97B9C84-DA16-E148-8A34-38A8E46CC8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46279" y="1825625"/>
            <a:ext cx="3260830" cy="435133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68B7308-591E-1E4D-A325-513A961B1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0EB9C84-0229-8848-9D58-29AD7D70C9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1" y="6356352"/>
            <a:ext cx="7505699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t">
              <a:defRPr sz="1000" b="0" i="0" baseline="0">
                <a:solidFill>
                  <a:schemeClr val="accent1"/>
                </a:solidFill>
                <a:latin typeface="Noto Serif Regular" panose="02020600060500020200" pitchFamily="18" charset="0"/>
              </a:defRPr>
            </a:lvl1pPr>
          </a:lstStyle>
          <a:p>
            <a:r>
              <a:rPr lang="en-US" b="1" dirty="0">
                <a:latin typeface="Noto Sans Bold" panose="020B0802040504020204" pitchFamily="34" charset="0"/>
                <a:ea typeface="Noto Sans Bold" panose="020B0802040504020204" pitchFamily="34" charset="0"/>
                <a:cs typeface="Noto Sans Bold" panose="020B0802040504020204" pitchFamily="34" charset="0"/>
              </a:rPr>
              <a:t>Book Tile </a:t>
            </a:r>
            <a:r>
              <a:rPr lang="en-US" dirty="0"/>
              <a:t>/ CH Chapter name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1EC18E3-BEAE-4B9E-B9DB-BB936B739AB7}"/>
              </a:ext>
            </a:extLst>
          </p:cNvPr>
          <p:cNvCxnSpPr>
            <a:cxnSpLocks/>
          </p:cNvCxnSpPr>
          <p:nvPr userDrawn="1"/>
        </p:nvCxnSpPr>
        <p:spPr>
          <a:xfrm>
            <a:off x="1146279" y="1753849"/>
            <a:ext cx="685144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318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8777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  <p:sldLayoutId id="2147483662" r:id="rId3"/>
    <p:sldLayoutId id="2147483703" r:id="rId4"/>
  </p:sldLayoutIdLst>
  <p:txStyles>
    <p:titleStyle>
      <a:lvl1pPr marL="0" marR="0" indent="0" algn="l" defTabSz="6858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kumimoji="0" lang="en-US" sz="2000" b="1" i="0" u="sng" strike="noStrike" kern="1200" cap="none" spc="0" normalizeH="0" baseline="0" noProof="0" dirty="0">
          <a:ln>
            <a:noFill/>
          </a:ln>
          <a:solidFill>
            <a:schemeClr val="accent5"/>
          </a:solidFill>
          <a:effectLst/>
          <a:uLnTx/>
          <a:uFillTx/>
          <a:latin typeface="Noto Sans Bold" panose="020B0502040504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0D5162-0A53-2747-9B44-F37653018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279" y="365126"/>
            <a:ext cx="6851442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8333F0-FC38-B24D-B40C-EBF0BC8E5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6279" y="1825625"/>
            <a:ext cx="685144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628AFA-DC20-8149-AED2-86519ACEE9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1" y="6356352"/>
            <a:ext cx="7505699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t">
              <a:defRPr sz="1000" b="0" i="0" baseline="0">
                <a:solidFill>
                  <a:schemeClr val="accent1"/>
                </a:solidFill>
                <a:latin typeface="Noto Serif Regular" panose="02020600060500020200" pitchFamily="18" charset="0"/>
              </a:defRPr>
            </a:lvl1pPr>
          </a:lstStyle>
          <a:p>
            <a:r>
              <a:rPr lang="en-US" b="1" dirty="0">
                <a:latin typeface="Noto Sans Bold" panose="020B0802040504020204" pitchFamily="34" charset="0"/>
                <a:ea typeface="Noto Sans Bold" panose="020B0802040504020204" pitchFamily="34" charset="0"/>
                <a:cs typeface="Noto Sans Bold" panose="020B0802040504020204" pitchFamily="34" charset="0"/>
              </a:rPr>
              <a:t>Book Tile </a:t>
            </a:r>
            <a:r>
              <a:rPr lang="en-US" dirty="0"/>
              <a:t>/ CH Chapter name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76CE1DD-89DB-A842-BBD0-A319B20AEF11}"/>
              </a:ext>
            </a:extLst>
          </p:cNvPr>
          <p:cNvCxnSpPr>
            <a:cxnSpLocks/>
          </p:cNvCxnSpPr>
          <p:nvPr/>
        </p:nvCxnSpPr>
        <p:spPr>
          <a:xfrm>
            <a:off x="628650" y="6286500"/>
            <a:ext cx="78867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572696A-F506-F249-8CDB-46EA988B87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10550" y="6356351"/>
            <a:ext cx="3048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137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702" r:id="rId2"/>
    <p:sldLayoutId id="2147483682" r:id="rId3"/>
    <p:sldLayoutId id="2147483683" r:id="rId4"/>
    <p:sldLayoutId id="2147483685" r:id="rId5"/>
    <p:sldLayoutId id="2147483700" r:id="rId6"/>
    <p:sldLayoutId id="2147483701" r:id="rId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500" b="1" i="0" u="none" kern="1200" baseline="0">
          <a:solidFill>
            <a:schemeClr val="tx1"/>
          </a:solidFill>
          <a:latin typeface="Noto Sans Bold" panose="020B0502040504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Noto Serif" panose="02020600060500020200" pitchFamily="18" charset="0"/>
          <a:ea typeface="Noto Serif" panose="02020600060500020200" pitchFamily="18" charset="0"/>
          <a:cs typeface="Noto Serif" panose="02020600060500020200" pitchFamily="18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Noto Serif" panose="02020600060500020200" pitchFamily="18" charset="0"/>
          <a:ea typeface="Noto Serif" panose="02020600060500020200" pitchFamily="18" charset="0"/>
          <a:cs typeface="Noto Serif" panose="02020600060500020200" pitchFamily="18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Noto Serif Regular" panose="02020600060500020200" pitchFamily="18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Noto Serif Regular" panose="02020600060500020200" pitchFamily="18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Noto Serif Regular" panose="02020600060500020200" pitchFamily="18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B9F05D0-7ECA-402E-B50C-8D0EB529CB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+</a:t>
            </a:r>
          </a:p>
          <a:p>
            <a:r>
              <a:rPr lang="en-GB" dirty="0"/>
              <a:t>Fashion</a:t>
            </a:r>
          </a:p>
        </p:txBody>
      </p:sp>
    </p:spTree>
    <p:extLst>
      <p:ext uri="{BB962C8B-B14F-4D97-AF65-F5344CB8AC3E}">
        <p14:creationId xmlns:p14="http://schemas.microsoft.com/office/powerpoint/2010/main" val="484911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07A0E848-F596-B34E-A08A-9CC536897D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Disadvantages of advertising </a:t>
            </a:r>
            <a:endParaRPr lang="en-US" b="1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Its ability to deliver a personalized message is low.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There is less opportunity to interact directly.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Audiences know that it is paid for and do not afford it much credibility.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It is expensive.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It is hard to measure the effect of a traditional advertising campaign (TV, print, billboards).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5FAD08C-70BC-C349-A2ED-9EA17412E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Evaluating the Effectiveness of Advertising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975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2DBE167-E7B0-1B40-BCE8-58E45593AA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There are two main schools of thought.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Viewers see new messages and process that information in logical stages (they perceive a ‘hard sell’).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Viewers relate and respond to socio-cultural cues within the message (a ‘soft sell’).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6A3B51-DA7C-8840-B0BE-FC6DC7C64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Theorizing Advertising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F4B057-F71A-48E3-96AF-1EE966F9106E}"/>
              </a:ext>
            </a:extLst>
          </p:cNvPr>
          <p:cNvSpPr/>
          <p:nvPr/>
        </p:nvSpPr>
        <p:spPr>
          <a:xfrm>
            <a:off x="541421" y="6311899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  <a:b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7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404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A5C2349-5218-BA41-90F3-8B1901A3D3F7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>
            <a:normAutofit/>
          </a:bodyPr>
          <a:lstStyle/>
          <a:p>
            <a:r>
              <a:rPr lang="en-GB" sz="1800" dirty="0"/>
              <a:t>Left, a Topshop campaign featuring Karlie Kloss. This example of a rational message acts on our desire to be like Karlie Kloss: in demand, well connected, and so on.</a:t>
            </a:r>
          </a:p>
          <a:p>
            <a:r>
              <a:rPr lang="en-GB" sz="1800" dirty="0"/>
              <a:t>It is expected that this model will resonate with Topshop’s young target audience and they will buy. </a:t>
            </a:r>
            <a:endParaRPr lang="en-US" sz="1800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216D990F-1285-6844-B751-31F60DE9F88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6279" y="1825625"/>
            <a:ext cx="3260830" cy="4351338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E202633-C5A1-5646-835C-939054AAD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Theorizing Advertising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82F221-FED3-43CB-9E0F-BD8AE6360D2B}"/>
              </a:ext>
            </a:extLst>
          </p:cNvPr>
          <p:cNvSpPr/>
          <p:nvPr/>
        </p:nvSpPr>
        <p:spPr>
          <a:xfrm>
            <a:off x="541421" y="6311899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  <a:b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7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180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B116419B-C5F8-F941-84A8-D638963198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881265"/>
            <a:ext cx="6858000" cy="3965057"/>
          </a:xfrm>
        </p:spPr>
        <p:txBody>
          <a:bodyPr/>
          <a:lstStyle/>
          <a:p>
            <a:r>
              <a:rPr lang="en-GB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AIDA in advertising theory </a:t>
            </a:r>
            <a:endParaRPr lang="en-US" b="1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AIDA shows a series of prompts issued by the brand that act as a trigger to buy.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The model accepts that it may take many attempts for desire, then action, to take place.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Many campaigns use a mixture of messages.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O’Malley (1991) and Hall (1992) developed a framework of four possible ways in which advertising can work on viewers (next slide).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The involvement model is of most interest to fashion brands.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8366C2B-1162-6647-BD4A-F2C80B1D5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Theorizing Advertising</a:t>
            </a:r>
          </a:p>
        </p:txBody>
      </p:sp>
    </p:spTree>
    <p:extLst>
      <p:ext uri="{BB962C8B-B14F-4D97-AF65-F5344CB8AC3E}">
        <p14:creationId xmlns:p14="http://schemas.microsoft.com/office/powerpoint/2010/main" val="869938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B116419B-C5F8-F941-84A8-D638963198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881265"/>
            <a:ext cx="6858000" cy="3965057"/>
          </a:xfrm>
        </p:spPr>
        <p:txBody>
          <a:bodyPr/>
          <a:lstStyle/>
          <a:p>
            <a:r>
              <a:rPr lang="en-GB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AIDA in advertising theory </a:t>
            </a:r>
            <a:endParaRPr lang="en-US" b="1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/>
              <a:t>The persuasion model:</a:t>
            </a:r>
            <a:r>
              <a:rPr lang="en-GB" dirty="0"/>
              <a:t> Similar to AIDA; the viewer will move through a series of persuasive messages.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/>
              <a:t>The involvement model:</a:t>
            </a:r>
            <a:r>
              <a:rPr lang="en-GB" dirty="0"/>
              <a:t> Adverts that seek to engage and involve the viewer.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/>
              <a:t>The salience model: </a:t>
            </a:r>
            <a:r>
              <a:rPr lang="en-GB" dirty="0"/>
              <a:t>Adverts that aim to stand out by creating a point of difference or discussion.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/>
              <a:t>The sales model: </a:t>
            </a:r>
            <a:r>
              <a:rPr lang="en-GB" dirty="0"/>
              <a:t>Messages are created to provoke sales through incentives.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8366C2B-1162-6647-BD4A-F2C80B1D5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Theorizing Advertising</a:t>
            </a:r>
          </a:p>
        </p:txBody>
      </p:sp>
    </p:spTree>
    <p:extLst>
      <p:ext uri="{BB962C8B-B14F-4D97-AF65-F5344CB8AC3E}">
        <p14:creationId xmlns:p14="http://schemas.microsoft.com/office/powerpoint/2010/main" val="31103708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F690871-12BA-B84A-A218-02D5779CB0E3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8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Colour</a:t>
            </a:r>
          </a:p>
          <a:p>
            <a:r>
              <a:rPr lang="en-GB" sz="1800" dirty="0"/>
              <a:t>Diesel often use red in their campaigns. Red conveys a sense of danger, heat, passion and impulsive action. </a:t>
            </a:r>
            <a:endParaRPr lang="en-US" sz="1800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743E1D9C-8F2A-E943-AE6A-3EAD1C9E3D7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279" y="1903446"/>
            <a:ext cx="3514341" cy="221135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F821D7D-FF8B-0342-91CE-889047260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Advertisers Do to Reach Consumers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F8D14A-9B96-454C-B281-2C52D2BA9381}"/>
              </a:ext>
            </a:extLst>
          </p:cNvPr>
          <p:cNvSpPr txBox="1"/>
          <p:nvPr/>
        </p:nvSpPr>
        <p:spPr>
          <a:xfrm>
            <a:off x="1105784" y="4327557"/>
            <a:ext cx="3554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We are Connected #Diesel </a:t>
            </a:r>
            <a:r>
              <a:rPr lang="en-GB" sz="1200" b="1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ReBoot</a:t>
            </a:r>
            <a:r>
              <a:rPr lang="en-GB" sz="12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ad campaign photographed by Inez Van </a:t>
            </a:r>
            <a:r>
              <a:rPr lang="en-GB" sz="1200" b="1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Lamsweerde</a:t>
            </a:r>
            <a:r>
              <a:rPr lang="en-GB" sz="12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and </a:t>
            </a:r>
            <a:r>
              <a:rPr lang="en-GB" sz="1200" b="1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Vinoodh</a:t>
            </a:r>
            <a:r>
              <a:rPr lang="en-GB" sz="12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GB" sz="1200" b="1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Matadin</a:t>
            </a:r>
            <a:r>
              <a:rPr lang="en-GB" sz="12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</a:t>
            </a:r>
            <a:endParaRPr lang="en-US" sz="1200" b="1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03B0306-62C4-4DA0-81DA-C37C7B71AA46}"/>
              </a:ext>
            </a:extLst>
          </p:cNvPr>
          <p:cNvSpPr/>
          <p:nvPr/>
        </p:nvSpPr>
        <p:spPr>
          <a:xfrm>
            <a:off x="541421" y="6311899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  <a:b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7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6338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F690871-12BA-B84A-A218-02D5779CB0E3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8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Scale and contrast</a:t>
            </a:r>
          </a:p>
          <a:p>
            <a:r>
              <a:rPr lang="en-GB" sz="1800" dirty="0"/>
              <a:t>Viewers regard large, prominent objects as important.</a:t>
            </a:r>
          </a:p>
          <a:p>
            <a:r>
              <a:rPr lang="en-GB" altLang="en-US" sz="1800" dirty="0"/>
              <a:t>Black-and-white photography can attract attention in </a:t>
            </a:r>
            <a:br>
              <a:rPr lang="en-GB" altLang="en-US" sz="1800" dirty="0"/>
            </a:br>
            <a:r>
              <a:rPr lang="en-GB" altLang="en-US" sz="1800" dirty="0"/>
              <a:t>a colour-saturated environment.</a:t>
            </a:r>
          </a:p>
          <a:p>
            <a:endParaRPr lang="en-US" sz="20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F821D7D-FF8B-0342-91CE-889047260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Advertisers </a:t>
            </a:r>
            <a:br>
              <a:rPr lang="en-US" dirty="0"/>
            </a:br>
            <a:r>
              <a:rPr lang="en-US" dirty="0"/>
              <a:t>Do to Reach Consumers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F8D14A-9B96-454C-B281-2C52D2BA9381}"/>
              </a:ext>
            </a:extLst>
          </p:cNvPr>
          <p:cNvSpPr txBox="1"/>
          <p:nvPr/>
        </p:nvSpPr>
        <p:spPr>
          <a:xfrm>
            <a:off x="593994" y="5136630"/>
            <a:ext cx="3554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Natan</a:t>
            </a:r>
            <a:r>
              <a:rPr lang="en-GB" sz="12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GB" sz="1200" b="1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Dvir’s</a:t>
            </a:r>
            <a:r>
              <a:rPr lang="en-GB" sz="12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Coming Soon project for Zara used giant billboards in New York City.</a:t>
            </a:r>
            <a:endParaRPr lang="en-US" sz="1200" b="1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FC73BD22-9995-CF4E-AF0F-D3EFD0507CE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325" y="1950577"/>
            <a:ext cx="3708675" cy="24724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0A4C5D2-8FF5-47C6-B0C6-A29F79E9907D}"/>
              </a:ext>
            </a:extLst>
          </p:cNvPr>
          <p:cNvSpPr/>
          <p:nvPr/>
        </p:nvSpPr>
        <p:spPr>
          <a:xfrm>
            <a:off x="541421" y="6311899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  <a:b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7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7284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D5A4DF76-C0ED-FA4B-8618-8BF18C4363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881265"/>
            <a:ext cx="6858000" cy="4140155"/>
          </a:xfrm>
        </p:spPr>
        <p:txBody>
          <a:bodyPr>
            <a:normAutofit/>
          </a:bodyPr>
          <a:lstStyle/>
          <a:p>
            <a:r>
              <a:rPr lang="en-GB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Provocation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use of nudity or political, socio-cultural, religious or racial issues. </a:t>
            </a:r>
          </a:p>
          <a:p>
            <a:endParaRPr lang="en-GB" dirty="0"/>
          </a:p>
          <a:p>
            <a:r>
              <a:rPr lang="en-GB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Semiotics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/>
              <a:t>Viewers attach meanings to messages that are relevant to contemporary society.</a:t>
            </a:r>
          </a:p>
          <a:p>
            <a:endParaRPr lang="en-GB" altLang="en-US" dirty="0"/>
          </a:p>
          <a:p>
            <a:r>
              <a:rPr lang="en-GB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Polysemy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Viewers scan an advert for socio-cultural factors and link them to what they already know.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A59D760-2950-EF4F-8860-EE4CDB03B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Advertisers </a:t>
            </a:r>
            <a:br>
              <a:rPr lang="en-US" dirty="0"/>
            </a:br>
            <a:r>
              <a:rPr lang="en-US" dirty="0"/>
              <a:t>Do to Reach Consumers</a:t>
            </a:r>
          </a:p>
        </p:txBody>
      </p:sp>
    </p:spTree>
    <p:extLst>
      <p:ext uri="{BB962C8B-B14F-4D97-AF65-F5344CB8AC3E}">
        <p14:creationId xmlns:p14="http://schemas.microsoft.com/office/powerpoint/2010/main" val="14753922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F690871-12BA-B84A-A218-02D5779CB0E3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Sensory and emotion</a:t>
            </a:r>
          </a:p>
          <a:p>
            <a:r>
              <a:rPr lang="en-GB" sz="1800" dirty="0"/>
              <a:t>Images that promote globally recognized instincts such as love, attraction, comfort etc. </a:t>
            </a:r>
            <a:endParaRPr lang="en-US" sz="18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F821D7D-FF8B-0342-91CE-889047260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Advertisers Do </a:t>
            </a:r>
            <a:br>
              <a:rPr lang="en-US" dirty="0"/>
            </a:br>
            <a:r>
              <a:rPr lang="en-US" dirty="0"/>
              <a:t>to Reach Consumers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F8D14A-9B96-454C-B281-2C52D2BA9381}"/>
              </a:ext>
            </a:extLst>
          </p:cNvPr>
          <p:cNvSpPr txBox="1"/>
          <p:nvPr/>
        </p:nvSpPr>
        <p:spPr>
          <a:xfrm>
            <a:off x="655722" y="5448405"/>
            <a:ext cx="3832057" cy="441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The </a:t>
            </a:r>
            <a:r>
              <a:rPr lang="en-GB" sz="1200" b="1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Kooples</a:t>
            </a:r>
            <a:r>
              <a:rPr lang="en-GB" sz="12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use emotional connections to great effect. The ads show couples and how long they have been together.</a:t>
            </a:r>
            <a:endParaRPr lang="en-US" sz="1200" b="1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0C74500A-99B0-B542-A344-6083D61C3EE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6279" y="1925053"/>
            <a:ext cx="2534088" cy="3381555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F06A105-ADD8-4796-B96E-86BDAB36F0E5}"/>
              </a:ext>
            </a:extLst>
          </p:cNvPr>
          <p:cNvSpPr/>
          <p:nvPr/>
        </p:nvSpPr>
        <p:spPr>
          <a:xfrm>
            <a:off x="541421" y="6311899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  <a:b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7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4148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03373045-4DFE-C844-8237-9A65F74434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use of celebrity in advertising has been very successful for the fashion industry.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McCracken’s three-stage Meaning Transfer model illustrates how celebrities appeal to our ideal selves.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Self-concept is the consumer’s notion of themselves through the eyes of others.</a:t>
            </a:r>
            <a:endParaRPr lang="en-GB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55DF383-E91B-C84C-A5BD-1D2AD8E8E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Celebrity in Advertising</a:t>
            </a:r>
          </a:p>
        </p:txBody>
      </p:sp>
    </p:spTree>
    <p:extLst>
      <p:ext uri="{BB962C8B-B14F-4D97-AF65-F5344CB8AC3E}">
        <p14:creationId xmlns:p14="http://schemas.microsoft.com/office/powerpoint/2010/main" val="3385445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3">
            <a:extLst>
              <a:ext uri="{FF2B5EF4-FFF2-40B4-BE49-F238E27FC236}">
                <a16:creationId xmlns:a16="http://schemas.microsoft.com/office/drawing/2014/main" id="{06EFF942-6ABA-DE42-B1A5-7961D5F775E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424979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1207CD7-86F9-7E4F-8CE7-DAC70520C6FA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>
            <a:noAutofit/>
          </a:bodyPr>
          <a:lstStyle/>
          <a:p>
            <a:r>
              <a:rPr lang="en-GB" sz="1800" b="1" dirty="0"/>
              <a:t>Stage 1 </a:t>
            </a:r>
            <a:r>
              <a:rPr lang="en-GB" sz="1800" dirty="0"/>
              <a:t>Rihanna is known for her confident attitude to dressing. </a:t>
            </a:r>
          </a:p>
          <a:p>
            <a:r>
              <a:rPr lang="en-GB" sz="1800" b="1" dirty="0"/>
              <a:t>Stage 2</a:t>
            </a:r>
            <a:r>
              <a:rPr lang="en-GB" sz="1800" dirty="0"/>
              <a:t> The viewer transfers these meanings onto Puma.</a:t>
            </a:r>
          </a:p>
          <a:p>
            <a:r>
              <a:rPr lang="en-GB" sz="1800" b="1" dirty="0"/>
              <a:t>Stage 3</a:t>
            </a:r>
            <a:r>
              <a:rPr lang="en-GB" sz="1800" dirty="0"/>
              <a:t> The consumer decides if Rihanna for Puma matches their notion of their personal self.</a:t>
            </a:r>
            <a:endParaRPr lang="en-US" sz="1800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9F31B461-E056-0944-895D-5CE1A8F076E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1027" y="1893719"/>
            <a:ext cx="2102759" cy="3234346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507D0DE-27D2-3B4A-A805-FB44822CF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Celebrity in Advertising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04D4F2-F9CA-7741-B1A9-EA0D81F26929}"/>
              </a:ext>
            </a:extLst>
          </p:cNvPr>
          <p:cNvSpPr txBox="1"/>
          <p:nvPr/>
        </p:nvSpPr>
        <p:spPr>
          <a:xfrm>
            <a:off x="1146279" y="5331095"/>
            <a:ext cx="3250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Rhianna as a brand ambassador </a:t>
            </a:r>
            <a:br>
              <a:rPr lang="en-GB" sz="12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GB" sz="12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for Puma.</a:t>
            </a:r>
            <a:endParaRPr lang="en-US" sz="1200" b="1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B1AD2A-8BF5-410B-9A73-1A7B346BFAE7}"/>
              </a:ext>
            </a:extLst>
          </p:cNvPr>
          <p:cNvSpPr/>
          <p:nvPr/>
        </p:nvSpPr>
        <p:spPr>
          <a:xfrm>
            <a:off x="541421" y="6311899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  <a:b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7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8514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08E9DBEC-95B8-7741-AED0-8C52C6C648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TV advertising reaches a large and untargeted audience, therefore traditionally restricting fashion advertising to products such as fragrance.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The cost is also prohibitive.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E48652D-A94B-3C42-A5D1-313810886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TV Advertising</a:t>
            </a:r>
          </a:p>
        </p:txBody>
      </p:sp>
    </p:spTree>
    <p:extLst>
      <p:ext uri="{BB962C8B-B14F-4D97-AF65-F5344CB8AC3E}">
        <p14:creationId xmlns:p14="http://schemas.microsoft.com/office/powerpoint/2010/main" val="6680369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08E9DBEC-95B8-7741-AED0-8C52C6C648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TV sponsorship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Sponsorship is a way to target a message by aligning a brand with a particular TV programme.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Brands create a static or moving film (an ‘ident’ or ‘bumper’) in association with the programme.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Bumpers are the point to restart the programme if viewers are fast forwarding the ads.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dirty="0"/>
              <a:t>Cable channels can provide a cheaper, locally targeted option.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E48652D-A94B-3C42-A5D1-313810886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TV Advertising</a:t>
            </a:r>
          </a:p>
        </p:txBody>
      </p:sp>
    </p:spTree>
    <p:extLst>
      <p:ext uri="{BB962C8B-B14F-4D97-AF65-F5344CB8AC3E}">
        <p14:creationId xmlns:p14="http://schemas.microsoft.com/office/powerpoint/2010/main" val="21218652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4C91E11F-28F5-BA47-BBFA-5660E957E7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881266"/>
            <a:ext cx="6858000" cy="433470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 feature of glossy fashion magazines.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September and March editions are most sought after.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Magazines share their readership numbers and profiles to help brands match their consumers to readers of the magazine.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Costs vary according to the prestige of the magazine, readership numbers and position.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The inside front cover is the most expensive, followed by the back cover and the first third of the magazine.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533EF6-C7E5-BE4F-8146-CC918790E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Print Advertising</a:t>
            </a:r>
          </a:p>
        </p:txBody>
      </p:sp>
    </p:spTree>
    <p:extLst>
      <p:ext uri="{BB962C8B-B14F-4D97-AF65-F5344CB8AC3E}">
        <p14:creationId xmlns:p14="http://schemas.microsoft.com/office/powerpoint/2010/main" val="40816131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911B2-A2AA-CD4A-B612-BE277D8B5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Print Advertising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CC481-81F3-984B-BF88-6630496049C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Magazine </a:t>
            </a:r>
            <a:br>
              <a:rPr lang="en-GB" sz="18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GB" sz="18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advertising reach</a:t>
            </a:r>
          </a:p>
          <a:p>
            <a:r>
              <a:rPr lang="en-GB" sz="1800" dirty="0"/>
              <a:t>Circulation is the number of each edition printed.</a:t>
            </a:r>
          </a:p>
          <a:p>
            <a:r>
              <a:rPr lang="en-GB" sz="1800" dirty="0"/>
              <a:t>Reach is estimated at 2.5 times circulation. </a:t>
            </a:r>
          </a:p>
          <a:p>
            <a:r>
              <a:rPr lang="en-GB" sz="1800" i="1" dirty="0"/>
              <a:t>Grazia</a:t>
            </a:r>
            <a:r>
              <a:rPr lang="en-GB" sz="1800" dirty="0"/>
              <a:t> is the only weekly magazine to attract luxury brand advertising. </a:t>
            </a:r>
            <a:endParaRPr lang="en-US" sz="1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70AD9F-24CA-D741-A0D1-A2531596682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8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Advertorials</a:t>
            </a:r>
          </a:p>
          <a:p>
            <a:r>
              <a:rPr lang="en-GB" sz="1800" dirty="0"/>
              <a:t>Advertorials are ads designed to appear part of a magazine. They cost 30–40% more.</a:t>
            </a:r>
          </a:p>
          <a:p>
            <a:r>
              <a:rPr lang="en-GB" sz="1800" dirty="0"/>
              <a:t>May include copy from a magazine staffer, blogger or celebrity. </a:t>
            </a:r>
          </a:p>
          <a:p>
            <a:r>
              <a:rPr lang="en-GB" sz="1800" dirty="0"/>
              <a:t>The words ‘promotion’ or ‘advertisement’ will always appear, but featured subtly.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8343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3C6DE74-35A9-8248-8991-B2F6ECCC64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Outdoor advertising encompasses bus shelters, kiosks, train stations and advertising on transport.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Billboard space is sold by size, location, and whether standard or digital/interactive.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Billboards are displayed 24 hours a day and can be placed in popular shopping locations.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Interactive billboards including QR codes make shopping a 24-hour activity.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The major disadvantage is that exposure time can be very short.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4D8D92-0DC5-0844-8139-1BBBCC287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Billboards</a:t>
            </a:r>
          </a:p>
        </p:txBody>
      </p:sp>
    </p:spTree>
    <p:extLst>
      <p:ext uri="{BB962C8B-B14F-4D97-AF65-F5344CB8AC3E}">
        <p14:creationId xmlns:p14="http://schemas.microsoft.com/office/powerpoint/2010/main" val="15103710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C7ADB1-DD75-3143-BEF4-924ED2E4FC41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>
            <a:noAutofit/>
          </a:bodyPr>
          <a:lstStyle/>
          <a:p>
            <a:r>
              <a:rPr lang="en-GB" sz="1800" dirty="0"/>
              <a:t>Guerrilla campaigns resemble a PR stunt, a news story or street art.</a:t>
            </a:r>
          </a:p>
          <a:p>
            <a:r>
              <a:rPr lang="en-GB" sz="1800" dirty="0"/>
              <a:t>They have a higher potential of going viral on social media, or achieving news coverage as an event.</a:t>
            </a:r>
          </a:p>
          <a:p>
            <a:r>
              <a:rPr lang="en-GB" sz="1800" dirty="0"/>
              <a:t>Not everyone will ‘get’ these messages, but those who do feel like insiders.</a:t>
            </a:r>
            <a:endParaRPr lang="en-US" sz="1800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7E7AA896-3416-1741-A9B8-78B2E4ACE7F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2690" y="1825625"/>
            <a:ext cx="2315182" cy="3339795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EF77542-8173-1141-BED7-22827B260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Guerrilla Advertising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6E94FF-9392-D44C-A541-64D44C36B6A7}"/>
              </a:ext>
            </a:extLst>
          </p:cNvPr>
          <p:cNvSpPr txBox="1"/>
          <p:nvPr/>
        </p:nvSpPr>
        <p:spPr>
          <a:xfrm>
            <a:off x="661738" y="5345966"/>
            <a:ext cx="3651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 stunt by agency TBWA for Adidas, ‘Vertical Football’ gained international coverage. </a:t>
            </a:r>
            <a:endParaRPr lang="en-US" sz="1200" b="1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F7B921-6D67-41A3-A3BA-0455E0E27CCD}"/>
              </a:ext>
            </a:extLst>
          </p:cNvPr>
          <p:cNvSpPr/>
          <p:nvPr/>
        </p:nvSpPr>
        <p:spPr>
          <a:xfrm>
            <a:off x="541421" y="6311899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  <a:b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7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0899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39EA85B1-8A4A-3147-B5AD-D8E0CE1AFB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Has the advantage of immediate publication and no time or geographical limitations.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Can be targeted to proven viewer interest or type of viewer.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Space is sold by unit size, position and location on the webpage.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Online versions of fashion magazines create a perfect advertising environment.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30B048-F81C-4941-8CFE-A2454075E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Advertising</a:t>
            </a:r>
          </a:p>
        </p:txBody>
      </p:sp>
    </p:spTree>
    <p:extLst>
      <p:ext uri="{BB962C8B-B14F-4D97-AF65-F5344CB8AC3E}">
        <p14:creationId xmlns:p14="http://schemas.microsoft.com/office/powerpoint/2010/main" val="33222524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39EA85B1-8A4A-3147-B5AD-D8E0CE1AFB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881265"/>
            <a:ext cx="6858000" cy="4140155"/>
          </a:xfrm>
        </p:spPr>
        <p:txBody>
          <a:bodyPr>
            <a:normAutofit/>
          </a:bodyPr>
          <a:lstStyle/>
          <a:p>
            <a:r>
              <a:rPr lang="en-US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Banner advertising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Spaces at the top and sides of webpages are referred to as banners or tiles.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Banners at the top of websites are called leader boards.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Banners carry a hyperlink to the brand’s own site.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The cost is calculated on a per 1,000 impression basis. One impression = one view by a web user.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Space is also sold as MPU (mid-page units) or HPU (half-page units).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30B048-F81C-4941-8CFE-A2454075E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Advertising</a:t>
            </a:r>
          </a:p>
        </p:txBody>
      </p:sp>
    </p:spTree>
    <p:extLst>
      <p:ext uri="{BB962C8B-B14F-4D97-AF65-F5344CB8AC3E}">
        <p14:creationId xmlns:p14="http://schemas.microsoft.com/office/powerpoint/2010/main" val="11259897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39EA85B1-8A4A-3147-B5AD-D8E0CE1AFB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881265"/>
            <a:ext cx="6858000" cy="4140155"/>
          </a:xfrm>
        </p:spPr>
        <p:txBody>
          <a:bodyPr>
            <a:normAutofit/>
          </a:bodyPr>
          <a:lstStyle/>
          <a:p>
            <a:r>
              <a:rPr lang="en-US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Google AdWords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Google commands a third of all digital </a:t>
            </a:r>
            <a:r>
              <a:rPr lang="en-GB" dirty="0" err="1"/>
              <a:t>adspend</a:t>
            </a:r>
            <a:r>
              <a:rPr lang="en-GB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Paying for Google AdWords places the advertiser at the top of a search for a particular term.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Results feature an ‘Ad’ icon next to them.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err="1"/>
              <a:t>Adwords</a:t>
            </a:r>
            <a:r>
              <a:rPr lang="en-GB" dirty="0"/>
              <a:t> can be targeted to certain consumer groups, and the click-throughs and generated sales are measurable.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30B048-F81C-4941-8CFE-A2454075E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Advertising</a:t>
            </a:r>
          </a:p>
        </p:txBody>
      </p:sp>
    </p:spTree>
    <p:extLst>
      <p:ext uri="{BB962C8B-B14F-4D97-AF65-F5344CB8AC3E}">
        <p14:creationId xmlns:p14="http://schemas.microsoft.com/office/powerpoint/2010/main" val="3926286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276CAE-D4B2-4267-BE42-B36C955F6DBC}"/>
              </a:ext>
            </a:extLst>
          </p:cNvPr>
          <p:cNvSpPr/>
          <p:nvPr/>
        </p:nvSpPr>
        <p:spPr>
          <a:xfrm>
            <a:off x="1325937" y="1882687"/>
            <a:ext cx="6450817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GB" sz="2400" b="1" dirty="0">
                <a:solidFill>
                  <a:schemeClr val="bg1"/>
                </a:solidFill>
                <a:latin typeface="Noto Sans Bold" panose="020B0502040504020204" pitchFamily="34" charset="0"/>
                <a:ea typeface="Noto Sans Bold" panose="020B0502040504020204" pitchFamily="34" charset="0"/>
                <a:cs typeface="Noto Sans Bold" panose="020B0502040504020204" pitchFamily="34" charset="0"/>
              </a:rPr>
              <a:t>Promoting Fashion </a:t>
            </a:r>
            <a:r>
              <a:rPr lang="en-GB" sz="2400" b="1" i="0" u="none" kern="1200" baseline="0" dirty="0">
                <a:solidFill>
                  <a:schemeClr val="bg1"/>
                </a:solidFill>
                <a:effectLst/>
                <a:latin typeface="Noto Sans Bold" panose="020B0502040504020204" pitchFamily="34" charset="0"/>
                <a:ea typeface="Noto Sans Bold" panose="020B0502040504020204" pitchFamily="34" charset="0"/>
                <a:cs typeface="Noto Sans Bold" panose="020B0502040504020204" pitchFamily="34" charset="0"/>
              </a:rPr>
              <a:t>/ </a:t>
            </a:r>
            <a:r>
              <a:rPr lang="en-GB" sz="1600" dirty="0">
                <a:solidFill>
                  <a:schemeClr val="bg1"/>
                </a:solidFill>
                <a:latin typeface="Noto Serif Regular" panose="02020600060500020200" pitchFamily="18" charset="0"/>
                <a:ea typeface="Noto Serif Regular" panose="02020600060500020200" pitchFamily="18" charset="0"/>
                <a:cs typeface="Noto Serif Regular" panose="02020600060500020200" pitchFamily="18" charset="0"/>
              </a:rPr>
              <a:t>Barbara Graham, </a:t>
            </a:r>
            <a:r>
              <a:rPr lang="en-GB" sz="1600" dirty="0" err="1">
                <a:solidFill>
                  <a:schemeClr val="bg1"/>
                </a:solidFill>
                <a:latin typeface="Noto Serif Regular" panose="02020600060500020200" pitchFamily="18" charset="0"/>
                <a:ea typeface="Noto Serif Regular" panose="02020600060500020200" pitchFamily="18" charset="0"/>
                <a:cs typeface="Noto Serif Regular" panose="02020600060500020200" pitchFamily="18" charset="0"/>
              </a:rPr>
              <a:t>Caline</a:t>
            </a:r>
            <a:r>
              <a:rPr lang="en-GB" sz="1600" dirty="0">
                <a:solidFill>
                  <a:schemeClr val="bg1"/>
                </a:solidFill>
                <a:latin typeface="Noto Serif Regular" panose="02020600060500020200" pitchFamily="18" charset="0"/>
                <a:ea typeface="Noto Serif Regular" panose="02020600060500020200" pitchFamily="18" charset="0"/>
                <a:cs typeface="Noto Serif Regular" panose="02020600060500020200" pitchFamily="18" charset="0"/>
              </a:rPr>
              <a:t> </a:t>
            </a:r>
            <a:r>
              <a:rPr lang="en-GB" sz="1600" dirty="0" err="1">
                <a:solidFill>
                  <a:schemeClr val="bg1"/>
                </a:solidFill>
                <a:latin typeface="Noto Serif Regular" panose="02020600060500020200" pitchFamily="18" charset="0"/>
                <a:ea typeface="Noto Serif Regular" panose="02020600060500020200" pitchFamily="18" charset="0"/>
                <a:cs typeface="Noto Serif Regular" panose="02020600060500020200" pitchFamily="18" charset="0"/>
              </a:rPr>
              <a:t>Anouti</a:t>
            </a:r>
            <a:endParaRPr lang="en-GB" sz="1600" b="0" i="0" u="sng" kern="1200" baseline="0" dirty="0">
              <a:solidFill>
                <a:schemeClr val="bg1"/>
              </a:solidFill>
              <a:effectLst/>
              <a:latin typeface="Noto Serif Regular" panose="02020600060500020200" pitchFamily="18" charset="0"/>
              <a:ea typeface="Noto Serif Regular" panose="02020600060500020200" pitchFamily="18" charset="0"/>
              <a:cs typeface="Noto Serif Regular" panose="02020600060500020200" pitchFamily="18" charset="0"/>
            </a:endParaRPr>
          </a:p>
          <a:p>
            <a:r>
              <a:rPr lang="en-GB" sz="2400" b="1" i="0" u="none" kern="1200" baseline="0" dirty="0">
                <a:solidFill>
                  <a:schemeClr val="bg1"/>
                </a:solidFill>
                <a:effectLst/>
                <a:latin typeface="Noto Sans Bold" panose="020B0502040504020204" pitchFamily="34" charset="0"/>
                <a:ea typeface="Noto Sans Bold" panose="020B0502040504020204" pitchFamily="34" charset="0"/>
                <a:cs typeface="Noto Sans Bold" panose="020B0502040504020204" pitchFamily="34" charset="0"/>
              </a:rPr>
              <a:t>Chapter 4</a:t>
            </a:r>
          </a:p>
          <a:p>
            <a:endParaRPr lang="en-GB" sz="2400" b="1" i="0" u="none" kern="1200" baseline="0" dirty="0">
              <a:solidFill>
                <a:schemeClr val="bg1"/>
              </a:solidFill>
              <a:effectLst/>
              <a:latin typeface="Noto Sans Bold" panose="020B0502040504020204" pitchFamily="34" charset="0"/>
              <a:ea typeface="Noto Sans Bold" panose="020B0502040504020204" pitchFamily="34" charset="0"/>
              <a:cs typeface="Noto Sans Bold" panose="020B0502040504020204" pitchFamily="34" charset="0"/>
            </a:endParaRPr>
          </a:p>
          <a:p>
            <a:r>
              <a:rPr lang="en-GB" sz="2400" b="0" i="0" u="none" kern="1200" baseline="0" dirty="0">
                <a:solidFill>
                  <a:schemeClr val="bg1"/>
                </a:solidFill>
                <a:effectLst/>
                <a:latin typeface="Noto Serif Regular" panose="02020600060500020200" pitchFamily="18" charset="0"/>
                <a:ea typeface="Noto Serif Regular" panose="02020600060500020200" pitchFamily="18" charset="0"/>
                <a:cs typeface="Noto Serif Regular" panose="02020600060500020200" pitchFamily="18" charset="0"/>
              </a:rPr>
              <a:t>Advertising for Fashion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7320C56-B9C8-4B40-A187-753D3C78A9FA}"/>
              </a:ext>
            </a:extLst>
          </p:cNvPr>
          <p:cNvCxnSpPr>
            <a:cxnSpLocks/>
          </p:cNvCxnSpPr>
          <p:nvPr/>
        </p:nvCxnSpPr>
        <p:spPr>
          <a:xfrm>
            <a:off x="1378131" y="2399606"/>
            <a:ext cx="6398623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46934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44E7DF56-397C-5E48-AE94-EC59100334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Effective exposure for brands on social media has become a ‘pay to play’ exercise, especially on Facebook.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Brand strategies involve a mix of content and targeted advertising.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Users of social media platforms are counted in MAUs, or monthly active users.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75E25AD-8ECD-874B-B1A4-264117FCA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Advertising on Social Media</a:t>
            </a:r>
          </a:p>
        </p:txBody>
      </p:sp>
    </p:spTree>
    <p:extLst>
      <p:ext uri="{BB962C8B-B14F-4D97-AF65-F5344CB8AC3E}">
        <p14:creationId xmlns:p14="http://schemas.microsoft.com/office/powerpoint/2010/main" val="11196036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39EA85B1-8A4A-3147-B5AD-D8E0CE1AFB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881265"/>
            <a:ext cx="6858000" cy="4140155"/>
          </a:xfrm>
        </p:spPr>
        <p:txBody>
          <a:bodyPr>
            <a:normAutofit/>
          </a:bodyPr>
          <a:lstStyle/>
          <a:p>
            <a:r>
              <a:rPr lang="en-US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Advertising on Facebook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In 2016 </a:t>
            </a:r>
            <a:r>
              <a:rPr lang="en-GB" dirty="0" err="1"/>
              <a:t>Adweek.com</a:t>
            </a:r>
            <a:r>
              <a:rPr lang="en-GB" dirty="0"/>
              <a:t> recorded 1.59 </a:t>
            </a:r>
            <a:r>
              <a:rPr lang="en-GB" dirty="0" err="1"/>
              <a:t>bn</a:t>
            </a:r>
            <a:r>
              <a:rPr lang="en-GB" dirty="0"/>
              <a:t> Facebook MAUs.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Facebook’s data capture makes targeting of ads by age, gender, location, interests, behaviour or connections effective.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This measurability helps advertisers justify budgets and plan follow-up campaigns.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It also ensures that viewers see ads relevant to them.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30B048-F81C-4941-8CFE-A2454075E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Advertising on Social Media</a:t>
            </a:r>
          </a:p>
        </p:txBody>
      </p:sp>
    </p:spTree>
    <p:extLst>
      <p:ext uri="{BB962C8B-B14F-4D97-AF65-F5344CB8AC3E}">
        <p14:creationId xmlns:p14="http://schemas.microsoft.com/office/powerpoint/2010/main" val="19552699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39EA85B1-8A4A-3147-B5AD-D8E0CE1AFB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881265"/>
            <a:ext cx="6858000" cy="4140155"/>
          </a:xfrm>
        </p:spPr>
        <p:txBody>
          <a:bodyPr>
            <a:normAutofit/>
          </a:bodyPr>
          <a:lstStyle/>
          <a:p>
            <a:r>
              <a:rPr lang="en-US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Advertising on Facebook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Facebook offers boosted posts, video ads and dynamic ads based on viewer visits to a host’s website.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Facebook has disrupted the way advertising is paid for; brands can set their own budget.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Depending on budget, Facebook will place the ad at the optimum target market, making advertising on Facebook essentially a bidding process.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Smaller budgets will also see results on social media. 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30B048-F81C-4941-8CFE-A2454075E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Advertising on Social Media</a:t>
            </a:r>
          </a:p>
        </p:txBody>
      </p:sp>
    </p:spTree>
    <p:extLst>
      <p:ext uri="{BB962C8B-B14F-4D97-AF65-F5344CB8AC3E}">
        <p14:creationId xmlns:p14="http://schemas.microsoft.com/office/powerpoint/2010/main" val="5654590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39EA85B1-8A4A-3147-B5AD-D8E0CE1AFB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881265"/>
            <a:ext cx="6858000" cy="4140155"/>
          </a:xfrm>
        </p:spPr>
        <p:txBody>
          <a:bodyPr>
            <a:normAutofit/>
          </a:bodyPr>
          <a:lstStyle/>
          <a:p>
            <a:r>
              <a:rPr lang="en-US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Advertising on Twitter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Twitter had 320 million MAUs in 2016 and has fewer advertising options than Facebook.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The platform offers great incentives to provoke user comment to </a:t>
            </a:r>
            <a:r>
              <a:rPr lang="en-GB" dirty="0" err="1"/>
              <a:t>hashtagged</a:t>
            </a:r>
            <a:r>
              <a:rPr lang="en-GB" dirty="0"/>
              <a:t> words and phrases, creating trending topics.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Audiences can be targeted by demographics, interests, by device or similarity to existing followers.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Advertisers can identify key words in the tweets of desired followers.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30B048-F81C-4941-8CFE-A2454075E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Advertising on Social Media</a:t>
            </a:r>
          </a:p>
        </p:txBody>
      </p:sp>
    </p:spTree>
    <p:extLst>
      <p:ext uri="{BB962C8B-B14F-4D97-AF65-F5344CB8AC3E}">
        <p14:creationId xmlns:p14="http://schemas.microsoft.com/office/powerpoint/2010/main" val="35331579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39EA85B1-8A4A-3147-B5AD-D8E0CE1AFB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881265"/>
            <a:ext cx="6858000" cy="4140155"/>
          </a:xfrm>
        </p:spPr>
        <p:txBody>
          <a:bodyPr>
            <a:normAutofit/>
          </a:bodyPr>
          <a:lstStyle/>
          <a:p>
            <a:r>
              <a:rPr lang="en-US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Advertising on Twitter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Twitter offers promoted tweets and website cards, which contain a link to the host’s website.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Brands set their own budgets and are charged only when a follower is gained, a post replied to or retweeted.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Advertisers receive the number of impressions gained (views or rollovers), engagement rates, retweets and those users who have made a post a favourite.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30B048-F81C-4941-8CFE-A2454075E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Advertising on Social Media</a:t>
            </a:r>
          </a:p>
        </p:txBody>
      </p:sp>
    </p:spTree>
    <p:extLst>
      <p:ext uri="{BB962C8B-B14F-4D97-AF65-F5344CB8AC3E}">
        <p14:creationId xmlns:p14="http://schemas.microsoft.com/office/powerpoint/2010/main" val="3108510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3BB52515-1BE3-D240-B5F5-3EC798C542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881266"/>
            <a:ext cx="6858000" cy="4072062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The sales model and the involvement model are often used in fashion campaigns.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Emotional engagement, use of celebrity and polysemy are effective tools to capture audiences.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Innovations such as QR codes allow for greater interactivity than traditional advertising.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Online advertising can target audiences well, but the challenge to deliver a personal message remains.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All advertising has to be obvious to audiences, who may seek information from more credible sources.</a:t>
            </a:r>
          </a:p>
          <a:p>
            <a:endParaRPr lang="en-US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0E9A13D-BDC7-DA41-A04A-79F957CEB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Points</a:t>
            </a:r>
          </a:p>
        </p:txBody>
      </p:sp>
    </p:spTree>
    <p:extLst>
      <p:ext uri="{BB962C8B-B14F-4D97-AF65-F5344CB8AC3E}">
        <p14:creationId xmlns:p14="http://schemas.microsoft.com/office/powerpoint/2010/main" val="1441161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EACDB1C-C0E7-B442-A40A-AF0ED3FBB7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Interpret the theory of advertising.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Attract consumers’ attention.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Identify and use different advertising media including TV, print, billboards and guerrilla tactics.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Optimize social media and online advertising.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3D9B6C-FB21-5C41-8AFE-8010C5988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327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8E966CB2-1A6E-1845-9953-6B4B476DD3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The 4 Cs of Communication (Fill, 2013).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The transmission model of mass communication (Shannon and Weaver, late 1940s).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AIDA in advertising theory (Strong, 1925).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The four frameworks of advertising (O’Malley, 1991 and Hall, 1992).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Meaning transfer model (McCracken, 2005).</a:t>
            </a:r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F93AA38-B42B-D44C-BBB3-038F1FD42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Theories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988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EF8FE298-FD3D-9F4A-88B7-785DCE9BBF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In general advertising involves the use of a medium such as TV, print or radio, which is paid for by a brand and via which the message is conveyed to the consumer.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i="1" dirty="0"/>
              <a:t>Advertising is a paid, mediated form of communication from an identifiable source, designed to persuade the receiver to take some action now or in the future.</a:t>
            </a:r>
            <a:br>
              <a:rPr lang="en-GB" dirty="0"/>
            </a:br>
            <a:br>
              <a:rPr lang="en-GB" i="1" dirty="0"/>
            </a:br>
            <a:r>
              <a:rPr lang="en-GB" sz="1200" dirty="0"/>
              <a:t>(Richards and Curran, 2002)</a:t>
            </a:r>
            <a:endParaRPr lang="en-US" sz="1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CA1BAB4-2F30-0949-9A27-3432EE11D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Definitions of Advertising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078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9D48574A-69B3-DA42-A8D1-2BA3CA6FFE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eMarketer (2016) predicts a value of US$674.24 billion to be spent on online, magazine, outdoor, radio and TV media in 2020.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There is a sustained global trend towards TV and online advertising and a decline in print.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The amount spent on online advertising is predicted to soar to US$285 </a:t>
            </a:r>
            <a:r>
              <a:rPr lang="en-GB" dirty="0" err="1"/>
              <a:t>bn</a:t>
            </a:r>
            <a:r>
              <a:rPr lang="en-GB" dirty="0"/>
              <a:t> by 2020 (</a:t>
            </a:r>
            <a:r>
              <a:rPr lang="en-GB" dirty="0" err="1"/>
              <a:t>marketingtechnews.net</a:t>
            </a:r>
            <a:r>
              <a:rPr lang="en-GB" dirty="0"/>
              <a:t>, 2016).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D26467-44E8-E247-919D-3CD16A4CF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Value of Advertising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619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1BD3F87-A578-3942-A868-8C9CF669EE51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>
            <a:normAutofit/>
          </a:bodyPr>
          <a:lstStyle/>
          <a:p>
            <a:r>
              <a:rPr lang="en-GB" sz="1800" dirty="0"/>
              <a:t>Fill’s 4 Cs framework (2013) summarizes the key characteristics </a:t>
            </a:r>
            <a:br>
              <a:rPr lang="en-GB" sz="1800" dirty="0"/>
            </a:br>
            <a:r>
              <a:rPr lang="en-GB" sz="1800" dirty="0"/>
              <a:t>of each tool.</a:t>
            </a:r>
          </a:p>
          <a:p>
            <a:r>
              <a:rPr lang="en-GB" sz="1800" dirty="0"/>
              <a:t>It examines its effectiveness as a piece </a:t>
            </a:r>
            <a:br>
              <a:rPr lang="en-GB" sz="1800" dirty="0"/>
            </a:br>
            <a:r>
              <a:rPr lang="en-GB" sz="1800" dirty="0"/>
              <a:t>of communication; credibility; cost; and gives a high, medium and low rating for control.</a:t>
            </a:r>
            <a:endParaRPr lang="en-US" sz="18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58007A1-6F5E-024E-8340-D21EDB2A3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Evaluating the Effectiveness of Advertising</a:t>
            </a: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69F8777-9833-6241-9F7E-B92301A305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5078499"/>
              </p:ext>
            </p:extLst>
          </p:nvPr>
        </p:nvGraphicFramePr>
        <p:xfrm>
          <a:off x="1193333" y="1963245"/>
          <a:ext cx="3415993" cy="4076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2955">
                  <a:extLst>
                    <a:ext uri="{9D8B030D-6E8A-4147-A177-3AD203B41FA5}">
                      <a16:colId xmlns:a16="http://schemas.microsoft.com/office/drawing/2014/main" val="331900958"/>
                    </a:ext>
                  </a:extLst>
                </a:gridCol>
                <a:gridCol w="963038">
                  <a:extLst>
                    <a:ext uri="{9D8B030D-6E8A-4147-A177-3AD203B41FA5}">
                      <a16:colId xmlns:a16="http://schemas.microsoft.com/office/drawing/2014/main" val="2925414347"/>
                    </a:ext>
                  </a:extLst>
                </a:gridCol>
              </a:tblGrid>
              <a:tr h="283066"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Communications</a:t>
                      </a:r>
                      <a:endParaRPr lang="en-US" sz="1000" dirty="0">
                        <a:solidFill>
                          <a:schemeClr val="tx1"/>
                        </a:solidFill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Advertising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401236"/>
                  </a:ext>
                </a:extLst>
              </a:tr>
              <a:tr h="283066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Ability to deliver a personal message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Low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9013442"/>
                  </a:ext>
                </a:extLst>
              </a:tr>
              <a:tr h="283066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Ability to reach a large audience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High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599575"/>
                  </a:ext>
                </a:extLst>
              </a:tr>
              <a:tr h="283066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Level of interaction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Low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9363611"/>
                  </a:ext>
                </a:extLst>
              </a:tr>
              <a:tr h="283066">
                <a:tc>
                  <a:txBody>
                    <a:bodyPr/>
                    <a:lstStyle/>
                    <a:p>
                      <a:r>
                        <a:rPr lang="en-US" sz="1000" b="1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Credibility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9039209"/>
                  </a:ext>
                </a:extLst>
              </a:tr>
              <a:tr h="283066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Given by the target audience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Low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4855664"/>
                  </a:ext>
                </a:extLst>
              </a:tr>
              <a:tr h="283066">
                <a:tc>
                  <a:txBody>
                    <a:bodyPr/>
                    <a:lstStyle/>
                    <a:p>
                      <a:r>
                        <a:rPr lang="en-US" sz="1000" b="1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Cost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637841"/>
                  </a:ext>
                </a:extLst>
              </a:tr>
              <a:tr h="283066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Absolute costs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High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6656854"/>
                  </a:ext>
                </a:extLst>
              </a:tr>
              <a:tr h="283066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Cost per contact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Low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1700986"/>
                  </a:ext>
                </a:extLst>
              </a:tr>
              <a:tr h="283066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Wastage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High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090775"/>
                  </a:ext>
                </a:extLst>
              </a:tr>
              <a:tr h="283066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Size of investment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High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1621070"/>
                  </a:ext>
                </a:extLst>
              </a:tr>
              <a:tr h="283066">
                <a:tc>
                  <a:txBody>
                    <a:bodyPr/>
                    <a:lstStyle/>
                    <a:p>
                      <a:r>
                        <a:rPr lang="en-US" sz="1000" b="1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Control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Noto Sans" panose="020B0502040504020204" pitchFamily="34" charset="0"/>
                        <a:ea typeface="Noto Sans" panose="020B0502040504020204" pitchFamily="34" charset="0"/>
                        <a:cs typeface="Noto Sans" panose="020B0502040504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8777318"/>
                  </a:ext>
                </a:extLst>
              </a:tr>
              <a:tr h="28306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Ability to target particular audiences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Medium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518521"/>
                  </a:ext>
                </a:extLst>
              </a:tr>
              <a:tr h="388412"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Ability to adjust tool as circumstances change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Noto Sans" panose="020B0502040504020204" pitchFamily="34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Medium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6438997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E5D9DEB5-AFFE-4639-BF1D-3939F15F1012}"/>
              </a:ext>
            </a:extLst>
          </p:cNvPr>
          <p:cNvSpPr/>
          <p:nvPr/>
        </p:nvSpPr>
        <p:spPr>
          <a:xfrm>
            <a:off x="541421" y="6311899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  <a:b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7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070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07A0E848-F596-B34E-A08A-9CC536897D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Advantages of advertising </a:t>
            </a:r>
            <a:endParaRPr lang="en-US" b="1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It reaches a large audience with one message.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The cost per contact may be low.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The brand has reasonable control to withdraw the ad should it cause offence.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5FAD08C-70BC-C349-A2ED-9EA17412E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Evaluating the Effectiveness of Advertising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591743"/>
      </p:ext>
    </p:extLst>
  </p:cSld>
  <p:clrMapOvr>
    <a:masterClrMapping/>
  </p:clrMapOvr>
</p:sld>
</file>

<file path=ppt/theme/theme1.xml><?xml version="1.0" encoding="utf-8"?>
<a:theme xmlns:a="http://schemas.openxmlformats.org/drawingml/2006/main" name="LKP Opener - blank">
  <a:themeElements>
    <a:clrScheme name="LKP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FF2600"/>
      </a:accent1>
      <a:accent2>
        <a:srgbClr val="FF2600"/>
      </a:accent2>
      <a:accent3>
        <a:srgbClr val="FF2600"/>
      </a:accent3>
      <a:accent4>
        <a:srgbClr val="FF2600"/>
      </a:accent4>
      <a:accent5>
        <a:srgbClr val="FF2600"/>
      </a:accent5>
      <a:accent6>
        <a:srgbClr val="FF2600"/>
      </a:accent6>
      <a:hlink>
        <a:srgbClr val="919191"/>
      </a:hlink>
      <a:folHlink>
        <a:srgbClr val="CACACA"/>
      </a:folHlink>
    </a:clrScheme>
    <a:fontScheme name="LKP">
      <a:majorFont>
        <a:latin typeface="Noto Sans Bold"/>
        <a:ea typeface=""/>
        <a:cs typeface=""/>
      </a:majorFont>
      <a:minorFont>
        <a:latin typeface="Noto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" id="{32D5E2B8-4FFE-F545-9176-508ADD67CB81}" vid="{4DFCEF36-CF80-1F46-9CDE-9CE2C245CA39}"/>
    </a:ext>
  </a:extLst>
</a:theme>
</file>

<file path=ppt/theme/theme2.xml><?xml version="1.0" encoding="utf-8"?>
<a:theme xmlns:a="http://schemas.openxmlformats.org/drawingml/2006/main" name="LKP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D7222A"/>
      </a:accent1>
      <a:accent2>
        <a:srgbClr val="FF2600"/>
      </a:accent2>
      <a:accent3>
        <a:srgbClr val="FF2600"/>
      </a:accent3>
      <a:accent4>
        <a:srgbClr val="FF2600"/>
      </a:accent4>
      <a:accent5>
        <a:srgbClr val="FF2600"/>
      </a:accent5>
      <a:accent6>
        <a:srgbClr val="FF2600"/>
      </a:accent6>
      <a:hlink>
        <a:srgbClr val="919191"/>
      </a:hlink>
      <a:folHlink>
        <a:srgbClr val="CACAC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" id="{32D5E2B8-4FFE-F545-9176-508ADD67CB81}" vid="{7E6DB49D-2E34-2143-8B6F-A49F30623E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1021</TotalTime>
  <Words>2054</Words>
  <Application>Microsoft Macintosh PowerPoint</Application>
  <PresentationFormat>On-screen Show (4:3)</PresentationFormat>
  <Paragraphs>210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Noto Sans Bold</vt:lpstr>
      <vt:lpstr>Noto Serif Regular</vt:lpstr>
      <vt:lpstr>Noto Sans</vt:lpstr>
      <vt:lpstr>Noto Serif</vt:lpstr>
      <vt:lpstr>Arial</vt:lpstr>
      <vt:lpstr>LKP Opener - blank</vt:lpstr>
      <vt:lpstr>LKP</vt:lpstr>
      <vt:lpstr>PowerPoint Presentation</vt:lpstr>
      <vt:lpstr>PowerPoint Presentation</vt:lpstr>
      <vt:lpstr>PowerPoint Presentation</vt:lpstr>
      <vt:lpstr>Objectives</vt:lpstr>
      <vt:lpstr>Key Theories</vt:lpstr>
      <vt:lpstr>Definitions of Advertising</vt:lpstr>
      <vt:lpstr>The Value of Advertising</vt:lpstr>
      <vt:lpstr>Evaluating the Effectiveness of Advertising</vt:lpstr>
      <vt:lpstr>Evaluating the Effectiveness of Advertising</vt:lpstr>
      <vt:lpstr>Evaluating the Effectiveness of Advertising</vt:lpstr>
      <vt:lpstr>Theorizing Advertising</vt:lpstr>
      <vt:lpstr>Theorizing Advertising</vt:lpstr>
      <vt:lpstr>Theorizing Advertising</vt:lpstr>
      <vt:lpstr>Theorizing Advertising</vt:lpstr>
      <vt:lpstr>What Advertisers Do to Reach Consumers</vt:lpstr>
      <vt:lpstr>What Advertisers  Do to Reach Consumers</vt:lpstr>
      <vt:lpstr>What Advertisers  Do to Reach Consumers</vt:lpstr>
      <vt:lpstr>What Advertisers Do  to Reach Consumers</vt:lpstr>
      <vt:lpstr>Celebrity in Advertising</vt:lpstr>
      <vt:lpstr>Celebrity in Advertising</vt:lpstr>
      <vt:lpstr>TV Advertising</vt:lpstr>
      <vt:lpstr>TV Advertising</vt:lpstr>
      <vt:lpstr>Print Advertising</vt:lpstr>
      <vt:lpstr>Print Advertising</vt:lpstr>
      <vt:lpstr>Billboards</vt:lpstr>
      <vt:lpstr>Guerrilla Advertising</vt:lpstr>
      <vt:lpstr>Online Advertising</vt:lpstr>
      <vt:lpstr>Online Advertising</vt:lpstr>
      <vt:lpstr>Online Advertising</vt:lpstr>
      <vt:lpstr>Advertising on Social Media</vt:lpstr>
      <vt:lpstr>Advertising on Social Media</vt:lpstr>
      <vt:lpstr>Advertising on Social Media</vt:lpstr>
      <vt:lpstr>Advertising on Social Media</vt:lpstr>
      <vt:lpstr>Advertising on Social Media</vt:lpstr>
      <vt:lpstr>Key Points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Coco</dc:creator>
  <cp:lastModifiedBy>Sophie Wise</cp:lastModifiedBy>
  <cp:revision>85</cp:revision>
  <cp:lastPrinted>2018-07-23T14:41:36Z</cp:lastPrinted>
  <dcterms:created xsi:type="dcterms:W3CDTF">2018-05-18T09:22:04Z</dcterms:created>
  <dcterms:modified xsi:type="dcterms:W3CDTF">2018-10-12T14:22:21Z</dcterms:modified>
</cp:coreProperties>
</file>