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36"/>
  </p:notesMasterIdLst>
  <p:handoutMasterIdLst>
    <p:handoutMasterId r:id="rId37"/>
  </p:handoutMasterIdLst>
  <p:sldIdLst>
    <p:sldId id="257" r:id="rId3"/>
    <p:sldId id="265" r:id="rId4"/>
    <p:sldId id="263" r:id="rId5"/>
    <p:sldId id="260" r:id="rId6"/>
    <p:sldId id="264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38"/>
      <p:bold r:id="rId39"/>
      <p:italic r:id="rId40"/>
      <p:boldItalic r:id="rId41"/>
    </p:embeddedFont>
    <p:embeddedFont>
      <p:font typeface="Noto Sans Bold" panose="020B0502040504020204" pitchFamily="34" charset="0"/>
      <p:bold r:id="rId42"/>
      <p:italic r:id="rId43"/>
      <p:boldItalic r:id="rId44"/>
    </p:embeddedFont>
    <p:embeddedFont>
      <p:font typeface="Noto Serif" panose="02020600060500020200" pitchFamily="18" charset="0"/>
      <p:regular r:id="rId45"/>
      <p:bold r:id="rId46"/>
      <p:italic r:id="rId47"/>
      <p:boldItalic r:id="rId48"/>
    </p:embeddedFont>
    <p:embeddedFont>
      <p:font typeface="Noto Serif Regular" panose="02020600060500020200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0"/>
            <p14:sldId id="264"/>
            <p14:sldId id="258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86401" autoAdjust="0"/>
  </p:normalViewPr>
  <p:slideViewPr>
    <p:cSldViewPr snapToGrid="0" snapToObjects="1">
      <p:cViewPr varScale="1">
        <p:scale>
          <a:sx n="131" d="100"/>
          <a:sy n="131" d="100"/>
        </p:scale>
        <p:origin x="2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12/10/2018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12/10/2018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7B0E76-4A70-9E4E-B4B5-B3C37270E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270" y="1881266"/>
            <a:ext cx="2608729" cy="33765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Revisiting Fill’s </a:t>
            </a:r>
            <a:br>
              <a:rPr lang="en-GB" dirty="0"/>
            </a:br>
            <a:r>
              <a:rPr lang="en-GB" dirty="0"/>
              <a:t>4 C’s framework (2013) provides an underpinning for analysing the advantages and disadvantages of DM as a tool.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40F90-D17B-4D45-8571-E6D5396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</a:t>
            </a:r>
            <a:br>
              <a:rPr lang="en-US" dirty="0"/>
            </a:br>
            <a:r>
              <a:rPr lang="en-US" dirty="0"/>
              <a:t>Direct Marketing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AEA22E-3067-FF4E-9DC9-D875893D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47843"/>
              </p:ext>
            </p:extLst>
          </p:nvPr>
        </p:nvGraphicFramePr>
        <p:xfrm>
          <a:off x="1146279" y="1881266"/>
          <a:ext cx="3882921" cy="408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379">
                  <a:extLst>
                    <a:ext uri="{9D8B030D-6E8A-4147-A177-3AD203B41FA5}">
                      <a16:colId xmlns:a16="http://schemas.microsoft.com/office/drawing/2014/main" val="654811773"/>
                    </a:ext>
                  </a:extLst>
                </a:gridCol>
                <a:gridCol w="922542">
                  <a:extLst>
                    <a:ext uri="{9D8B030D-6E8A-4147-A177-3AD203B41FA5}">
                      <a16:colId xmlns:a16="http://schemas.microsoft.com/office/drawing/2014/main" val="141224174"/>
                    </a:ext>
                  </a:extLst>
                </a:gridCol>
              </a:tblGrid>
              <a:tr h="38552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Communications</a:t>
                      </a:r>
                      <a:endParaRPr lang="en-US" sz="10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Direct marketing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287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deliver a personal message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2524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reach a large audience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Medium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40397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Level of interaction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003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Credibility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690193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Given by the target audience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Medium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09230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10574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Absolute costs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Medium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38806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Cost per contact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9342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Wastage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96313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Size of investment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Medium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38239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Control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07460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target particular audiences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52888"/>
                  </a:ext>
                </a:extLst>
              </a:tr>
              <a:tr h="3855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adjust tool as circumstances change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7208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0A9CA0E-89E4-4E5D-9916-33EA94AD784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2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7B0E76-4A70-9E4E-B4B5-B3C37270E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Advantages of direct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DM, especially digital, can replicate personal selling.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Email and text messaging are trackable in terms of click-through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Measurability means more accurate budgeting for future campaigns.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level of management control – DM can be used as a communications tool or to drive sales.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40F90-D17B-4D45-8571-E6D5396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</a:t>
            </a:r>
            <a:br>
              <a:rPr lang="en-US" dirty="0"/>
            </a:br>
            <a:r>
              <a:rPr lang="en-US" dirty="0"/>
              <a:t>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382328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7B0E76-4A70-9E4E-B4B5-B3C37270E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Disadvantages of direct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Messages may be discarded, deleted or left in junk mail folders.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Promotional material for printed DM can be costly.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Cold-calling as part of telesales can be annoying or even offensive.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Updating and managing B2C databases can be time-consuming and costly.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40F90-D17B-4D45-8571-E6D5396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96936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B5CD7A-3A36-D54E-BB45-00296BF5E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DM aims to acquire new customers and retain existing ones, using lists of consumers.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House lists </a:t>
            </a:r>
            <a:r>
              <a:rPr lang="en-GB" dirty="0"/>
              <a:t>Small brands or start-ups can ask audiences to register with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Compiled lists</a:t>
            </a:r>
            <a:r>
              <a:rPr lang="en-GB" dirty="0"/>
              <a:t> Basic contact details found in public records.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Response lists </a:t>
            </a:r>
            <a:r>
              <a:rPr lang="en-GB" dirty="0"/>
              <a:t>Include more detailed profiles and evidence of behaviour. They are purchased from agencies.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5CC4D-1BAE-A44A-A3C5-A179000F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8062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B5CD7A-3A36-D54E-BB45-00296BF5E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price (cost per thousand) is determined by the value of the information to the brand.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brand then adds their own layers of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lists become the building block of database management, and are used to attract similar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process links directly to the importance of establishing a detailed customer profile.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5CC4D-1BAE-A44A-A3C5-A179000F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225566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DD21-D959-CC41-A80A-84F5CE71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and Databases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85240-FBBD-3E43-8577-08565B4842C4}"/>
              </a:ext>
            </a:extLst>
          </p:cNvPr>
          <p:cNvSpPr txBox="1"/>
          <p:nvPr/>
        </p:nvSpPr>
        <p:spPr>
          <a:xfrm>
            <a:off x="1011808" y="5062382"/>
            <a:ext cx="7365709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Egan, 2015 proposes a prospect hierarchy of customers, demonstrating how consumers are viewed in terms of their strength as a prospect for the brand.</a:t>
            </a:r>
            <a:endParaRPr lang="en-US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F5A50-3A8C-D446-97D9-5A420882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61" y="1860550"/>
            <a:ext cx="5810562" cy="3023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E5A322-378E-443C-B34C-51F2F88E3B62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B5CD7A-3A36-D54E-BB45-00296BF5E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Suspects</a:t>
            </a:r>
            <a:r>
              <a:rPr lang="en-GB" dirty="0"/>
              <a:t> One stage above the general public. They match the brand’s existing customer profile.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Profiled prospects </a:t>
            </a:r>
            <a:r>
              <a:rPr lang="en-GB" dirty="0"/>
              <a:t>Have purchased similar brands and are therefore a stronger prospect.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Referrals</a:t>
            </a:r>
            <a:r>
              <a:rPr lang="en-GB" dirty="0"/>
              <a:t> Have been referred by an existing customer – therefore more likely to purchase.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Enquirers</a:t>
            </a:r>
            <a:r>
              <a:rPr lang="en-GB" dirty="0"/>
              <a:t> Have contacted the brand directly and expressed a definite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Lapsed customers </a:t>
            </a:r>
            <a:r>
              <a:rPr lang="en-GB" dirty="0"/>
              <a:t>Have purchased previously and need to be attracted 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5CC4D-1BAE-A44A-A3C5-A179000F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334156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C0C4E0-85D1-A54B-9DCC-01880220D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Printed, mass-produced promotional materials that are personally addressed and sent by post.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mail takes the form of flyers, invitations, letters and catalogues.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has a 30% higher response rate than email (</a:t>
            </a:r>
            <a:r>
              <a:rPr lang="en-US" dirty="0" err="1"/>
              <a:t>dma.org</a:t>
            </a:r>
            <a:r>
              <a:rPr lang="en-US" dirty="0"/>
              <a:t>, 2014) and works as an effective driver of traffic to websites.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44% of recipients are expected to visit the site after receiving direct mail.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CA94B-95BF-1B4A-AC74-05833596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Mail and Offline DM</a:t>
            </a:r>
          </a:p>
        </p:txBody>
      </p:sp>
    </p:spTree>
    <p:extLst>
      <p:ext uri="{BB962C8B-B14F-4D97-AF65-F5344CB8AC3E}">
        <p14:creationId xmlns:p14="http://schemas.microsoft.com/office/powerpoint/2010/main" val="3558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C0C4E0-85D1-A54B-9DCC-01880220D60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Catalogues</a:t>
            </a:r>
            <a:r>
              <a:rPr lang="en-GB" sz="2000" dirty="0"/>
              <a:t> </a:t>
            </a:r>
            <a:endParaRPr lang="en-US" sz="2000" dirty="0"/>
          </a:p>
          <a:p>
            <a:r>
              <a:rPr lang="en-GB" sz="1800" dirty="0"/>
              <a:t>Some brands have identified target markets that respond to catalogue mail-outs.</a:t>
            </a:r>
          </a:p>
          <a:p>
            <a:r>
              <a:rPr lang="en-GB" sz="1800" dirty="0"/>
              <a:t>Lifestyle brand The White Company has become a multi-channel operation since its launch as a 12-page brochure in 1994.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1B75AD1-D5A0-E14E-92CA-1706EF5EAD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2CA94B-95BF-1B4A-AC74-05833596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Mail and Offline DM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226D1-155F-4571-9DB6-A95A715FC600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0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C0C4E0-85D1-A54B-9DCC-01880220D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Inserts and flyers </a:t>
            </a:r>
            <a:r>
              <a:rPr lang="en-GB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Leaflets, flyers or brochures that arrive in the post are a form of direct mail.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They contain advertising messages or inform a selected target segment about special offers or financial incentives.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CA94B-95BF-1B4A-AC74-05833596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Mail and Offline DM</a:t>
            </a:r>
          </a:p>
        </p:txBody>
      </p:sp>
    </p:spTree>
    <p:extLst>
      <p:ext uri="{BB962C8B-B14F-4D97-AF65-F5344CB8AC3E}">
        <p14:creationId xmlns:p14="http://schemas.microsoft.com/office/powerpoint/2010/main" val="337719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2FB10C72-A9E6-474B-8A6D-D34B9804A3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C0C4E0-85D1-A54B-9DCC-01880220D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Letters and invitations</a:t>
            </a:r>
            <a:r>
              <a:rPr lang="en-GB" dirty="0"/>
              <a:t> </a:t>
            </a:r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GB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address the consumer in a much more personalized way.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Their purpose is to invite clients to private views or sales previews or to inform them of new collections.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can appear to be a personal invite from the buyers/design team to the audience.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CA94B-95BF-1B4A-AC74-05833596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Mail and Offline DM</a:t>
            </a:r>
          </a:p>
        </p:txBody>
      </p:sp>
    </p:spTree>
    <p:extLst>
      <p:ext uri="{BB962C8B-B14F-4D97-AF65-F5344CB8AC3E}">
        <p14:creationId xmlns:p14="http://schemas.microsoft.com/office/powerpoint/2010/main" val="4234479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FC1156-DCDA-3845-8B55-57B87343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Better technology to track responses has increased the use of low-cost email messages and newsletters.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Most websites invite the visitor to sign up for these very early in the journey through the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138DE-2FE1-CF4E-8F6B-11B1B3F8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DM</a:t>
            </a:r>
          </a:p>
        </p:txBody>
      </p:sp>
    </p:spTree>
    <p:extLst>
      <p:ext uri="{BB962C8B-B14F-4D97-AF65-F5344CB8AC3E}">
        <p14:creationId xmlns:p14="http://schemas.microsoft.com/office/powerpoint/2010/main" val="207089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FC1156-DCDA-3845-8B55-57B87343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Email messages/opt-in email</a:t>
            </a:r>
            <a:r>
              <a:rPr lang="en-GB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Email messages have a better response rate if the recipient knows or has opted-in</a:t>
            </a:r>
            <a:r>
              <a:rPr lang="en-GB" i="1" dirty="0"/>
              <a:t> </a:t>
            </a:r>
            <a:r>
              <a:rPr lang="en-GB" dirty="0"/>
              <a:t>to the sender.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open rate is 38.6% from a familiar brand and the response rate (a click through to the site) is 7% (</a:t>
            </a:r>
            <a:r>
              <a:rPr lang="en-GB" dirty="0" err="1"/>
              <a:t>dma.org</a:t>
            </a:r>
            <a:r>
              <a:rPr lang="en-GB" dirty="0"/>
              <a:t>, 2014).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Smith and Zook (2011) give a useful checklist for effective emailing.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138DE-2FE1-CF4E-8F6B-11B1B3F8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DM</a:t>
            </a:r>
          </a:p>
        </p:txBody>
      </p:sp>
    </p:spTree>
    <p:extLst>
      <p:ext uri="{BB962C8B-B14F-4D97-AF65-F5344CB8AC3E}">
        <p14:creationId xmlns:p14="http://schemas.microsoft.com/office/powerpoint/2010/main" val="343565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FC1156-DCDA-3845-8B55-57B87343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Email messages/opt-in email</a:t>
            </a:r>
            <a:r>
              <a:rPr lang="en-GB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Grab attention in the subject line and first sentence.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brief and relevant – use links for further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as personal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 links to social media platforms.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 an opt-out or unsubscribe option.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 the brand’s full contact details.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138DE-2FE1-CF4E-8F6B-11B1B3F8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DM</a:t>
            </a:r>
          </a:p>
        </p:txBody>
      </p:sp>
    </p:spTree>
    <p:extLst>
      <p:ext uri="{BB962C8B-B14F-4D97-AF65-F5344CB8AC3E}">
        <p14:creationId xmlns:p14="http://schemas.microsoft.com/office/powerpoint/2010/main" val="82607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33525E-F5E2-644C-AADB-65BF8BDAE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635" y="5002306"/>
            <a:ext cx="6858000" cy="11698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RFM model allows brands to assess who their most valuable customers are, and who to target with which type of message. Resources to low-value customers can be reduced.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2EF9B6-4450-1B49-890C-2A44304D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A1596-A35E-C148-9C5D-061CBC5A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70" y="1964610"/>
            <a:ext cx="4843929" cy="2763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E4DD-847C-4532-B7D4-A26A522D7BC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6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Telemarketing and telesales are seldom used by fashion companies.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Developments in text messaging, however, are relevant to the future of DM.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Telemarketing, </a:t>
            </a:r>
            <a:r>
              <a:rPr lang="en-US" dirty="0" err="1"/>
              <a:t>Telesales</a:t>
            </a:r>
            <a:r>
              <a:rPr lang="en-US" dirty="0"/>
              <a:t> and Text Messaging</a:t>
            </a:r>
          </a:p>
        </p:txBody>
      </p:sp>
    </p:spTree>
    <p:extLst>
      <p:ext uri="{BB962C8B-B14F-4D97-AF65-F5344CB8AC3E}">
        <p14:creationId xmlns:p14="http://schemas.microsoft.com/office/powerpoint/2010/main" val="88745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Telemarketing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Outbound telemarketing </a:t>
            </a:r>
            <a:r>
              <a:rPr lang="en-GB" dirty="0"/>
              <a:t>Marketers telephone consumers about new product launches and in-store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Inbound telemarketing </a:t>
            </a:r>
            <a:r>
              <a:rPr lang="en-GB" dirty="0"/>
              <a:t>Used more commonly in the fashion industry to provide customer service, technical support, help with returns, or take orders.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Telemarketing, </a:t>
            </a:r>
            <a:r>
              <a:rPr lang="en-US" dirty="0" err="1"/>
              <a:t>Telesales</a:t>
            </a:r>
            <a:r>
              <a:rPr lang="en-US" dirty="0"/>
              <a:t> and Text Messaging</a:t>
            </a:r>
          </a:p>
        </p:txBody>
      </p:sp>
    </p:spTree>
    <p:extLst>
      <p:ext uri="{BB962C8B-B14F-4D97-AF65-F5344CB8AC3E}">
        <p14:creationId xmlns:p14="http://schemas.microsoft.com/office/powerpoint/2010/main" val="414040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SMS and MMS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Increased smartphone use has enabled one of the most effective forms of telemarketing.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Brands with young consumers found SMS text messages reached their audiences.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Since 2011 it has been possible to send MMS (photos, videos and group messages), potentially increasing the exposure of the message beyond the recipient.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Telemarketing, </a:t>
            </a:r>
            <a:r>
              <a:rPr lang="en-US" dirty="0" err="1"/>
              <a:t>Telesales</a:t>
            </a:r>
            <a:r>
              <a:rPr lang="en-US" dirty="0"/>
              <a:t> and Text Messaging</a:t>
            </a:r>
          </a:p>
        </p:txBody>
      </p:sp>
    </p:spTree>
    <p:extLst>
      <p:ext uri="{BB962C8B-B14F-4D97-AF65-F5344CB8AC3E}">
        <p14:creationId xmlns:p14="http://schemas.microsoft.com/office/powerpoint/2010/main" val="324781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Telesales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Marketers or automated robocalls or chatbots phone customers to push products and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method is associated with nuisance calling and invasive tactics.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Do Not Call Registry (US) and the Telephone Preference Service (UK) allow consumers to register not to be called. Unfortunately, this is an insufficient deterrent.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Telemarketing, </a:t>
            </a:r>
            <a:r>
              <a:rPr lang="en-US" dirty="0" err="1"/>
              <a:t>Telesales</a:t>
            </a:r>
            <a:r>
              <a:rPr lang="en-US" dirty="0"/>
              <a:t> and Text Messaging</a:t>
            </a:r>
          </a:p>
        </p:txBody>
      </p:sp>
    </p:spTree>
    <p:extLst>
      <p:ext uri="{BB962C8B-B14F-4D97-AF65-F5344CB8AC3E}">
        <p14:creationId xmlns:p14="http://schemas.microsoft.com/office/powerpoint/2010/main" val="3730174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Direct-response ads – print, TV or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Direct-response ads typically contain a call to action </a:t>
            </a:r>
            <a:r>
              <a:rPr lang="en-GB" i="1" dirty="0"/>
              <a:t>– </a:t>
            </a:r>
            <a:r>
              <a:rPr lang="en-GB" dirty="0"/>
              <a:t>a section for the recipient to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are placed in the mass media but allow an individual response from new prospects.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188993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Promoting Fashion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Barbara Graham, </a:t>
            </a:r>
            <a:r>
              <a:rPr lang="en-GB" sz="1600" b="0" i="0" u="none" kern="1200" baseline="0" dirty="0" err="1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Caline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 </a:t>
            </a:r>
            <a:r>
              <a:rPr lang="en-GB" sz="1600" b="0" i="0" u="none" kern="1200" baseline="0" dirty="0" err="1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Anouti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9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Direct Marketing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 marketing versus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effectiveness of email messages is under debate as audiences spend more time on social media.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media pushes messages out into communities of interested followers, whereas email is aimed at one recipient.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media lacks control over the response to an email, but email lacks the sharing element of social media.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175454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C7EFBF-0C48-3244-92B5-561BFDA6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Cross-platform mobile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Messaging platforms such as WhatsApp blur the lines between social media and DM.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Users can send images, videos and real-time messaging using data (avoiding text messaging costs).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retailers are finding they can share promotional content on WhatsApp, with a high rate of conversion to sales.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1916449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BCA82-5BDD-1E4B-9FC7-CB68CED3B01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WhatsApp, released in 2009, was acquired by Facebook in 2001. It became the most commonly used messaging app in the world.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40CAA7-AB5C-F341-B4B8-C22661DD4B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989" y="1793222"/>
            <a:ext cx="2451923" cy="43837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BA4E7A-E80E-B644-BB11-729E7D5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Direct 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5C1F9-B831-4448-B2D5-3A134C71F3D9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75DF18-A450-E34E-A124-B64716B614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interactivity of DM makes it attractive for tracking ROI.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Offline techniques can reach hidden markets and are effective at driving traffic to websites.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Database management is essential, and start-ups should plan for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Consider the receiver of DM. Which technique is appropriate – post or email?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Younger audiences are permanently engaged with smartphones and expect more blended communications made for sharing.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B2ABC3-8469-3642-A6A5-5F0F2A49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287957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A4EE36-9BE8-AF42-BD16-26E21FCAF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and maintain a database to target potential and existing customers</a:t>
            </a:r>
            <a:r>
              <a:rPr lang="en-GB" b="1" dirty="0"/>
              <a:t>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Focus on the best prospects for sales.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Compose effective direct marketing: catalogues, flyers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email to target audiences with personal, interactive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cross-platform messaging to get closer to audiences.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0C1C5-B8AB-1348-968F-23130CBC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383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68CD42F-638F-6546-9869-37F335A52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4 Cs of Communication (Fill, 2013).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Prospect Hierarchy (Egan, 2015).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Recency, Frequency and Monetary model (Various sources).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9F4C8E-9684-A84E-9E11-38ACB649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Theories</a:t>
            </a:r>
          </a:p>
        </p:txBody>
      </p:sp>
    </p:spTree>
    <p:extLst>
      <p:ext uri="{BB962C8B-B14F-4D97-AF65-F5344CB8AC3E}">
        <p14:creationId xmlns:p14="http://schemas.microsoft.com/office/powerpoint/2010/main" val="207598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F4324C7-AF4F-3848-B2D4-30B83B665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 marketing (DM) is a form of communication that creates and sustains a dialogue with specific consumer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usually used in combination with sales promotions or advertising.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Databases of contacts who may be segmented by age, income, interests or behaviours receive targeted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FE7ED-DA74-A141-B569-70B3034A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109307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F4324C7-AF4F-3848-B2D4-30B83B665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aims of B2C DM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engage consumers using techniques such as e-newsletters, notification of special offers or events, product range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collect information such as personal data, registering of interest, purchasing and repeat purchasing behaviour.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FE7ED-DA74-A141-B569-70B3034A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376320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F4324C7-AF4F-3848-B2D4-30B83B665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01008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DM is an industry worth US$2.05 trillion in resulting sales (</a:t>
            </a:r>
            <a:r>
              <a:rPr lang="en-GB" dirty="0" err="1"/>
              <a:t>dma.org</a:t>
            </a:r>
            <a:r>
              <a:rPr lang="en-GB" dirty="0"/>
              <a:t>, 2015), roughly 8.7% of US GDP.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B2C DM integrates well with other communications to target messages by interest or habit directly to interested parties via inbox, home, or mobile phone.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DM uses a variety of online and offline media including catalogues, printed invitations, emails and telecommunications.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Its cost effective measurability is attractive to stakeholders focussed on ROI.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FE7ED-DA74-A141-B569-70B3034A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Direct Marketing</a:t>
            </a:r>
          </a:p>
        </p:txBody>
      </p:sp>
    </p:spTree>
    <p:extLst>
      <p:ext uri="{BB962C8B-B14F-4D97-AF65-F5344CB8AC3E}">
        <p14:creationId xmlns:p14="http://schemas.microsoft.com/office/powerpoint/2010/main" val="147958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E8A87-DC9B-844C-90D3-40BB7666BB8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Personally addressed, high-quality direct marketing messages can attract attention. This card depicting Olympic gymnast Max Whitlock contains a swatch of a new wool suiting. This shows attention to detail and includes the recipient in the design process.</a:t>
            </a:r>
          </a:p>
          <a:p>
            <a:endParaRPr lang="en-US" sz="2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0919A8-ADB4-D84C-9D25-6B05B04F7C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86" y="2202143"/>
            <a:ext cx="4020961" cy="2880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08464C-0287-9947-A994-24233D9A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Direct 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955B1-3B28-49A5-8320-9B361B44608F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43572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1726</Words>
  <Application>Microsoft Macintosh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Noto Sans Bold</vt:lpstr>
      <vt:lpstr>Noto Serif Regular</vt:lpstr>
      <vt:lpstr>Noto Sans</vt:lpstr>
      <vt:lpstr>Noto Serif</vt:lpstr>
      <vt:lpstr>Arial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Key Theories</vt:lpstr>
      <vt:lpstr>An Overview of Direct Marketing</vt:lpstr>
      <vt:lpstr>An Overview of Direct Marketing</vt:lpstr>
      <vt:lpstr>An Overview of Direct Marketing</vt:lpstr>
      <vt:lpstr>An Overview of Direct Marketing</vt:lpstr>
      <vt:lpstr>Advantages and Disadvantages of  Direct Marketing</vt:lpstr>
      <vt:lpstr>Advantages and Disadvantages of  Direct Marketing</vt:lpstr>
      <vt:lpstr>Advantages and Disadvantages of Direct Marketing</vt:lpstr>
      <vt:lpstr>Customers and Databases</vt:lpstr>
      <vt:lpstr>Customers and Databases</vt:lpstr>
      <vt:lpstr>Customers and Databases</vt:lpstr>
      <vt:lpstr>Customers and Databases</vt:lpstr>
      <vt:lpstr>Direct Mail and Offline DM</vt:lpstr>
      <vt:lpstr>Direct Mail and Offline DM</vt:lpstr>
      <vt:lpstr>Direct Mail and Offline DM</vt:lpstr>
      <vt:lpstr>Direct Mail and Offline DM</vt:lpstr>
      <vt:lpstr>Online DM</vt:lpstr>
      <vt:lpstr>Online DM</vt:lpstr>
      <vt:lpstr>Online DM</vt:lpstr>
      <vt:lpstr>Online DM</vt:lpstr>
      <vt:lpstr>Telemarketing, Telesales and Text Messaging</vt:lpstr>
      <vt:lpstr>Telemarketing, Telesales and Text Messaging</vt:lpstr>
      <vt:lpstr>Telemarketing, Telesales and Text Messaging</vt:lpstr>
      <vt:lpstr>Telemarketing, Telesales and Text Messaging</vt:lpstr>
      <vt:lpstr>Hybrid Direct Marketing</vt:lpstr>
      <vt:lpstr>Hybrid Direct Marketing</vt:lpstr>
      <vt:lpstr>Hybrid Direct Marketing</vt:lpstr>
      <vt:lpstr>Hybrid Direct Marketing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Sophie Wise</cp:lastModifiedBy>
  <cp:revision>81</cp:revision>
  <dcterms:created xsi:type="dcterms:W3CDTF">2018-05-18T09:22:04Z</dcterms:created>
  <dcterms:modified xsi:type="dcterms:W3CDTF">2018-10-12T15:13:49Z</dcterms:modified>
</cp:coreProperties>
</file>