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9" r:id="rId2"/>
  </p:sldMasterIdLst>
  <p:notesMasterIdLst>
    <p:notesMasterId r:id="rId34"/>
  </p:notesMasterIdLst>
  <p:handoutMasterIdLst>
    <p:handoutMasterId r:id="rId35"/>
  </p:handoutMasterIdLst>
  <p:sldIdLst>
    <p:sldId id="257" r:id="rId3"/>
    <p:sldId id="265" r:id="rId4"/>
    <p:sldId id="263" r:id="rId5"/>
    <p:sldId id="260" r:id="rId6"/>
    <p:sldId id="264" r:id="rId7"/>
    <p:sldId id="258" r:id="rId8"/>
    <p:sldId id="262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4" r:id="rId17"/>
    <p:sldId id="277" r:id="rId18"/>
    <p:sldId id="278" r:id="rId19"/>
    <p:sldId id="279" r:id="rId20"/>
    <p:sldId id="280" r:id="rId21"/>
    <p:sldId id="28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Noto Sans" panose="020B0502040504020204" pitchFamily="34" charset="0"/>
      <p:regular r:id="rId40"/>
      <p:bold r:id="rId41"/>
      <p:italic r:id="rId42"/>
      <p:boldItalic r:id="rId43"/>
    </p:embeddedFont>
    <p:embeddedFont>
      <p:font typeface="Noto Sans Bold" panose="020B0502040504020204" pitchFamily="34" charset="0"/>
      <p:bold r:id="rId44"/>
      <p:italic r:id="rId45"/>
      <p:boldItalic r:id="rId46"/>
    </p:embeddedFont>
    <p:embeddedFont>
      <p:font typeface="Noto Serif" panose="02020600060500020200" pitchFamily="18" charset="0"/>
      <p:regular r:id="rId47"/>
      <p:bold r:id="rId48"/>
      <p:italic r:id="rId49"/>
      <p:boldItalic r:id="rId50"/>
    </p:embeddedFont>
    <p:embeddedFont>
      <p:font typeface="Noto Serif Regular" panose="02020600060500020200" pitchFamily="18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er" id="{634E0027-A025-B34B-A7D8-FE60DBD4F496}">
          <p14:sldIdLst>
            <p14:sldId id="257"/>
            <p14:sldId id="265"/>
            <p14:sldId id="263"/>
          </p14:sldIdLst>
        </p14:section>
        <p14:section name="Main presentation" id="{06B637CD-49DF-7D41-8727-FB255F7E1D17}">
          <p14:sldIdLst>
            <p14:sldId id="260"/>
            <p14:sldId id="264"/>
            <p14:sldId id="258"/>
            <p14:sldId id="262"/>
            <p14:sldId id="267"/>
            <p14:sldId id="266"/>
            <p14:sldId id="268"/>
            <p14:sldId id="269"/>
            <p14:sldId id="270"/>
            <p14:sldId id="271"/>
            <p14:sldId id="272"/>
            <p14:sldId id="274"/>
            <p14:sldId id="277"/>
            <p14:sldId id="278"/>
            <p14:sldId id="279"/>
            <p14:sldId id="280"/>
            <p14:sldId id="288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50" autoAdjust="0"/>
    <p:restoredTop sz="86401" autoAdjust="0"/>
  </p:normalViewPr>
  <p:slideViewPr>
    <p:cSldViewPr snapToGrid="0" snapToObjects="1">
      <p:cViewPr varScale="1">
        <p:scale>
          <a:sx n="131" d="100"/>
          <a:sy n="131" d="100"/>
        </p:scale>
        <p:origin x="20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493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1BBD16-9390-E245-B599-DB7805A76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74A5E-51D0-DA47-9267-B00488F3A5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2BC70-1A8A-924A-9322-E9905D25E45E}" type="datetimeFigureOut">
              <a:rPr lang="en-GB" smtClean="0">
                <a:latin typeface="Noto Serif Regular" panose="02020600060500020200" pitchFamily="18" charset="0"/>
              </a:rPr>
              <a:t>12/10/2018</a:t>
            </a:fld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3C31E-AA60-9B4F-9137-678D6E61C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Noto Serif Regular" panose="02020600060500020200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E84A8-9E99-AF4B-849B-7F29D695A6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B425-1EF6-E542-BDB1-09A7975C6C8F}" type="slidenum">
              <a:rPr lang="en-GB" smtClean="0">
                <a:latin typeface="Noto Serif Regular" panose="02020600060500020200" pitchFamily="18" charset="0"/>
              </a:rPr>
              <a:t>‹#›</a:t>
            </a:fld>
            <a:endParaRPr lang="en-GB" dirty="0">
              <a:latin typeface="Noto Serif Regular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105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D324FD79-6B2A-644E-8376-13E9D55BEA79}" type="datetimeFigureOut">
              <a:rPr lang="en-GB" smtClean="0"/>
              <a:pPr/>
              <a:t>12/10/2018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oto Serif Regular" panose="02020600060500020200" pitchFamily="18" charset="0"/>
              </a:defRPr>
            </a:lvl1pPr>
          </a:lstStyle>
          <a:p>
            <a:fld id="{8B24B74A-A0CD-7E4D-8421-FB6C579B2A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68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oto Serif Regular" panose="02020600060500020200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6B644-1F34-2C42-A8F2-103528404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753" y="1495618"/>
            <a:ext cx="2234494" cy="2348409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28B207-9819-459E-8362-DBDC34ECBD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8481" y="3879319"/>
            <a:ext cx="8240151" cy="14366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6000"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  <a:lvl2pPr marL="3429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2pPr>
            <a:lvl3pPr marL="6858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3pPr>
            <a:lvl4pPr marL="10287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4pPr>
            <a:lvl5pPr marL="1371600" indent="0">
              <a:buNone/>
              <a:defRPr b="1" i="0" baseline="0">
                <a:solidFill>
                  <a:schemeClr val="bg1"/>
                </a:solidFill>
                <a:latin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85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-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94863B-50CC-E54A-BEDD-3AEDA8BC6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2730326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KP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AC7E-E9C7-3A43-8D4C-164579CCE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</p:spTree>
    <p:extLst>
      <p:ext uri="{BB962C8B-B14F-4D97-AF65-F5344CB8AC3E}">
        <p14:creationId xmlns:p14="http://schemas.microsoft.com/office/powerpoint/2010/main" val="11492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01BE22-836E-E640-910F-49DD60132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82021" y="462844"/>
            <a:ext cx="4146101" cy="5446889"/>
          </a:xfrm>
          <a:prstGeom prst="rect">
            <a:avLst/>
          </a:prstGeom>
        </p:spPr>
        <p:txBody>
          <a:bodyPr anchor="ctr" anchorCtr="0"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B39B-D3F1-7B4F-9FD9-0808A3AC29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Opener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F47826-711D-E342-943F-80A9BE122F91}"/>
              </a:ext>
            </a:extLst>
          </p:cNvPr>
          <p:cNvCxnSpPr>
            <a:cxnSpLocks/>
          </p:cNvCxnSpPr>
          <p:nvPr userDrawn="1"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CC637DC-015D-8744-8A57-162F14DC8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E80FF-F87E-481E-89F2-64D176B83558}"/>
              </a:ext>
            </a:extLst>
          </p:cNvPr>
          <p:cNvSpPr/>
          <p:nvPr userDrawn="1"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Book Title / 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Author(s)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X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Book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311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20E1F-9AA7-469C-9563-93A2EB0D7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6550" y="6327948"/>
            <a:ext cx="33909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6B4327-24F0-694A-BFF6-B44719705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337653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EE73CD-B2FA-9A41-9C6B-787A69DB7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AC51A8-6E08-4CA2-BC27-AB65F1DD69F8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CD6B41C-DA7B-4AAE-9A36-34C5016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0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KP Titl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473-5CA7-4A9B-841F-02DA886A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91A425-62DA-4D13-B06F-D89DEACC1C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/>
              <a:t>/ CH Chapter name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9CBB8F-98D2-4B75-B05B-D340256E1EE5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4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K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CC90-CA7E-C240-8E12-BD79C3C3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FEAB-5278-8B44-A4FC-A40E9D0DC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6279" y="1825625"/>
            <a:ext cx="3300216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D6252-6ABE-DB48-A64F-7F73652A5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529" y="1825625"/>
            <a:ext cx="330619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BB75C-4A6E-CB43-B4F2-56D7870AF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C2A2DD-6A4D-4D99-9F36-6D56847E4102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K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14B-FFAC-6249-989C-E0119B0D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738" y="365126"/>
            <a:ext cx="683551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E352D-41FA-A945-8FD7-89F593AC7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1738" y="1857377"/>
            <a:ext cx="3272803" cy="647698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D74FF-C658-6F4C-AADF-C27FEE3C5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738" y="2615783"/>
            <a:ext cx="3272803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311A9-F84C-9C42-971E-359F83C5B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9459" y="1857377"/>
            <a:ext cx="3287794" cy="647697"/>
          </a:xfrm>
        </p:spPr>
        <p:txBody>
          <a:bodyPr anchor="b"/>
          <a:lstStyle>
            <a:lvl1pPr marL="0" indent="0">
              <a:buNone/>
              <a:defRPr sz="1800" b="1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427A3-357D-DB41-9FA2-3F655E60E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09459" y="2615783"/>
            <a:ext cx="3287794" cy="357387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8BEF84-E096-7C4E-B386-8CB3DFB5B0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0573A3-EC93-4DDB-B2D2-75707FDCD4CD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5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KP Pic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5EB3D-ED5A-2A44-8872-A71EFEB2B91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34128" y="1825625"/>
            <a:ext cx="326359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7B9C84-DA16-E148-8A34-38A8E46CC8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6279" y="1825625"/>
            <a:ext cx="3260830" cy="43513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8B7308-591E-1E4D-A325-513A961B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0EB9C84-0229-8848-9D58-29AD7D70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EC18E3-BEAE-4B9E-B9DB-BB936B739AB7}"/>
              </a:ext>
            </a:extLst>
          </p:cNvPr>
          <p:cNvCxnSpPr>
            <a:cxnSpLocks/>
          </p:cNvCxnSpPr>
          <p:nvPr userDrawn="1"/>
        </p:nvCxnSpPr>
        <p:spPr>
          <a:xfrm>
            <a:off x="1146279" y="1753849"/>
            <a:ext cx="685144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1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703" r:id="rId4"/>
  </p:sldLayoutIdLst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2000" b="1" i="0" u="sng" strike="noStrike" kern="1200" cap="none" spc="0" normalizeH="0" baseline="0" noProof="0" dirty="0">
          <a:ln>
            <a:noFill/>
          </a:ln>
          <a:solidFill>
            <a:schemeClr val="accent5"/>
          </a:solidFill>
          <a:effectLst/>
          <a:uLnTx/>
          <a:uFillTx/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D5162-0A53-2747-9B44-F37653018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6851442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333F0-FC38-B24D-B40C-EBF0BC8E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279" y="1825625"/>
            <a:ext cx="68514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8AFA-DC20-8149-AED2-86519ACEE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1" y="6356352"/>
            <a:ext cx="7505699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t">
              <a:defRPr sz="1000" b="0" i="0" baseline="0">
                <a:solidFill>
                  <a:schemeClr val="accent1"/>
                </a:solidFill>
                <a:latin typeface="Noto Serif Regular" panose="02020600060500020200" pitchFamily="18" charset="0"/>
              </a:defRPr>
            </a:lvl1pPr>
          </a:lstStyle>
          <a:p>
            <a:r>
              <a:rPr lang="en-US" b="1" dirty="0">
                <a:latin typeface="Noto Sans Bold" panose="020B0802040504020204" pitchFamily="34" charset="0"/>
                <a:ea typeface="Noto Sans Bold" panose="020B0802040504020204" pitchFamily="34" charset="0"/>
                <a:cs typeface="Noto Sans Bold" panose="020B0802040504020204" pitchFamily="34" charset="0"/>
              </a:rPr>
              <a:t>Book Tile </a:t>
            </a:r>
            <a:r>
              <a:rPr lang="en-US" dirty="0"/>
              <a:t>/ CH Chapter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6CE1DD-89DB-A842-BBD0-A319B20AEF11}"/>
              </a:ext>
            </a:extLst>
          </p:cNvPr>
          <p:cNvCxnSpPr>
            <a:cxnSpLocks/>
          </p:cNvCxnSpPr>
          <p:nvPr/>
        </p:nvCxnSpPr>
        <p:spPr>
          <a:xfrm>
            <a:off x="628650" y="6286500"/>
            <a:ext cx="78867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572696A-F506-F249-8CDB-46EA988B87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550" y="6356351"/>
            <a:ext cx="304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2" r:id="rId2"/>
    <p:sldLayoutId id="2147483682" r:id="rId3"/>
    <p:sldLayoutId id="2147483683" r:id="rId4"/>
    <p:sldLayoutId id="2147483685" r:id="rId5"/>
    <p:sldLayoutId id="2147483700" r:id="rId6"/>
    <p:sldLayoutId id="214748370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i="0" u="none" kern="1200" baseline="0">
          <a:solidFill>
            <a:schemeClr val="tx1"/>
          </a:solidFill>
          <a:latin typeface="Noto Sans Bold" panose="020B050204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erif" panose="02020600060500020200" pitchFamily="18" charset="0"/>
          <a:ea typeface="Noto Serif" panose="02020600060500020200" pitchFamily="18" charset="0"/>
          <a:cs typeface="Noto Serif" panose="02020600060500020200" pitchFamily="18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Noto Serif Regular" panose="02020600060500020200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9F05D0-7ECA-402E-B50C-8D0EB529CB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+</a:t>
            </a:r>
          </a:p>
          <a:p>
            <a:r>
              <a:rPr lang="en-GB" dirty="0"/>
              <a:t>Fashion</a:t>
            </a:r>
          </a:p>
        </p:txBody>
      </p:sp>
    </p:spTree>
    <p:extLst>
      <p:ext uri="{BB962C8B-B14F-4D97-AF65-F5344CB8AC3E}">
        <p14:creationId xmlns:p14="http://schemas.microsoft.com/office/powerpoint/2010/main" val="48491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Discounting is the most overused form of </a:t>
            </a:r>
            <a:br>
              <a:rPr lang="en-GB" dirty="0"/>
            </a:br>
            <a:r>
              <a:rPr lang="en-GB" dirty="0"/>
              <a:t>promotion by far.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Large department stores and online retailers mark down goods earlier and earlier in the season.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 prices for fast fashion, combined with discounting, means that consumers expect a bargain and will not pay full price.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1544265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Discounts and online discounters</a:t>
            </a:r>
            <a:endParaRPr lang="en-GB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Discounting hits the retailer’s 2.7 to 3 times mark-up on landed (own label) or wholesale (brands that have been bought in) price.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Discounting (50–70% is common in US and UK department stores) can affect profit margins.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Zara is often praised as a business model. It uses feedback from the shop floor to reduce the risk of excess stock.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416736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Discounts and online discounters</a:t>
            </a:r>
          </a:p>
          <a:p>
            <a:r>
              <a:rPr lang="en-GB" sz="1800" dirty="0"/>
              <a:t>Zara typically keep discounts to small quantities of excess stock. They release understated supporting campaign material.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32C6BD-5286-9241-BECB-6BB8B213A9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DB63DD-1576-4728-8E79-13C6277B962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Discounts and online discounters</a:t>
            </a:r>
            <a:endParaRPr lang="en-GB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Flash sales sites provide daily discounts of 50–70% on fashion goods, including luxury items.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Unlike outlet villages which sell last season’s stock at discounted prices, flash sites offer a quicker route to excess stock for limited periods.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These sites provide a solution for luxury labels wishing to avoid in-store discounting.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290698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Discounts and online discounters</a:t>
            </a:r>
            <a:endParaRPr lang="en-GB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Chinese practice of </a:t>
            </a:r>
            <a:r>
              <a:rPr lang="en-GB" i="1" dirty="0" err="1"/>
              <a:t>tuangou</a:t>
            </a:r>
            <a:r>
              <a:rPr lang="en-GB" dirty="0"/>
              <a:t>,</a:t>
            </a:r>
            <a:r>
              <a:rPr lang="en-GB" i="1" dirty="0"/>
              <a:t> </a:t>
            </a:r>
            <a:r>
              <a:rPr lang="en-GB" dirty="0"/>
              <a:t>or group shopping to demand a discount, has spawned sites such Groupon where shoppers are offered deals dependent on interested numbers.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US initiative Black Friday has spread to Europe, South America, Canada and India.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 the UK, scenes of in-store chaos have led to Black Friday becoming a largely online concern. Planning is needed to cope with deliveries and returns.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63513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Giveaways</a:t>
            </a:r>
            <a:endParaRPr lang="en-GB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Small items such as branded bags, stickers, badges etc given away at the point of purchase.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Retailers may reward loyal customers with a gift to encourage repeat purchasing.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usually require customers to register with the hosting brand to encourage positive posts on social media.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Offering a giveaway makes for great content on brands’ own blogs and social sites.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156493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247160"/>
          </a:xfrm>
        </p:spPr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Loyalty schemes</a:t>
            </a:r>
            <a:endParaRPr lang="en-GB" sz="20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Reward customers by offering points for purchasing, signing up, promoting the brand or recommending friends to join.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Offer a feel-good alternative to discounting.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Tiered rewards offer a greater value the greater the 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Higher tiers of rewards can be exclusive previews of sales, VIP customer service and so 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 be offered as apps, which provide the retailer with data to personalize rewards.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</p:spTree>
    <p:extLst>
      <p:ext uri="{BB962C8B-B14F-4D97-AF65-F5344CB8AC3E}">
        <p14:creationId xmlns:p14="http://schemas.microsoft.com/office/powerpoint/2010/main" val="1570357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6A31835-3494-DF4C-ACAB-C3286F9ABC1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Loyalty schemes</a:t>
            </a:r>
          </a:p>
          <a:p>
            <a:r>
              <a:rPr lang="en-GB" sz="1800" dirty="0"/>
              <a:t>In addition to points, Nordstrom’s loyalty programme gives users extra points on certain days in-store. </a:t>
            </a:r>
            <a:endParaRPr lang="en-US" sz="1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6A85CF-DF11-1D46-8B5E-4C8EB710E7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93" r="2879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DD3BE9-A264-484B-8ED9-A87FDAF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Sales Promotion Used in the Fashion Industry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34B243-5024-4BFD-8491-0DF584ED892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0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4F5C2AE-C868-C640-85DF-BAE3BD4435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Peattie and Peattie (1993) draw an important distinction between promotions that increase value and those that add value.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Value-increasing promotions </a:t>
            </a:r>
            <a:r>
              <a:rPr lang="en-US" dirty="0"/>
              <a:t>Price reductions, money-off vouchers and two-for-one offers.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Value-adding promotions </a:t>
            </a:r>
            <a:r>
              <a:rPr lang="en-US" dirty="0"/>
              <a:t>The price remains the same but a loyalty card, a free gift or entry to a prize draw may be offered.</a:t>
            </a:r>
            <a:endParaRPr lang="en-GB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B71F5B9-8CF1-CB4D-9F8D-A1C57EE7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Value-increasing and Value-adding Promotions</a:t>
            </a:r>
          </a:p>
        </p:txBody>
      </p:sp>
    </p:spTree>
    <p:extLst>
      <p:ext uri="{BB962C8B-B14F-4D97-AF65-F5344CB8AC3E}">
        <p14:creationId xmlns:p14="http://schemas.microsoft.com/office/powerpoint/2010/main" val="65961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50EE8F9-A374-634F-B1BB-208DD2DEDF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Sales promotions are not so effective for unknown brands raising awareness, for brands entering new markets or for luxury or high-value goods.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Fill (2003) suggests the below grid, adapted here for the fashion market.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4053C-5234-2844-BB20-46E45F11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Sales Promotion as a Tool</a:t>
            </a:r>
          </a:p>
        </p:txBody>
      </p:sp>
    </p:spTree>
    <p:extLst>
      <p:ext uri="{BB962C8B-B14F-4D97-AF65-F5344CB8AC3E}">
        <p14:creationId xmlns:p14="http://schemas.microsoft.com/office/powerpoint/2010/main" val="293565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2FB10C72-A9E6-474B-8A6D-D34B9804A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49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4053C-5234-2844-BB20-46E45F11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Sales </a:t>
            </a:r>
            <a:br>
              <a:rPr lang="en-US" dirty="0"/>
            </a:br>
            <a:r>
              <a:rPr lang="en-US" dirty="0"/>
              <a:t>Promotion as a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6FAC7-BCDD-B646-89A5-2CF714942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79" y="1915537"/>
            <a:ext cx="6858288" cy="3493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5E99FF-2E8C-4F43-918D-E6C5702C5FA1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4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Packaging and POS items can be viewed as value-added promotional items.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are potential collectables, engaging or even useful items.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can also be shared and discussed on platforms such as Pinterest.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1914534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743553" y="5552805"/>
            <a:ext cx="4842073" cy="567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Pinterest swing tags and packaging boards.</a:t>
            </a:r>
            <a:endParaRPr lang="en-US" sz="12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CF0F95-CAD1-1546-907C-27878AFADC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55" y="1903446"/>
            <a:ext cx="5549900" cy="3136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B96EA-955C-4306-8DD0-F919A2EF1289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1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general fashion is displayed in-store in one of two scenarios: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 single-brand environment: an own-label store.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 multi-brand environment: a department store or independent stocking a number of brands.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Packaging and POS are important in both, but vital in the second scenario to help differentiate the brand. </a:t>
            </a:r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1558214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Packaging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Egan (2015) and Smith and Zook (2011) call swing tags, boxes, bottles and product holders ‘the silent salesperson’.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Such items should convey the identity of the brand in-store.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is the last chance for the brand to convey product, fit and price details.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10442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072062"/>
          </a:xfrm>
        </p:spPr>
        <p:txBody>
          <a:bodyPr/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Packaging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Egan (2015) provides a packaging checklist, </a:t>
            </a:r>
            <a:br>
              <a:rPr lang="en-GB" dirty="0"/>
            </a:br>
            <a:r>
              <a:rPr lang="en-GB" dirty="0"/>
              <a:t>amended here for the fashion environment.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gain attention.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be distinctive.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instruct and inform; fit, fabric, size, </a:t>
            </a:r>
            <a:br>
              <a:rPr lang="en-GB" dirty="0"/>
            </a:br>
            <a:r>
              <a:rPr lang="en-GB" dirty="0"/>
              <a:t>country of origin.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persuade the purchaser to buy; offers, usefulness, collectability.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reflect the identity of the brand.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It should motivate brand choices.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3502205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072062"/>
          </a:xfrm>
        </p:spPr>
        <p:txBody>
          <a:bodyPr/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Packaging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Canada, Mexico and the US are the world’s largest consumers of packaging.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Paper and board contribute the largest amount by material.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EU Packaging Waste Directive encourages producers to reuse and recycle packaging, reduce the likelihood of disposal, and lighten its weight.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Consider compostable materials or those using waste products, or materials that close the loop on supply.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501216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9E2BC6-F2A7-7C43-8890-7A577E48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Packaging and Retail Point of Sale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1DE372-F7F0-FD48-9657-BC66DB1FC2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76361" y="1594721"/>
            <a:ext cx="1585611" cy="201485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4BFECA-0B0E-E345-A21E-E65BA4389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09460" y="1969548"/>
            <a:ext cx="1467604" cy="423355"/>
          </a:xfrm>
        </p:spPr>
        <p:txBody>
          <a:bodyPr>
            <a:normAutofit/>
          </a:bodyPr>
          <a:lstStyle/>
          <a:p>
            <a:r>
              <a:rPr lang="en-US" dirty="0"/>
              <a:t>Swing tags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D3BD7A-D7A9-F048-B9CF-DBA161185A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231" y="3472773"/>
            <a:ext cx="1476638" cy="264592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EABD52-94B6-0741-88E8-1E42F8EE03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897" y="4112839"/>
            <a:ext cx="1913398" cy="16766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E89B69-F696-BD45-B670-FB72530D7981}"/>
              </a:ext>
            </a:extLst>
          </p:cNvPr>
          <p:cNvSpPr txBox="1"/>
          <p:nvPr/>
        </p:nvSpPr>
        <p:spPr>
          <a:xfrm>
            <a:off x="4709460" y="2392903"/>
            <a:ext cx="33644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Detachable branded tags, to be taken home by the purchaser.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Clockwise from top: Spare buttons (Acne), David Bailey mini-print (Bailey and The Bleach Room), and a mini </a:t>
            </a:r>
            <a:r>
              <a:rPr lang="en-GB" dirty="0" err="1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lookbook</a:t>
            </a:r>
            <a:r>
              <a:rPr lang="en-GB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 (Diesel).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5A41D9-D844-4FB5-9FB8-09FBE66FE62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00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69C415-7905-7C44-98E6-71342CFDE6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34" y="2550285"/>
            <a:ext cx="4195198" cy="29020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Boxes and holders</a:t>
            </a:r>
          </a:p>
          <a:p>
            <a:r>
              <a:rPr lang="en-GB" sz="1800" dirty="0" err="1"/>
              <a:t>Fuseproject</a:t>
            </a:r>
            <a:r>
              <a:rPr lang="en-GB" sz="1800" dirty="0"/>
              <a:t> and Puma came up with a reusable bag and box cut from a single piece of cardboard. It reduced cardboard use by 65%, saving 8,500 tons of paper and a million litres of water.</a:t>
            </a:r>
          </a:p>
          <a:p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02A26-3C61-432D-B245-30D245CFC2A5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98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Boxes and holders</a:t>
            </a:r>
          </a:p>
          <a:p>
            <a:r>
              <a:rPr lang="en-GB" sz="1800" dirty="0" err="1"/>
              <a:t>Howies</a:t>
            </a:r>
            <a:r>
              <a:rPr lang="en-GB" sz="1800" dirty="0"/>
              <a:t> achieved positive PR for its use of 14 recycled wardrobes, each decorated by an artist, as in-store display units. They also turned recycled flower bulb packages into </a:t>
            </a:r>
            <a:br>
              <a:rPr lang="en-GB" sz="1800" dirty="0"/>
            </a:br>
            <a:r>
              <a:rPr lang="en-GB" sz="1800" dirty="0"/>
              <a:t>t-shirt packaging.</a:t>
            </a:r>
          </a:p>
          <a:p>
            <a:endParaRPr lang="en-US" sz="18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ED4E557-2682-8D40-ADD3-8EB5DA325E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5D583-7B76-44F8-B034-88BE9F600AE1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84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276CAE-D4B2-4267-BE42-B36C955F6DBC}"/>
              </a:ext>
            </a:extLst>
          </p:cNvPr>
          <p:cNvSpPr/>
          <p:nvPr/>
        </p:nvSpPr>
        <p:spPr>
          <a:xfrm>
            <a:off x="1325937" y="1882687"/>
            <a:ext cx="645081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Promoting Fashion / 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Barbara Graham, </a:t>
            </a:r>
            <a:r>
              <a:rPr lang="en-GB" sz="1600" b="0" i="0" u="none" kern="1200" baseline="0" dirty="0" err="1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Caline</a:t>
            </a:r>
            <a:r>
              <a:rPr lang="en-GB" sz="16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 </a:t>
            </a:r>
            <a:r>
              <a:rPr lang="en-GB" sz="1600" b="0" i="0" u="none" kern="1200" baseline="0" dirty="0" err="1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Anouti</a:t>
            </a:r>
            <a:endParaRPr lang="en-GB" sz="1600" b="0" i="0" u="sng" kern="1200" baseline="0" dirty="0">
              <a:solidFill>
                <a:schemeClr val="bg1"/>
              </a:solidFill>
              <a:effectLst/>
              <a:latin typeface="Noto Serif Regular" panose="02020600060500020200" pitchFamily="18" charset="0"/>
              <a:ea typeface="Noto Serif Regular" panose="02020600060500020200" pitchFamily="18" charset="0"/>
              <a:cs typeface="Noto Serif Regular" panose="02020600060500020200" pitchFamily="18" charset="0"/>
            </a:endParaRPr>
          </a:p>
          <a:p>
            <a:r>
              <a:rPr lang="en-GB" sz="2400" b="1" i="0" u="none" kern="1200" baseline="0" dirty="0">
                <a:solidFill>
                  <a:schemeClr val="bg1"/>
                </a:solidFill>
                <a:effectLst/>
                <a:latin typeface="Noto Sans Bold" panose="020B0502040504020204" pitchFamily="34" charset="0"/>
                <a:ea typeface="Noto Sans Bold" panose="020B0502040504020204" pitchFamily="34" charset="0"/>
                <a:cs typeface="Noto Sans Bold" panose="020B0502040504020204" pitchFamily="34" charset="0"/>
              </a:rPr>
              <a:t>Chapter 11</a:t>
            </a:r>
          </a:p>
          <a:p>
            <a:endParaRPr lang="en-GB" sz="2400" b="1" i="0" u="none" kern="1200" baseline="0" dirty="0">
              <a:solidFill>
                <a:schemeClr val="bg1"/>
              </a:solidFill>
              <a:effectLst/>
              <a:latin typeface="Noto Sans Bold" panose="020B0502040504020204" pitchFamily="34" charset="0"/>
              <a:ea typeface="Noto Sans Bold" panose="020B0502040504020204" pitchFamily="34" charset="0"/>
              <a:cs typeface="Noto Sans Bold" panose="020B0502040504020204" pitchFamily="34" charset="0"/>
            </a:endParaRPr>
          </a:p>
          <a:p>
            <a:r>
              <a:rPr lang="en-GB" sz="2400" b="0" i="0" u="none" kern="1200" baseline="0" dirty="0">
                <a:solidFill>
                  <a:schemeClr val="bg1"/>
                </a:solidFill>
                <a:effectLst/>
                <a:latin typeface="Noto Serif Regular" panose="02020600060500020200" pitchFamily="18" charset="0"/>
                <a:ea typeface="Noto Serif Regular" panose="02020600060500020200" pitchFamily="18" charset="0"/>
                <a:cs typeface="Noto Serif Regular" panose="02020600060500020200" pitchFamily="18" charset="0"/>
              </a:rPr>
              <a:t>Sales Promotion and Packaging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320C56-B9C8-4B40-A187-753D3C78A9FA}"/>
              </a:ext>
            </a:extLst>
          </p:cNvPr>
          <p:cNvCxnSpPr>
            <a:cxnSpLocks/>
          </p:cNvCxnSpPr>
          <p:nvPr/>
        </p:nvCxnSpPr>
        <p:spPr>
          <a:xfrm>
            <a:off x="1378131" y="2399606"/>
            <a:ext cx="639862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693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BD8121-E97B-6940-A856-B35AFE6AE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072062"/>
          </a:xfrm>
        </p:spPr>
        <p:txBody>
          <a:bodyPr>
            <a:normAutofit/>
          </a:bodyPr>
          <a:lstStyle/>
          <a:p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Retail point of sale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Integrates with campaign or branded material that the shopper may have seen in other settings.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Provokes previous associations with the brand to create a strong impulse to buy.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ideal scenario is ‘bathing in the brand’ (Lea-Greenwood, 2012). The shopper sees campaign material, is reminded by location-based advertising, then tempted in-store by appealing windows and POS.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0A3561-B72C-CE49-B53A-19406B6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Retail Point of Sale</a:t>
            </a:r>
          </a:p>
        </p:txBody>
      </p:sp>
    </p:spTree>
    <p:extLst>
      <p:ext uri="{BB962C8B-B14F-4D97-AF65-F5344CB8AC3E}">
        <p14:creationId xmlns:p14="http://schemas.microsoft.com/office/powerpoint/2010/main" val="773126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CF7771F-3D4B-804A-B4E6-7643B0626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881266"/>
            <a:ext cx="6858000" cy="41304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Customers expect discounts. Brands could use data to target discounts to a previous purchase or proven area of interest.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Gifts, competitions, loyalty cards and giveaways create a value-added encounter for the shopper, who affords more credibility.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New start-ups should avoid discounting and use the above tactics with caution.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Packaging remains important for differentiation between brands in-store and to convey brand identity. It can also reflect innovations in recycling and reducing waste.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DFCE96-1870-6D46-83A8-48EE513A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242328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16BC02-B8DB-044C-897F-836DF56813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the tactics of fashion promotion, from online flash sales to loyalty schemes.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Add value to the consumer experience rather than rely on discounting.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Time promotions for the best effect.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packaging and the point of sales environment to add value, reinforce identity and maximize sales.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A3490-5D06-4C40-9942-1C1CEFE3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2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79838D4-787D-4E47-9FD7-B204E6941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4 Cs of Communication (Fill, 2013).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Sales Promotion Objectives Grid (Fill, 2013).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Value-increasing or value-added promotions (Peattie and Peattie, 1993)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61256F-7B24-D645-9FE0-F4BC2A93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Theories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8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57844B-0312-0840-9CEE-D6485FBD17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171872" y="1825625"/>
            <a:ext cx="2825849" cy="4351338"/>
          </a:xfrm>
        </p:spPr>
        <p:txBody>
          <a:bodyPr>
            <a:normAutofit/>
          </a:bodyPr>
          <a:lstStyle/>
          <a:p>
            <a:r>
              <a:rPr lang="en-GB" sz="1800" dirty="0"/>
              <a:t>Using the ratings given in Fill’s framework, it is possible to analyse the advantages and disadvantages of sales promotions.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F3D056-219B-144A-A45E-D37810B1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8" y="359924"/>
            <a:ext cx="7209781" cy="1330766"/>
          </a:xfrm>
        </p:spPr>
        <p:txBody>
          <a:bodyPr/>
          <a:lstStyle/>
          <a:p>
            <a:r>
              <a:rPr lang="en-US" dirty="0"/>
              <a:t>Advantages and Disadvantages of Sales Promotion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FF5C52-4A77-C741-98F7-3C2F7ACCF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53218"/>
              </p:ext>
            </p:extLst>
          </p:nvPr>
        </p:nvGraphicFramePr>
        <p:xfrm>
          <a:off x="1146175" y="1825625"/>
          <a:ext cx="3882921" cy="408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379">
                  <a:extLst>
                    <a:ext uri="{9D8B030D-6E8A-4147-A177-3AD203B41FA5}">
                      <a16:colId xmlns:a16="http://schemas.microsoft.com/office/drawing/2014/main" val="3656031237"/>
                    </a:ext>
                  </a:extLst>
                </a:gridCol>
                <a:gridCol w="922542">
                  <a:extLst>
                    <a:ext uri="{9D8B030D-6E8A-4147-A177-3AD203B41FA5}">
                      <a16:colId xmlns:a16="http://schemas.microsoft.com/office/drawing/2014/main" val="3523761498"/>
                    </a:ext>
                  </a:extLst>
                </a:gridCol>
              </a:tblGrid>
              <a:tr h="38552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Communications</a:t>
                      </a:r>
                      <a:endParaRPr lang="en-US" sz="1000" dirty="0">
                        <a:solidFill>
                          <a:schemeClr val="tx1"/>
                        </a:solidFill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Sales promotion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72229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Ability to deliver a personal message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Low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32734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Ability to reach a large audience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457361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Level of interaction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28014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Credibility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97140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Given by the target audience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156341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Cost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352218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Absolute costs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90697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Cost per contact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7984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Wastage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00303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Size of investment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Medium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09288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Control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Noto Sans" panose="020B0502040504020204" pitchFamily="34" charset="0"/>
                        <a:ea typeface="Noto Sans" panose="020B0502040504020204" pitchFamily="34" charset="0"/>
                        <a:cs typeface="Noto Sans" panose="020B0502040504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32252"/>
                  </a:ext>
                </a:extLst>
              </a:tr>
              <a:tr h="2754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Ability to target particular audiences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69202"/>
                  </a:ext>
                </a:extLst>
              </a:tr>
              <a:tr h="38552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Ability to adjust tool as circumstances change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60153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C4ED20E-4227-45CA-810E-FC8103B85635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7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E98331D-6A60-7645-BB81-681BB13BB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Advantages of sales 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start and end dates of promotions can be controlled.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Specific consumer groups can be targeted by brand-owned databases.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 be used to shift excess stock.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Sales promotions integrate well with other tools and can be delivered using DM, personal selling, PR and social media.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46569-D852-9741-9B9C-E483DC99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7170870" cy="1325563"/>
          </a:xfrm>
        </p:spPr>
        <p:txBody>
          <a:bodyPr/>
          <a:lstStyle/>
          <a:p>
            <a:r>
              <a:rPr lang="en-US" dirty="0"/>
              <a:t>Advantages and Disadvantages of Sales Promotion</a:t>
            </a:r>
          </a:p>
        </p:txBody>
      </p:sp>
    </p:spTree>
    <p:extLst>
      <p:ext uri="{BB962C8B-B14F-4D97-AF65-F5344CB8AC3E}">
        <p14:creationId xmlns:p14="http://schemas.microsoft.com/office/powerpoint/2010/main" val="2924619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E98331D-6A60-7645-BB81-681BB13BB67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GB" sz="1800" dirty="0"/>
              <a:t>Semi-naked party organized by Spanish retailer </a:t>
            </a:r>
            <a:r>
              <a:rPr lang="en-GB" sz="1800" dirty="0" err="1"/>
              <a:t>Desigual</a:t>
            </a:r>
            <a:r>
              <a:rPr lang="en-GB" sz="1800" dirty="0"/>
              <a:t>. The first 100 shoppers queuing in their underwear won free clothing. The promotion boosted attendance at the January sales, which already had 50% discounts. </a:t>
            </a:r>
            <a:endParaRPr lang="en-US" sz="18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F203F5-8F88-144A-9890-BF74FA469A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146569-D852-9741-9B9C-E483DC99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8" y="365126"/>
            <a:ext cx="7258419" cy="1325563"/>
          </a:xfrm>
        </p:spPr>
        <p:txBody>
          <a:bodyPr/>
          <a:lstStyle/>
          <a:p>
            <a:r>
              <a:rPr lang="en-US" dirty="0"/>
              <a:t>Advantages and Disadvantages of Sales Promotion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2CF8D-3F85-4B94-9CD9-05C017918283}"/>
              </a:ext>
            </a:extLst>
          </p:cNvPr>
          <p:cNvSpPr/>
          <p:nvPr/>
        </p:nvSpPr>
        <p:spPr>
          <a:xfrm>
            <a:off x="541421" y="63118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All images in this presentation are subject to copyright. Copyright owners are listed in the book. </a:t>
            </a:r>
            <a:b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By downloading these presentations you agree that they are for classroom use only.</a:t>
            </a:r>
            <a:endParaRPr lang="en-GB" sz="700" dirty="0">
              <a:solidFill>
                <a:schemeClr val="bg2">
                  <a:lumMod val="9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9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BE98331D-6A60-7645-BB81-681BB13BB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Disadvantages of sales 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Promotions with external agencies require organization, preparation and budget.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intention of discounting is transparent – therefore this aspect is afforded little credibility.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Sales can fall when the promotion ends.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46569-D852-9741-9B9C-E483DC99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279" y="365126"/>
            <a:ext cx="7170870" cy="1325563"/>
          </a:xfrm>
        </p:spPr>
        <p:txBody>
          <a:bodyPr/>
          <a:lstStyle/>
          <a:p>
            <a:r>
              <a:rPr lang="en-US" dirty="0"/>
              <a:t>Advantages and Disadvantages of Sales Promotion</a:t>
            </a:r>
          </a:p>
        </p:txBody>
      </p:sp>
    </p:spTree>
    <p:extLst>
      <p:ext uri="{BB962C8B-B14F-4D97-AF65-F5344CB8AC3E}">
        <p14:creationId xmlns:p14="http://schemas.microsoft.com/office/powerpoint/2010/main" val="3846979954"/>
      </p:ext>
    </p:extLst>
  </p:cSld>
  <p:clrMapOvr>
    <a:masterClrMapping/>
  </p:clrMapOvr>
</p:sld>
</file>

<file path=ppt/theme/theme1.xml><?xml version="1.0" encoding="utf-8"?>
<a:theme xmlns:a="http://schemas.openxmlformats.org/drawingml/2006/main" name="LKP Opener - blank">
  <a:themeElements>
    <a:clrScheme name="LKP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FF2600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LKP">
      <a:majorFont>
        <a:latin typeface="Noto Sans Bold"/>
        <a:ea typeface=""/>
        <a:cs typeface=""/>
      </a:majorFont>
      <a:minorFont>
        <a:latin typeface="Noto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4DFCEF36-CF80-1F46-9CDE-9CE2C245CA39}"/>
    </a:ext>
  </a:extLst>
</a:theme>
</file>

<file path=ppt/theme/theme2.xml><?xml version="1.0" encoding="utf-8"?>
<a:theme xmlns:a="http://schemas.openxmlformats.org/drawingml/2006/main" name="LKP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D7222A"/>
      </a:accent1>
      <a:accent2>
        <a:srgbClr val="FF2600"/>
      </a:accent2>
      <a:accent3>
        <a:srgbClr val="FF2600"/>
      </a:accent3>
      <a:accent4>
        <a:srgbClr val="FF2600"/>
      </a:accent4>
      <a:accent5>
        <a:srgbClr val="FF2600"/>
      </a:accent5>
      <a:accent6>
        <a:srgbClr val="FF2600"/>
      </a:accent6>
      <a:hlink>
        <a:srgbClr val="919191"/>
      </a:hlink>
      <a:folHlink>
        <a:srgbClr val="CACA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32D5E2B8-4FFE-F545-9176-508ADD67CB81}" vid="{7E6DB49D-2E34-2143-8B6F-A49F30623E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1639</Words>
  <Application>Microsoft Macintosh PowerPoint</Application>
  <PresentationFormat>On-screen Show (4:3)</PresentationFormat>
  <Paragraphs>162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Noto Sans Bold</vt:lpstr>
      <vt:lpstr>Noto Serif Regular</vt:lpstr>
      <vt:lpstr>Calibri</vt:lpstr>
      <vt:lpstr>Noto Sans</vt:lpstr>
      <vt:lpstr>Noto Serif</vt:lpstr>
      <vt:lpstr>Arial</vt:lpstr>
      <vt:lpstr>LKP Opener - blank</vt:lpstr>
      <vt:lpstr>LKP</vt:lpstr>
      <vt:lpstr>PowerPoint Presentation</vt:lpstr>
      <vt:lpstr>PowerPoint Presentation</vt:lpstr>
      <vt:lpstr>PowerPoint Presentation</vt:lpstr>
      <vt:lpstr>Objectives </vt:lpstr>
      <vt:lpstr>Key Theories </vt:lpstr>
      <vt:lpstr>Advantages and Disadvantages of Sales Promotion</vt:lpstr>
      <vt:lpstr>Advantages and Disadvantages of Sales Promotion</vt:lpstr>
      <vt:lpstr>Advantages and Disadvantages of Sales Promotion</vt:lpstr>
      <vt:lpstr>Advantages and Disadvantages of Sales Promotion</vt:lpstr>
      <vt:lpstr>Types of Sales Promotion Used in the Fashion Industry</vt:lpstr>
      <vt:lpstr>Types of Sales Promotion Used in the Fashion Industry</vt:lpstr>
      <vt:lpstr>Types of Sales Promotion Used in the Fashion Industry</vt:lpstr>
      <vt:lpstr>Types of Sales Promotion Used in the Fashion Industry</vt:lpstr>
      <vt:lpstr>Types of Sales Promotion Used in the Fashion Industry</vt:lpstr>
      <vt:lpstr>Types of Sales Promotion Used in the Fashion Industry</vt:lpstr>
      <vt:lpstr>Types of Sales Promotion Used in the Fashion Industry</vt:lpstr>
      <vt:lpstr>Types of Sales Promotion Used in the Fashion Industry</vt:lpstr>
      <vt:lpstr>Value-increasing and Value-adding Promotions</vt:lpstr>
      <vt:lpstr>When to Use Sales Promotion as a Tool</vt:lpstr>
      <vt:lpstr>When to Use Sales  Promotion as a Tool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Packaging and Retail Point of Sale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Coco</dc:creator>
  <cp:lastModifiedBy>Sophie Wise</cp:lastModifiedBy>
  <cp:revision>77</cp:revision>
  <dcterms:created xsi:type="dcterms:W3CDTF">2018-05-18T09:22:04Z</dcterms:created>
  <dcterms:modified xsi:type="dcterms:W3CDTF">2018-10-12T15:16:14Z</dcterms:modified>
</cp:coreProperties>
</file>