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86" r:id="rId11"/>
    <p:sldId id="272" r:id="rId12"/>
    <p:sldId id="287" r:id="rId13"/>
    <p:sldId id="274" r:id="rId14"/>
    <p:sldId id="275" r:id="rId15"/>
    <p:sldId id="276" r:id="rId16"/>
    <p:sldId id="277" r:id="rId17"/>
    <p:sldId id="285" r:id="rId18"/>
    <p:sldId id="280" r:id="rId19"/>
    <p:sldId id="288" r:id="rId20"/>
    <p:sldId id="282" r:id="rId21"/>
    <p:sldId id="283" r:id="rId22"/>
    <p:sldId id="284" r:id="rId23"/>
  </p:sldIdLst>
  <p:sldSz cx="9144000" cy="6858000" type="screen4x3"/>
  <p:notesSz cx="6858000" cy="9144000"/>
  <p:embeddedFontLst>
    <p:embeddedFont>
      <p:font typeface="Noto Sans" panose="020B0502040504090204" pitchFamily="34" charset="0"/>
      <p:regular r:id="rId26"/>
      <p:bold r:id="rId27"/>
      <p:italic r:id="rId28"/>
      <p:boldItalic r:id="rId29"/>
    </p:embeddedFont>
    <p:embeddedFont>
      <p:font typeface="Noto Sans Bold" panose="020B0502040504020204"/>
      <p:bold r:id="rId30"/>
    </p:embeddedFont>
    <p:embeddedFont>
      <p:font typeface="Noto Serif" panose="02020600060500020200" pitchFamily="18" charset="0"/>
      <p:regular r:id="rId31"/>
      <p:bold r:id="rId32"/>
      <p:italic r:id="rId33"/>
      <p:boldItalic r:id="rId34"/>
    </p:embeddedFont>
    <p:embeddedFont>
      <p:font typeface="Noto Serif Regular" panose="020B0604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70"/>
            <p14:sldId id="286"/>
            <p14:sldId id="272"/>
            <p14:sldId id="287"/>
            <p14:sldId id="274"/>
            <p14:sldId id="275"/>
            <p14:sldId id="276"/>
            <p14:sldId id="277"/>
            <p14:sldId id="285"/>
            <p14:sldId id="280"/>
            <p14:sldId id="288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4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28" d="100"/>
          <a:sy n="128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28/10/2019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28/10/2019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335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b="1" dirty="0"/>
              <a:t>The beginning of European fashion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The later Middle Ages (13th century </a:t>
            </a:r>
            <a:r>
              <a:rPr lang="en-US" sz="1600" dirty="0"/>
              <a:t>CE</a:t>
            </a:r>
            <a:r>
              <a:rPr lang="en-US" sz="1900" dirty="0"/>
              <a:t>) provided the necessary ingredients for the beginning of the fashion system: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Technology / mechanization (spinning wheel and weaving loom)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New materials from the Middle East (damask, gauze, taffeta, etc.)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Rise of the European aristocratic courts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Improvements in verbal and visual communication leading to heightened awareness of new styles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History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8605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The age of imperialism (c. 1400–late 1700s)</a:t>
            </a:r>
            <a:endParaRPr lang="en-GB" sz="1900" b="1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Colonial conquests and expansion of trade routes leads to new materials, styles, and patterns 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Accumulation and display of wealth within the European aristocracy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Versailles becomes center of global fashion in late 1600s</a:t>
            </a:r>
            <a:endParaRPr lang="en-GB" sz="1900" dirty="0"/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History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5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64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The Industrial Revolution (late 1700s–early 20th century)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New technologies focus on producing commercial goods for the middle class and working class (i.e. spinning Jenny, Jacquard loom, Singer sewing machine) </a:t>
            </a:r>
            <a:endParaRPr lang="en-US" sz="1900" b="1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Ready-to-wear </a:t>
            </a:r>
            <a:r>
              <a:rPr lang="en-US" sz="1900" dirty="0"/>
              <a:t>apparel becomes easily accessible 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Fashion no longer exclusive prerogative of aristocracy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Development of mass retailers such as department stores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History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9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8934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The modern age (early 20</a:t>
            </a:r>
            <a:r>
              <a:rPr lang="en-US" sz="1900" b="1" baseline="30000" dirty="0"/>
              <a:t>th</a:t>
            </a:r>
            <a:r>
              <a:rPr lang="en-US" sz="1900" b="1" dirty="0"/>
              <a:t> century–today)</a:t>
            </a:r>
            <a:endParaRPr lang="en-GB" sz="1900" b="1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Urbanization leads to an increased focus on functionality and leisure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Popularization of simpler, easy-to-wear styles and the beginnings of </a:t>
            </a:r>
            <a:r>
              <a:rPr lang="en-US" sz="1900" dirty="0" err="1"/>
              <a:t>activewear</a:t>
            </a:r>
            <a:r>
              <a:rPr lang="en-US" sz="1900" dirty="0"/>
              <a:t>  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b="1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b="1" dirty="0"/>
              <a:t>Modernist</a:t>
            </a:r>
            <a:r>
              <a:rPr lang="en-US" sz="1900" dirty="0"/>
              <a:t> design is driven primarily by function. </a:t>
            </a:r>
          </a:p>
          <a:p>
            <a:pPr>
              <a:lnSpc>
                <a:spcPct val="100000"/>
              </a:lnSpc>
            </a:pPr>
            <a:endParaRPr lang="en-US" sz="1900" b="1" dirty="0"/>
          </a:p>
          <a:p>
            <a:pPr>
              <a:lnSpc>
                <a:spcPct val="100000"/>
              </a:lnSpc>
            </a:pPr>
            <a:r>
              <a:rPr lang="en-US" sz="1900" b="1" dirty="0"/>
              <a:t>Postmodernism</a:t>
            </a:r>
            <a:r>
              <a:rPr lang="en-US" sz="1900" dirty="0"/>
              <a:t>, considered a second phase of the modern age, focuses on collage, irreverence, and expressiveness. </a:t>
            </a: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Fashion History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5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59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1850</a:t>
            </a:r>
            <a:r>
              <a:rPr lang="en-US" sz="1900" b="1" dirty="0"/>
              <a:t>–</a:t>
            </a:r>
            <a:r>
              <a:rPr lang="en-US" sz="1900" dirty="0"/>
              <a:t>World War I: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Charles Frederick Worth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Paul </a:t>
            </a:r>
            <a:r>
              <a:rPr lang="en-US" sz="1900" dirty="0" err="1"/>
              <a:t>Poiret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Mariano </a:t>
            </a:r>
            <a:r>
              <a:rPr lang="en-US" sz="1900" dirty="0" err="1"/>
              <a:t>Fortuny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1920s</a:t>
            </a:r>
            <a:r>
              <a:rPr lang="en-US" sz="1900" b="1" dirty="0"/>
              <a:t>–</a:t>
            </a:r>
            <a:r>
              <a:rPr lang="en-US" sz="1900" dirty="0"/>
              <a:t>World War II: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Coco Chanel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Madeleine </a:t>
            </a:r>
            <a:r>
              <a:rPr lang="en-US" sz="1900" dirty="0" err="1"/>
              <a:t>Vionnet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Elsa Schiaparelli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3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Post-World War II: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Christian Dior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Cristóbal</a:t>
            </a:r>
            <a:r>
              <a:rPr lang="en-US" sz="1900" dirty="0"/>
              <a:t> Balenciaga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1960s and 1970s: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Yves Saint Laurent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Halston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3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695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Key Japanese designers: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Issey</a:t>
            </a:r>
            <a:r>
              <a:rPr lang="en-US" sz="1900" dirty="0"/>
              <a:t> Miyake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Rei Kawakubo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Yohji</a:t>
            </a:r>
            <a:r>
              <a:rPr lang="en-US" sz="1900" dirty="0"/>
              <a:t> Yamamoto</a:t>
            </a:r>
            <a:endParaRPr lang="en-GB" sz="1900" dirty="0"/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Key British designers: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Vivienne Westwood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John Galliano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Alexander McQueen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8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Fashion Marketplace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Business categories: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Retailers 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Manufacturers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Contractors</a:t>
            </a:r>
            <a:endParaRPr lang="en-GB" sz="1900" dirty="0"/>
          </a:p>
          <a:p>
            <a:pPr lvl="0">
              <a:lnSpc>
                <a:spcPct val="100000"/>
              </a:lnSpc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Companies that operate in more than one of the above categories are known as </a:t>
            </a:r>
            <a:r>
              <a:rPr lang="en-US" sz="1900" b="1" dirty="0"/>
              <a:t>vertically integrated</a:t>
            </a:r>
            <a:r>
              <a:rPr lang="en-US" sz="1900" dirty="0"/>
              <a:t>.</a:t>
            </a:r>
            <a:endParaRPr lang="en-GB" sz="1900" dirty="0"/>
          </a:p>
          <a:p>
            <a:pPr marL="0" indent="0">
              <a:buNone/>
            </a:pPr>
            <a:endParaRPr lang="en-GB" sz="10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175" y="3066133"/>
            <a:ext cx="3300413" cy="2199836"/>
          </a:xfrm>
        </p:spPr>
      </p:pic>
    </p:spTree>
    <p:extLst>
      <p:ext uri="{BB962C8B-B14F-4D97-AF65-F5344CB8AC3E}">
        <p14:creationId xmlns:p14="http://schemas.microsoft.com/office/powerpoint/2010/main" val="115264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Market levels: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Haute couture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Ready-to-wear (RTW)</a:t>
            </a:r>
            <a:endParaRPr lang="en-GB" sz="19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Designer</a:t>
            </a:r>
            <a:endParaRPr lang="en-GB" sz="19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Bridge</a:t>
            </a:r>
            <a:endParaRPr lang="en-GB" sz="19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Better</a:t>
            </a:r>
            <a:endParaRPr lang="en-GB" sz="19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Moderate</a:t>
            </a:r>
            <a:endParaRPr lang="en-GB" sz="19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Mass/budget</a:t>
            </a:r>
            <a:endParaRPr lang="en-GB" sz="19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Fashion Marketplace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279" y="1911178"/>
            <a:ext cx="2791407" cy="4215712"/>
          </a:xfrm>
        </p:spPr>
      </p:pic>
    </p:spTree>
    <p:extLst>
      <p:ext uri="{BB962C8B-B14F-4D97-AF65-F5344CB8AC3E}">
        <p14:creationId xmlns:p14="http://schemas.microsoft.com/office/powerpoint/2010/main" val="205976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Fashion Marketplace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825625"/>
            <a:ext cx="2908711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Merchandising strategies: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Design innovators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Design interpreters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Design imitators</a:t>
            </a:r>
          </a:p>
          <a:p>
            <a:pPr lvl="0">
              <a:lnSpc>
                <a:spcPct val="100000"/>
              </a:lnSpc>
            </a:pPr>
            <a:endParaRPr lang="en-US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0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in the Fashion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The dominant current model for fashion supply-chain management is driven primarily by cost, leading to several concerns: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Fair employment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Environmental impact</a:t>
            </a:r>
            <a:endParaRPr lang="en-GB" sz="19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959" y="2511971"/>
            <a:ext cx="3306762" cy="2204287"/>
          </a:xfrm>
        </p:spPr>
      </p:pic>
    </p:spTree>
    <p:extLst>
      <p:ext uri="{BB962C8B-B14F-4D97-AF65-F5344CB8AC3E}">
        <p14:creationId xmlns:p14="http://schemas.microsoft.com/office/powerpoint/2010/main" val="418544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in the Fashion Industry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175" y="1955405"/>
            <a:ext cx="3300413" cy="2262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The rise of social media</a:t>
            </a:r>
            <a:r>
              <a:rPr lang="en-US" sz="1900"/>
              <a:t>, globalization, </a:t>
            </a:r>
            <a:r>
              <a:rPr lang="en-US" sz="1900" dirty="0"/>
              <a:t>and digital retail is challenging traditional retail models, leading to severe threats for existing retailers and unforeseen opportunities for new businesses.</a:t>
            </a: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Fashion Design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Denis Antoine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1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The history and business of fashion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593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Appreciate the various ways fashion can be understood; as a cultural product, a designed object, and as an industry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Learn the key terminology pertaining to the study of fashion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Understand the main historical developments which have affected the evolution of fashion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Gain familiarity with key fashion designers from the 1800s to today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Comprehend the structure of the fashion marketplace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Be aware of the current issues impacting the fashion industry and its design practices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48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Fashion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280" y="1825625"/>
            <a:ext cx="307620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Key fashion terminology: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Dress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Clothing / apparel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Costume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Fashion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576649" y="6311899"/>
            <a:ext cx="4570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7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Fashion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Fashion can be understood as: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A cultural product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A designed object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An industry</a:t>
            </a:r>
            <a:endParaRPr lang="en-GB" sz="1900" dirty="0"/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959" y="2430162"/>
            <a:ext cx="3306762" cy="2378148"/>
          </a:xfrm>
        </p:spPr>
      </p:pic>
      <p:sp>
        <p:nvSpPr>
          <p:cNvPr id="5" name="Rectangle 4"/>
          <p:cNvSpPr/>
          <p:nvPr/>
        </p:nvSpPr>
        <p:spPr>
          <a:xfrm>
            <a:off x="568411" y="6311899"/>
            <a:ext cx="4578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Fashion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As a </a:t>
            </a:r>
            <a:r>
              <a:rPr lang="en-US" sz="1900" i="1" dirty="0"/>
              <a:t>cultural product</a:t>
            </a:r>
            <a:r>
              <a:rPr lang="en-US" sz="1900" dirty="0"/>
              <a:t> fashion is considered to be the expression of changing </a:t>
            </a:r>
            <a:r>
              <a:rPr lang="en-US" sz="1900" b="1" dirty="0"/>
              <a:t>taste</a:t>
            </a:r>
            <a:r>
              <a:rPr lang="en-US" sz="19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Fashion is, therefore, an expression of temporary cultural esthetic preference.</a:t>
            </a:r>
            <a:endParaRPr lang="en-GB" sz="19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73" y="1825625"/>
            <a:ext cx="2895248" cy="4351338"/>
          </a:xfrm>
        </p:spPr>
      </p:pic>
      <p:sp>
        <p:nvSpPr>
          <p:cNvPr id="5" name="Rectangle 4"/>
          <p:cNvSpPr/>
          <p:nvPr/>
        </p:nvSpPr>
        <p:spPr>
          <a:xfrm>
            <a:off x="574815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0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Fashion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175" y="2743201"/>
            <a:ext cx="3300413" cy="23596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As a </a:t>
            </a:r>
            <a:r>
              <a:rPr lang="en-US" sz="1900" i="1" dirty="0"/>
              <a:t>designed object</a:t>
            </a:r>
            <a:r>
              <a:rPr lang="en-US" sz="1900" dirty="0"/>
              <a:t> fashion is actively generated through the creative work of </a:t>
            </a:r>
            <a:r>
              <a:rPr lang="en-US" sz="1900" b="1" dirty="0"/>
              <a:t>designers</a:t>
            </a:r>
            <a:r>
              <a:rPr lang="en-US" sz="19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The role of designers is to push the esthetic and visual language of style forward, and to provide innovation that will find acceptance in the marketplace.</a:t>
            </a:r>
            <a:endParaRPr lang="en-GB" sz="1900" dirty="0"/>
          </a:p>
        </p:txBody>
      </p:sp>
      <p:sp>
        <p:nvSpPr>
          <p:cNvPr id="5" name="Rectangle 4"/>
          <p:cNvSpPr/>
          <p:nvPr/>
        </p:nvSpPr>
        <p:spPr>
          <a:xfrm>
            <a:off x="543697" y="6311899"/>
            <a:ext cx="4603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5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As an </a:t>
            </a:r>
            <a:r>
              <a:rPr lang="en-US" sz="1900" i="1" dirty="0"/>
              <a:t>industry</a:t>
            </a:r>
            <a:r>
              <a:rPr lang="en-US" sz="1900" dirty="0"/>
              <a:t> fashion is a complex system of brands, production facilities, and retailers, employing millions of people worldwide. 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 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It is important to understand the current structure of the industry, as well as its systemic limitations. </a:t>
            </a:r>
            <a:endParaRPr lang="en-GB" sz="1900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Fashion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8411" y="6316591"/>
            <a:ext cx="4513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073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809</Words>
  <Application>Microsoft Macintosh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Noto Serif Regular</vt:lpstr>
      <vt:lpstr>Noto Serif</vt:lpstr>
      <vt:lpstr>Noto Sans Bold</vt:lpstr>
      <vt:lpstr>Arial</vt:lpstr>
      <vt:lpstr>Noto Sans</vt:lpstr>
      <vt:lpstr>Courier New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Understanding Fashion</vt:lpstr>
      <vt:lpstr>Understanding Fashion</vt:lpstr>
      <vt:lpstr>Understanding Fashion</vt:lpstr>
      <vt:lpstr>Understanding Fashion</vt:lpstr>
      <vt:lpstr>Understanding Fashion</vt:lpstr>
      <vt:lpstr>Fashion History Overview</vt:lpstr>
      <vt:lpstr>Fashion History Overview</vt:lpstr>
      <vt:lpstr>Fashion History Overview</vt:lpstr>
      <vt:lpstr>Fashion History Overview</vt:lpstr>
      <vt:lpstr>Key Designers</vt:lpstr>
      <vt:lpstr>Key Designers</vt:lpstr>
      <vt:lpstr>Key Designers</vt:lpstr>
      <vt:lpstr>The Fashion Marketplace</vt:lpstr>
      <vt:lpstr>The Fashion Marketplace</vt:lpstr>
      <vt:lpstr>The Fashion Marketplace</vt:lpstr>
      <vt:lpstr>Current Issues in the Fashion Industry</vt:lpstr>
      <vt:lpstr>Current Issues in the Fashion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Clare Double</cp:lastModifiedBy>
  <cp:revision>88</cp:revision>
  <dcterms:created xsi:type="dcterms:W3CDTF">2018-05-18T09:22:04Z</dcterms:created>
  <dcterms:modified xsi:type="dcterms:W3CDTF">2019-10-28T14:58:28Z</dcterms:modified>
</cp:coreProperties>
</file>