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9" r:id="rId2"/>
  </p:sldMasterIdLst>
  <p:notesMasterIdLst>
    <p:notesMasterId r:id="rId29"/>
  </p:notesMasterIdLst>
  <p:handoutMasterIdLst>
    <p:handoutMasterId r:id="rId30"/>
  </p:handoutMasterIdLst>
  <p:sldIdLst>
    <p:sldId id="257" r:id="rId3"/>
    <p:sldId id="265" r:id="rId4"/>
    <p:sldId id="263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90" r:id="rId19"/>
    <p:sldId id="281" r:id="rId20"/>
    <p:sldId id="282" r:id="rId21"/>
    <p:sldId id="283" r:id="rId22"/>
    <p:sldId id="284" r:id="rId23"/>
    <p:sldId id="291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embeddedFontLst>
    <p:embeddedFont>
      <p:font typeface="Noto Sans" panose="020B0502040504090204" pitchFamily="34" charset="0"/>
      <p:regular r:id="rId31"/>
      <p:bold r:id="rId32"/>
      <p:italic r:id="rId33"/>
      <p:boldItalic r:id="rId34"/>
    </p:embeddedFont>
    <p:embeddedFont>
      <p:font typeface="Noto Sans Bold" panose="020B0502040504020204"/>
      <p:bold r:id="rId35"/>
    </p:embeddedFont>
    <p:embeddedFont>
      <p:font typeface="Noto Serif" panose="02020600060500020200" pitchFamily="18" charset="0"/>
      <p:regular r:id="rId36"/>
      <p:bold r:id="rId37"/>
      <p:italic r:id="rId38"/>
      <p:boldItalic r:id="rId39"/>
    </p:embeddedFont>
    <p:embeddedFont>
      <p:font typeface="Noto Serif Regular" panose="020B060402020202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" id="{634E0027-A025-B34B-A7D8-FE60DBD4F496}">
          <p14:sldIdLst>
            <p14:sldId id="257"/>
            <p14:sldId id="265"/>
            <p14:sldId id="263"/>
          </p14:sldIdLst>
        </p14:section>
        <p14:section name="Main presentation" id="{06B637CD-49DF-7D41-8727-FB255F7E1D17}">
          <p14:sldIdLst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90"/>
            <p14:sldId id="281"/>
            <p14:sldId id="282"/>
            <p14:sldId id="283"/>
            <p14:sldId id="284"/>
            <p14:sldId id="291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6" clrIdx="0">
    <p:extLst>
      <p:ext uri="{19B8F6BF-5375-455C-9EA6-DF929625EA0E}">
        <p15:presenceInfo xmlns:p15="http://schemas.microsoft.com/office/powerpoint/2012/main" userId="Wal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86401" autoAdjust="0"/>
  </p:normalViewPr>
  <p:slideViewPr>
    <p:cSldViewPr snapToGrid="0" snapToObjects="1">
      <p:cViewPr varScale="1">
        <p:scale>
          <a:sx n="128" d="100"/>
          <a:sy n="128" d="100"/>
        </p:scale>
        <p:origin x="21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1BBD16-9390-E245-B599-DB7805A76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4A5E-51D0-DA47-9267-B00488F3A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BC70-1A8A-924A-9322-E9905D25E45E}" type="datetimeFigureOut">
              <a:rPr lang="en-GB" smtClean="0">
                <a:latin typeface="Noto Serif Regular" panose="02020600060500020200" pitchFamily="18" charset="0"/>
              </a:rPr>
              <a:t>28/10/2019</a:t>
            </a:fld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3C31E-AA60-9B4F-9137-678D6E61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E84A8-9E99-AF4B-849B-7F29D695A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425-1EF6-E542-BDB1-09A7975C6C8F}" type="slidenum">
              <a:rPr lang="en-GB" smtClean="0">
                <a:latin typeface="Noto Serif Regular" panose="02020600060500020200" pitchFamily="18" charset="0"/>
              </a:rPr>
              <a:t>‹#›</a:t>
            </a:fld>
            <a:endParaRPr lang="en-GB" dirty="0">
              <a:latin typeface="Noto Serif Regular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D324FD79-6B2A-644E-8376-13E9D55BEA79}" type="datetimeFigureOut">
              <a:rPr lang="en-GB" smtClean="0"/>
              <a:pPr/>
              <a:t>28/10/2019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8B24B74A-A0CD-7E4D-8421-FB6C579B2A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6B644-1F34-2C42-A8F2-10352840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753" y="1495618"/>
            <a:ext cx="2234494" cy="234840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28B207-9819-459E-8362-DBDC34ECB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81" y="3879319"/>
            <a:ext cx="8240151" cy="1436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3429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6858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0287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3716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-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94863B-50CC-E54A-BEDD-3AEDA8BC6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273032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CAC7E-E9C7-3A43-8D4C-164579CC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11492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F47826-711D-E342-943F-80A9BE122F91}"/>
              </a:ext>
            </a:extLst>
          </p:cNvPr>
          <p:cNvCxnSpPr>
            <a:cxnSpLocks/>
          </p:cNvCxnSpPr>
          <p:nvPr userDrawn="1"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C637DC-015D-8744-8A57-162F14DC8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EE80FF-F87E-481E-89F2-64D176B83558}"/>
              </a:ext>
            </a:extLst>
          </p:cNvPr>
          <p:cNvSpPr/>
          <p:nvPr userDrawn="1"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Book Title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Author(s)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X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Book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311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20E1F-9AA7-469C-9563-93A2EB0D7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6B4327-24F0-694A-BFF6-B4471970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EE73CD-B2FA-9A41-9C6B-787A69DB7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AC51A8-6E08-4CA2-BC27-AB65F1DD69F8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CD6B41C-DA7B-4AAE-9A36-34C5016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6473-5CA7-4A9B-841F-02DA886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1A425-62DA-4D13-B06F-D89DEACC1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/>
              <a:t>/ CH Chapter name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9CBB8F-98D2-4B75-B05B-D340256E1EE5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K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CC90-CA7E-C240-8E12-BD79C3C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FEAB-5278-8B44-A4FC-A40E9D0D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D6252-6ABE-DB48-A64F-7F73652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1825625"/>
            <a:ext cx="330619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BB75C-4A6E-CB43-B4F2-56D7870AF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C2A2DD-6A4D-4D99-9F36-6D56847E4102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K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514B-FFAC-6249-989C-E0119B0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8" y="365126"/>
            <a:ext cx="6835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352D-41FA-A945-8FD7-89F593AC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38" y="1857377"/>
            <a:ext cx="3272803" cy="647698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D74FF-C658-6F4C-AADF-C27FEE3C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738" y="2615783"/>
            <a:ext cx="3272803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311A9-F84C-9C42-971E-359F83C5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459" y="1857377"/>
            <a:ext cx="3287794" cy="647697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427A3-357D-DB41-9FA2-3F655E60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459" y="2615783"/>
            <a:ext cx="3287794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BEF84-E096-7C4E-B386-8CB3DFB5B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0573A3-EC93-4DDB-B2D2-75707FDCD4CD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KP Pic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05EB3D-ED5A-2A44-8872-A71EFEB2B91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B9C84-DA16-E148-8A34-38A8E46CC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279" y="1825625"/>
            <a:ext cx="3260830" cy="4351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8B7308-591E-1E4D-A325-513A961B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EB9C84-0229-8848-9D58-29AD7D70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EC18E3-BEAE-4B9E-B9DB-BB936B739AB7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703" r:id="rId4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000" b="1" i="0" u="sng" strike="noStrike" kern="1200" cap="none" spc="0" normalizeH="0" baseline="0" noProof="0" dirty="0">
          <a:ln>
            <a:noFill/>
          </a:ln>
          <a:solidFill>
            <a:schemeClr val="accent5"/>
          </a:solidFill>
          <a:effectLst/>
          <a:uLnTx/>
          <a:uFillTx/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D5162-0A53-2747-9B44-F376530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333F0-FC38-B24D-B40C-EBF0BC8E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279" y="1825625"/>
            <a:ext cx="685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8AFA-DC20-8149-AED2-86519ACE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CE1DD-89DB-A842-BBD0-A319B20AEF11}"/>
              </a:ext>
            </a:extLst>
          </p:cNvPr>
          <p:cNvCxnSpPr>
            <a:cxnSpLocks/>
          </p:cNvCxnSpPr>
          <p:nvPr/>
        </p:nvCxnSpPr>
        <p:spPr>
          <a:xfrm>
            <a:off x="628650" y="6286500"/>
            <a:ext cx="78867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72696A-F506-F249-8CDB-46EA988B8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0550" y="6356351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2" r:id="rId3"/>
    <p:sldLayoutId id="2147483683" r:id="rId4"/>
    <p:sldLayoutId id="2147483685" r:id="rId5"/>
    <p:sldLayoutId id="2147483700" r:id="rId6"/>
    <p:sldLayoutId id="214748370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i="0" u="none" kern="1200" baseline="0">
          <a:solidFill>
            <a:schemeClr val="tx1"/>
          </a:solidFill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F05D0-7ECA-402E-B50C-8D0EB529C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+</a:t>
            </a:r>
          </a:p>
          <a:p>
            <a:r>
              <a:rPr lang="en-GB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849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405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dirty="0"/>
              <a:t>Woven design experimentation can be done manually or digitally. 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Creative experimentation with woven surfaces can focus on either of the following areas: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Texture – designers can create surface interest by using textured yarns or looping (pile) weaving techniques 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Stripes and checks – designers can create a variety of geometric patterns by varying color of the yarns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Technical consideration: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Yarn-dyed fabrics vs. printed stripes and checks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Constructed Surfaces / </a:t>
            </a:r>
            <a:r>
              <a:rPr lang="en-US" dirty="0" err="1"/>
              <a:t>Wovens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83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025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dirty="0"/>
              <a:t>Complex </a:t>
            </a:r>
            <a:r>
              <a:rPr lang="en-US" sz="1900" dirty="0" err="1"/>
              <a:t>wovens</a:t>
            </a:r>
            <a:r>
              <a:rPr lang="en-US" sz="1900" dirty="0"/>
              <a:t> offer ample variety of creative applications. 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Complex woven terminology: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Dobby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Jacquard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Brocade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Damask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These techniques tend to be developed in similar ways as printed materials by focusing on visual pattern design first, and then applying these into weaving design software.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Constructed Surfaces / </a:t>
            </a:r>
            <a:r>
              <a:rPr lang="en-US" dirty="0" err="1"/>
              <a:t>Wovens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91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Constructed Surfaces / Knits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Knitted fabrics are constructed by looping a yarn around itself or other looping yarns. This imparts insulation and stretch to the materials produced.   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Warp knits include tricot, piqué, </a:t>
            </a:r>
            <a:r>
              <a:rPr lang="en-US" sz="1900" dirty="0" err="1"/>
              <a:t>raschel</a:t>
            </a:r>
            <a:r>
              <a:rPr lang="en-US" sz="1900" dirty="0"/>
              <a:t>, and Milanese. These are mostly produced by machine and used in </a:t>
            </a:r>
            <a:r>
              <a:rPr lang="en-US" sz="1900" dirty="0" err="1"/>
              <a:t>activewear</a:t>
            </a:r>
            <a:r>
              <a:rPr lang="en-US" sz="1900" dirty="0"/>
              <a:t> and lingerie.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7DA736-241A-5248-A614-A9243C4369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3944" y="1874044"/>
            <a:ext cx="2921000" cy="4254500"/>
          </a:xfrm>
        </p:spPr>
      </p:pic>
    </p:spTree>
    <p:extLst>
      <p:ext uri="{BB962C8B-B14F-4D97-AF65-F5344CB8AC3E}">
        <p14:creationId xmlns:p14="http://schemas.microsoft.com/office/powerpoint/2010/main" val="27118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Constructed Surfaces / Knits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Weft knits include jersey, waffle knit, rib, cable, and Fair Isle among many others. These can be produced by machine or by hand.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9BB7DE-25E3-3A40-81DB-1CC4208648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1894" y="1893094"/>
            <a:ext cx="2705100" cy="4216400"/>
          </a:xfrm>
        </p:spPr>
      </p:pic>
    </p:spTree>
    <p:extLst>
      <p:ext uri="{BB962C8B-B14F-4D97-AF65-F5344CB8AC3E}">
        <p14:creationId xmlns:p14="http://schemas.microsoft.com/office/powerpoint/2010/main" val="73563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9758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900" dirty="0"/>
              <a:t>Cut-and-sew knits: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Produced from knitted fabric cut into garment pieces and assembled using </a:t>
            </a:r>
            <a:r>
              <a:rPr lang="en-US" sz="1900" dirty="0" err="1"/>
              <a:t>serging</a:t>
            </a:r>
            <a:r>
              <a:rPr lang="en-US" sz="1900" dirty="0"/>
              <a:t> machines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Usually categorized by </a:t>
            </a:r>
            <a:r>
              <a:rPr lang="en-US" sz="1900" b="1" dirty="0"/>
              <a:t>weight</a:t>
            </a:r>
            <a:r>
              <a:rPr lang="en-US" sz="1900" dirty="0"/>
              <a:t> (</a:t>
            </a:r>
            <a:r>
              <a:rPr lang="en-US" sz="1900" dirty="0" err="1"/>
              <a:t>oz</a:t>
            </a:r>
            <a:r>
              <a:rPr lang="en-US" sz="1900" dirty="0"/>
              <a:t>/yd² or gr/m²)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Fashioned knits: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Constructed by knitting shaped garment pieces and linking these into a final apparel item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More costly than cut-and-sew construction, but virtually waste-free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Usually categorized by </a:t>
            </a:r>
            <a:r>
              <a:rPr lang="en-US" sz="1900" b="1" dirty="0"/>
              <a:t>gauge</a:t>
            </a:r>
            <a:r>
              <a:rPr lang="en-US" sz="1900" dirty="0"/>
              <a:t> (stitches per linear inch)</a:t>
            </a:r>
            <a:endParaRPr lang="en-GB" sz="1900" dirty="0"/>
          </a:p>
          <a:p>
            <a:pPr>
              <a:lnSpc>
                <a:spcPct val="100000"/>
              </a:lnSpc>
            </a:pP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Constructed Surfaces / Knits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71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0911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dirty="0"/>
              <a:t>Creative experimentation with knitted materials can be done manually or digitally.</a:t>
            </a:r>
            <a:r>
              <a:rPr lang="en-GB" sz="1900" dirty="0"/>
              <a:t> </a:t>
            </a:r>
            <a:r>
              <a:rPr lang="en-US" sz="1900" dirty="0"/>
              <a:t>Experimentation with knits can focus on color or texture.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Color-based techniques include stripes, intarsia, and Fair Isle.</a:t>
            </a:r>
            <a:endParaRPr lang="en-GB" sz="19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Designing for Fair Isle and intarsia requires the use of gauge graphs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Textural knit design includes basic textural knits (such as rib variations and waffles) or more complex cables and knit lace.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Constructed Surfaces / Knits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25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9264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dirty="0"/>
              <a:t>Dyes impart color by chemically binding to fiber. 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Certain fibers will work with some dyes but not others. </a:t>
            </a:r>
            <a:endParaRPr lang="en-GB" sz="1900" dirty="0"/>
          </a:p>
          <a:p>
            <a:pPr>
              <a:lnSpc>
                <a:spcPct val="100000"/>
              </a:lnSpc>
            </a:pPr>
            <a:endParaRPr lang="en-US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Creative dye techniques enable variety of outcomes.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Vat-dyeing: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Primarily used to achieve solid color applications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Commonly used in custom color matches and exclusive brand-based color development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Dye Applications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831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2151" y="1309816"/>
            <a:ext cx="6647935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8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Dye </a:t>
            </a:r>
            <a:r>
              <a:rPr lang="en-US" cap="all" dirty="0"/>
              <a:t>A</a:t>
            </a:r>
            <a:r>
              <a:rPr lang="en-US" dirty="0"/>
              <a:t>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Dip-dyeing</a:t>
            </a:r>
            <a:r>
              <a:rPr lang="en-US" sz="1900" b="1" dirty="0"/>
              <a:t>:</a:t>
            </a:r>
            <a:r>
              <a:rPr lang="en-US" sz="1900" dirty="0"/>
              <a:t> 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Used to achieve a gradient of color (</a:t>
            </a:r>
            <a:r>
              <a:rPr lang="en-US" sz="1900" b="1" dirty="0" err="1"/>
              <a:t>ombré</a:t>
            </a:r>
            <a:r>
              <a:rPr lang="en-US" sz="1900" dirty="0"/>
              <a:t>)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Resist-dyeing (wax-dyeing): 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Batik, </a:t>
            </a:r>
            <a:r>
              <a:rPr lang="en-US" sz="1900" dirty="0" err="1"/>
              <a:t>tsutsugaki</a:t>
            </a:r>
            <a:r>
              <a:rPr lang="en-US" sz="1900" dirty="0"/>
              <a:t>, Yoruba cloth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Tie-dyeing: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 err="1"/>
              <a:t>Shibori</a:t>
            </a:r>
            <a:r>
              <a:rPr lang="en-US" sz="1900" dirty="0"/>
              <a:t> 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Fabric painting</a:t>
            </a:r>
            <a:endParaRPr lang="en-GB" sz="19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829" y="1825625"/>
            <a:ext cx="2900892" cy="435133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9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Prints and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Key categories of printing techniques: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Woodblock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Screen printing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Digital printing</a:t>
            </a:r>
            <a:endParaRPr lang="en-GB" sz="1900" dirty="0"/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676" y="1825625"/>
            <a:ext cx="2904045" cy="435133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3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9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Prints and Patterns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79" y="1825625"/>
            <a:ext cx="2890067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Types of print designs: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Placement prints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Allover repeat prints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Engineered prints</a:t>
            </a:r>
            <a:endParaRPr lang="en-GB" sz="19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95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8357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dirty="0"/>
              <a:t>Embellished fabrics have been created in a variety of cultures throughout history. Awareness of cultural context is important.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Embellishments are often mechanized or produced in regions of the world with cheaper labor (i.e. South Asia). 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Primary categories: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Embroidery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Beading 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Embellishment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45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580" y="996779"/>
            <a:ext cx="6540842" cy="49097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62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Embellishment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Embellishment techniques: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Beading and sequin work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Appliqué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Glued embellishments</a:t>
            </a:r>
            <a:endParaRPr lang="en-GB" sz="1900" dirty="0"/>
          </a:p>
          <a:p>
            <a:pPr>
              <a:lnSpc>
                <a:spcPct val="100000"/>
              </a:lnSpc>
            </a:pP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63" y="1934451"/>
            <a:ext cx="3306762" cy="413368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60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8178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900" dirty="0"/>
              <a:t>Sewn manipulations: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Smocking, tucking, </a:t>
            </a:r>
            <a:r>
              <a:rPr lang="en-US" sz="1900" dirty="0" err="1"/>
              <a:t>ruching</a:t>
            </a:r>
            <a:r>
              <a:rPr lang="en-US" sz="1900" dirty="0"/>
              <a:t>, patchwork, quilting, </a:t>
            </a:r>
            <a:r>
              <a:rPr lang="en-US" sz="1900" dirty="0" err="1"/>
              <a:t>trapunto</a:t>
            </a:r>
            <a:r>
              <a:rPr lang="en-US" sz="1900" dirty="0"/>
              <a:t>, etc. 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Heat-set manipulations: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Pleating, crushing, embossing, etc.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Surface treatments: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Brushing, sandblasting, stonewashing, etc. 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Perforation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608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Laser-cutting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Laser-etching (</a:t>
            </a:r>
            <a:r>
              <a:rPr lang="en-US" sz="1900" dirty="0" err="1"/>
              <a:t>rastering</a:t>
            </a:r>
            <a:r>
              <a:rPr lang="en-US" sz="1900" dirty="0"/>
              <a:t>):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Commonly used as finishing process on denim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Laser-cutting: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Allows quick production of complex perforated materials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Setting up a design requires use of vector-based design software (i.e. Adobe Illustrator or similar)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508" y="1825625"/>
            <a:ext cx="3108213" cy="435133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30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Technology and Fabrication Development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79" y="1825625"/>
            <a:ext cx="2900892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3D printing (rapid-prototyping technique) is becoming increasingly applicable to fashion design, challenging traditional production processes.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Resins, latex, and other solution-based materials are being used to explore new ways of constructing garments.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89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76CAE-D4B2-4267-BE42-B36C955F6DBC}"/>
              </a:ext>
            </a:extLst>
          </p:cNvPr>
          <p:cNvSpPr/>
          <p:nvPr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Fashion Design</a:t>
            </a: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 / </a:t>
            </a: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erif Regular" panose="02020600060500020200" pitchFamily="18" charset="0"/>
              </a:rPr>
              <a:t>Denis Antoine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4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Textile development</a:t>
            </a:r>
            <a:endParaRPr lang="en-GB" sz="2400" b="0" i="0" u="none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320C56-B9C8-4B40-A187-753D3C78A9FA}"/>
              </a:ext>
            </a:extLst>
          </p:cNvPr>
          <p:cNvCxnSpPr>
            <a:cxnSpLocks/>
          </p:cNvCxnSpPr>
          <p:nvPr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Understand the valuable role played by creative textiles in the development of a collection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Identify the structure and the creative applications of constructed surfaces, including woven and knitted fabrications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Explore the technical context and esthetic possibilities of dye applications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Identify a variety of types and creative uses of printed and patterned materials</a:t>
            </a:r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34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Classify embellished surfaces and evaluate their esthetic capabilities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Evaluate the technical processes and creative applications of manipulated fabrics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Introduce the technical and esthetic uses of laser-cutting in fashion</a:t>
            </a:r>
            <a:endParaRPr lang="en-GB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Explore new technologies and fabrication processes impacting the fashion industry</a:t>
            </a:r>
            <a:endParaRPr lang="en-GB" sz="1900" dirty="0"/>
          </a:p>
          <a:p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39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0994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00" dirty="0"/>
              <a:t>Designers rarely rely exclusively on sourced textiles. 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Original textiles can offer valuable creative value to any range of product, particularly if silhouette and construction are limited by functional needs of the consumer.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Core textile terminology: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Fiber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Yarn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Fabrication</a:t>
            </a:r>
            <a:endParaRPr lang="en-GB" sz="19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Finishing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Textile Development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44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900" dirty="0"/>
              <a:t>Woven fabrications are constructed by interlacing two sets of yarns, known as warp and weft.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 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US" sz="1900" dirty="0"/>
              <a:t>Key directions: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Grain is parallel to the warp and the selvedge, and is the most stable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Cross-grain is perpendicular to the selvedge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Bias sits at a 45-degree angle to the grain and is very flexible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Constructed Surfaces / </a:t>
            </a:r>
            <a:r>
              <a:rPr lang="en-US" dirty="0" err="1"/>
              <a:t>Wovens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84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0215" y="939114"/>
            <a:ext cx="4355384" cy="47614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8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Constructed Surfaces / </a:t>
            </a:r>
            <a:r>
              <a:rPr lang="en-US" dirty="0" err="1"/>
              <a:t>Wovens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Standard woven structures: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Plain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Oxford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Twill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Herringbone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Satin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Crepe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US" sz="1900" dirty="0"/>
              <a:t>Complex </a:t>
            </a:r>
            <a:endParaRPr lang="en-GB" sz="19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CF6A8-675A-FE4A-9E49-8F3AD7194DC4}"/>
              </a:ext>
            </a:extLst>
          </p:cNvPr>
          <p:cNvSpPr/>
          <p:nvPr/>
        </p:nvSpPr>
        <p:spPr>
          <a:xfrm>
            <a:off x="556054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519FB35-A754-0440-A06F-B2FF8C990F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6617" y="1825625"/>
            <a:ext cx="3564870" cy="3989259"/>
          </a:xfrm>
        </p:spPr>
      </p:pic>
    </p:spTree>
    <p:extLst>
      <p:ext uri="{BB962C8B-B14F-4D97-AF65-F5344CB8AC3E}">
        <p14:creationId xmlns:p14="http://schemas.microsoft.com/office/powerpoint/2010/main" val="1741434585"/>
      </p:ext>
    </p:extLst>
  </p:cSld>
  <p:clrMapOvr>
    <a:masterClrMapping/>
  </p:clrMapOvr>
</p:sld>
</file>

<file path=ppt/theme/theme1.xml><?xml version="1.0" encoding="utf-8"?>
<a:theme xmlns:a="http://schemas.openxmlformats.org/drawingml/2006/main" name="LKP Opener - blank">
  <a:themeElements>
    <a:clrScheme name="LKP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F2600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LKP">
      <a:majorFont>
        <a:latin typeface="Noto Sans Bold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4DFCEF36-CF80-1F46-9CDE-9CE2C245CA39}"/>
    </a:ext>
  </a:extLst>
</a:theme>
</file>

<file path=ppt/theme/theme2.xml><?xml version="1.0" encoding="utf-8"?>
<a:theme xmlns:a="http://schemas.openxmlformats.org/drawingml/2006/main" name="LK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7222A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7E6DB49D-2E34-2143-8B6F-A49F30623E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967</Words>
  <Application>Microsoft Macintosh PowerPoint</Application>
  <PresentationFormat>On-screen Show (4:3)</PresentationFormat>
  <Paragraphs>175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Noto Serif Regular</vt:lpstr>
      <vt:lpstr>Noto Serif</vt:lpstr>
      <vt:lpstr>Noto Sans Bold</vt:lpstr>
      <vt:lpstr>Arial</vt:lpstr>
      <vt:lpstr>Noto Sans</vt:lpstr>
      <vt:lpstr>LKP Opener - blank</vt:lpstr>
      <vt:lpstr>LKP</vt:lpstr>
      <vt:lpstr>PowerPoint Presentation</vt:lpstr>
      <vt:lpstr>PowerPoint Presentation</vt:lpstr>
      <vt:lpstr>PowerPoint Presentation</vt:lpstr>
      <vt:lpstr>Objectives</vt:lpstr>
      <vt:lpstr>Objectives</vt:lpstr>
      <vt:lpstr>Creative Textile Development </vt:lpstr>
      <vt:lpstr>Constructed Surfaces / Wovens</vt:lpstr>
      <vt:lpstr>PowerPoint Presentation</vt:lpstr>
      <vt:lpstr>Constructed Surfaces / Wovens</vt:lpstr>
      <vt:lpstr>Constructed Surfaces / Wovens</vt:lpstr>
      <vt:lpstr>Constructed Surfaces / Wovens</vt:lpstr>
      <vt:lpstr>Constructed Surfaces / Knits</vt:lpstr>
      <vt:lpstr>Constructed Surfaces / Knits</vt:lpstr>
      <vt:lpstr>Constructed Surfaces / Knits</vt:lpstr>
      <vt:lpstr>Constructed Surfaces / Knits</vt:lpstr>
      <vt:lpstr>Dye Applications</vt:lpstr>
      <vt:lpstr>PowerPoint Presentation</vt:lpstr>
      <vt:lpstr>Dye Applications</vt:lpstr>
      <vt:lpstr>Prints and Patterns</vt:lpstr>
      <vt:lpstr>Prints and Patterns</vt:lpstr>
      <vt:lpstr>Embellishment</vt:lpstr>
      <vt:lpstr>PowerPoint Presentation</vt:lpstr>
      <vt:lpstr>Embellishment </vt:lpstr>
      <vt:lpstr>Manipulations</vt:lpstr>
      <vt:lpstr>Laser-cutting</vt:lpstr>
      <vt:lpstr>New Technology and Fabrication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Coco</dc:creator>
  <cp:lastModifiedBy>Clare Double</cp:lastModifiedBy>
  <cp:revision>80</cp:revision>
  <dcterms:created xsi:type="dcterms:W3CDTF">2018-05-18T09:22:04Z</dcterms:created>
  <dcterms:modified xsi:type="dcterms:W3CDTF">2019-10-28T15:22:32Z</dcterms:modified>
</cp:coreProperties>
</file>