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9" r:id="rId15"/>
    <p:sldId id="276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90" r:id="rId25"/>
    <p:sldId id="287" r:id="rId26"/>
    <p:sldId id="288" r:id="rId27"/>
  </p:sldIdLst>
  <p:sldSz cx="9144000" cy="6858000" type="screen4x3"/>
  <p:notesSz cx="6858000" cy="9144000"/>
  <p:embeddedFontLst>
    <p:embeddedFont>
      <p:font typeface="Noto Sans" panose="020B0502040504090204" pitchFamily="34" charset="0"/>
      <p:regular r:id="rId30"/>
      <p:bold r:id="rId31"/>
      <p:italic r:id="rId32"/>
      <p:boldItalic r:id="rId33"/>
    </p:embeddedFont>
    <p:embeddedFont>
      <p:font typeface="Noto Sans Bold" panose="020B0502040504020204"/>
      <p:bold r:id="rId34"/>
    </p:embeddedFont>
    <p:embeddedFont>
      <p:font typeface="Noto Serif" panose="02020600060500020200" pitchFamily="18" charset="0"/>
      <p:regular r:id="rId35"/>
      <p:bold r:id="rId36"/>
      <p:italic r:id="rId37"/>
      <p:boldItalic r:id="rId38"/>
    </p:embeddedFont>
    <p:embeddedFont>
      <p:font typeface="Noto Serif Regular" panose="020B0604020202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9"/>
            <p14:sldId id="276"/>
            <p14:sldId id="279"/>
            <p14:sldId id="278"/>
            <p14:sldId id="280"/>
            <p14:sldId id="281"/>
            <p14:sldId id="282"/>
            <p14:sldId id="283"/>
            <p14:sldId id="284"/>
            <p14:sldId id="285"/>
            <p14:sldId id="290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5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86401" autoAdjust="0"/>
  </p:normalViewPr>
  <p:slideViewPr>
    <p:cSldViewPr snapToGrid="0" snapToObjects="1">
      <p:cViewPr varScale="1">
        <p:scale>
          <a:sx n="128" d="100"/>
          <a:sy n="128" d="100"/>
        </p:scale>
        <p:origin x="2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28/10/2019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28/10/2019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Sketching, Collage, and Digital Media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/>
              <a:t>Collage</a:t>
            </a:r>
            <a:r>
              <a:rPr lang="en-US" sz="1900" dirty="0"/>
              <a:t> allows exploration of unique combinations and juxtapositions.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Collage can be done manually or digitally. 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Including human elements (heads/faces, hands, feet, etc.) can help </a:t>
            </a:r>
            <a:r>
              <a:rPr lang="en-US" sz="1900" dirty="0" err="1"/>
              <a:t>communi</a:t>
            </a:r>
            <a:r>
              <a:rPr lang="en-US" sz="1900" dirty="0"/>
              <a:t>-cate proportion and volume.</a:t>
            </a:r>
            <a:endParaRPr lang="en-GB" sz="1900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890" y="1825625"/>
            <a:ext cx="3153107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2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593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b="1" dirty="0"/>
              <a:t>Fashion (</a:t>
            </a:r>
            <a:r>
              <a:rPr lang="en-US" sz="1900" b="1" dirty="0" err="1"/>
              <a:t>croquis</a:t>
            </a:r>
            <a:r>
              <a:rPr lang="en-US" sz="1900" b="1" dirty="0"/>
              <a:t>) sketching</a:t>
            </a:r>
            <a:r>
              <a:rPr lang="en-US" sz="1900" dirty="0"/>
              <a:t> is used to visualize design ideas in relation to the human form.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Traditionally done on an elongated body figure to add elegance and grace.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Experienced designers freehand their </a:t>
            </a:r>
            <a:r>
              <a:rPr lang="en-US" sz="1900" dirty="0" err="1"/>
              <a:t>croquis</a:t>
            </a:r>
            <a:r>
              <a:rPr lang="en-US" sz="1900" dirty="0"/>
              <a:t> sketches, but designers in early stage of training may use </a:t>
            </a:r>
            <a:r>
              <a:rPr lang="en-US" sz="1900" dirty="0" err="1"/>
              <a:t>croquis</a:t>
            </a:r>
            <a:r>
              <a:rPr lang="en-US" sz="1900" dirty="0"/>
              <a:t> templates.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While rendered </a:t>
            </a:r>
            <a:r>
              <a:rPr lang="en-US" sz="1900" dirty="0" err="1"/>
              <a:t>croquis</a:t>
            </a:r>
            <a:r>
              <a:rPr lang="en-US" sz="1900" dirty="0"/>
              <a:t> (used in design presentation) can be time-consuming, quick </a:t>
            </a:r>
            <a:r>
              <a:rPr lang="en-US" sz="1900" dirty="0" err="1"/>
              <a:t>croquis</a:t>
            </a:r>
            <a:r>
              <a:rPr lang="en-US" sz="1900" dirty="0"/>
              <a:t> sketches developed for design experimentation should take two to five minutes.  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Sketching, Collage, and Digital Media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0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653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Silhouette refers to the overall shape and volume of an outfit.</a:t>
            </a:r>
            <a:r>
              <a:rPr lang="en-GB" sz="1900" dirty="0"/>
              <a:t> </a:t>
            </a:r>
            <a:r>
              <a:rPr lang="en-US" sz="1900" dirty="0"/>
              <a:t>Intentional use of silhouette can help strengthen the visual storytelling of a line of apparel.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Some silhouettes are naturally better suited for certain markets and product types.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Key fashion silhouettes: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Chemise (V-line)			Column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A-line					Tubular (I-line)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Hourglass (bell)			Trumpet (mermaid)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Trapeze				Square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Cocoon				Tunic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Silhouettes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5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5891" y="840259"/>
            <a:ext cx="5173362" cy="475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2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 on the Form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Types of common approaches to draping:</a:t>
            </a:r>
          </a:p>
          <a:p>
            <a:pPr lvl="0">
              <a:lnSpc>
                <a:spcPct val="100000"/>
              </a:lnSpc>
            </a:pPr>
            <a:endParaRPr lang="en-US" sz="1900" dirty="0"/>
          </a:p>
          <a:p>
            <a:pPr lvl="0">
              <a:lnSpc>
                <a:spcPct val="100000"/>
              </a:lnSpc>
            </a:pPr>
            <a:r>
              <a:rPr lang="en-US" sz="1900" dirty="0" err="1"/>
              <a:t>Moulage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Surface draping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Garment fitting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Geometric pattern experimentation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Deconstruction</a:t>
            </a:r>
            <a:endParaRPr lang="en-GB" sz="1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1896991"/>
            <a:ext cx="3306762" cy="420860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9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 on the Form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 err="1"/>
              <a:t>Moulage</a:t>
            </a:r>
            <a:r>
              <a:rPr lang="en-US" sz="1900" dirty="0"/>
              <a:t> involves the manipulation of fabric on the form to generate the shape, volume, and functional construction of the intended garment. The resulting material sections can be translated to working patterns.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829" y="1825625"/>
            <a:ext cx="2900892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3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735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b="1" dirty="0"/>
              <a:t>Surface draping</a:t>
            </a:r>
            <a:r>
              <a:rPr lang="en-US" sz="1900" dirty="0"/>
              <a:t> focuses on the addition of surface interest onto a base layer or functional understructure. This may include techniques such as 3D pleating, smocking, or </a:t>
            </a:r>
            <a:r>
              <a:rPr lang="en-US" sz="1900" dirty="0" err="1"/>
              <a:t>ruching</a:t>
            </a:r>
            <a:r>
              <a:rPr lang="en-US" sz="1900" dirty="0"/>
              <a:t>.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US" sz="1900" b="1" dirty="0"/>
          </a:p>
          <a:p>
            <a:pPr>
              <a:lnSpc>
                <a:spcPct val="100000"/>
              </a:lnSpc>
            </a:pPr>
            <a:r>
              <a:rPr lang="en-US" sz="1900" b="1" dirty="0"/>
              <a:t>Garment</a:t>
            </a:r>
            <a:r>
              <a:rPr lang="en-US" sz="1900" dirty="0"/>
              <a:t> </a:t>
            </a:r>
            <a:r>
              <a:rPr lang="en-US" sz="1900" b="1" dirty="0"/>
              <a:t>fitting</a:t>
            </a:r>
            <a:r>
              <a:rPr lang="en-US" sz="1900" dirty="0"/>
              <a:t> focuses on editing the fit of existing garments three-dimensionally. While may be limited in terms of originality of outcome, it is commonly used in more commercially minded companies.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 on the Form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80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 on the Form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/>
              <a:t>Geometric</a:t>
            </a:r>
            <a:r>
              <a:rPr lang="en-US" sz="1900" dirty="0"/>
              <a:t> </a:t>
            </a:r>
            <a:r>
              <a:rPr lang="en-US" sz="1900" b="1" dirty="0"/>
              <a:t>pattern</a:t>
            </a:r>
            <a:r>
              <a:rPr lang="en-US" sz="1900" dirty="0"/>
              <a:t> </a:t>
            </a:r>
            <a:r>
              <a:rPr lang="en-US" sz="1900" b="1" dirty="0"/>
              <a:t>experimentation</a:t>
            </a:r>
            <a:r>
              <a:rPr lang="en-US" sz="1900" dirty="0"/>
              <a:t> involves cutting fabric into a variety of shapes and placing these on the form. Approach is at the core of zero-waste pattern cutting.  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b="1" dirty="0"/>
              <a:t>Deconstruction</a:t>
            </a:r>
            <a:r>
              <a:rPr lang="en-US" sz="1900" dirty="0"/>
              <a:t> involves the taking apart and reassembling of existing garments. Effectively a form of 3D collage with the added benefit of waste repurposing.</a:t>
            </a:r>
            <a:endParaRPr lang="en-GB" sz="1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359" y="1825625"/>
            <a:ext cx="2896362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7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23944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Documenting draped experiments: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Plain contrasting background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Lighting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Perspective distortion and camera placement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Documenting all angles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Photographic documentation of original drapes is then traced over and translated into a </a:t>
            </a:r>
            <a:r>
              <a:rPr lang="en-US" sz="1900" dirty="0" err="1"/>
              <a:t>croquis</a:t>
            </a:r>
            <a:r>
              <a:rPr lang="en-US" sz="1900" dirty="0"/>
              <a:t> sketch as part of the process book.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Working patterns resulting from draped experiments must be fully marked up to be usable for 3D design refinement.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 on the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75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158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Beyond traditional design processes, </a:t>
            </a:r>
            <a:r>
              <a:rPr lang="en-US" sz="1900" b="1" dirty="0"/>
              <a:t>digital draping</a:t>
            </a:r>
            <a:r>
              <a:rPr lang="en-US" sz="1900" dirty="0"/>
              <a:t> happens at the intersection of digital technology and </a:t>
            </a:r>
            <a:br>
              <a:rPr lang="en-US" sz="1900" dirty="0"/>
            </a:br>
            <a:r>
              <a:rPr lang="en-US" sz="1900" dirty="0"/>
              <a:t>3D-design exploration.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2D to 3D:</a:t>
            </a:r>
            <a:endParaRPr lang="en-GB" sz="19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Projecting imagery directly onto a dress form or a garment muslin 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3D modeling and AR/VR:</a:t>
            </a:r>
            <a:endParaRPr lang="en-GB" sz="19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Maya, Google Tilt Brush, etc. allow generation of original garment shapes directly into a 3D digital environment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Draping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Detail-focused Design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Value of many garments comes from refined execution of construction details.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Approaches for visualizing/ communicating construction elements: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Mock-ups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Technical drawings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2578036"/>
            <a:ext cx="3306762" cy="284651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0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Your Ideas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9" y="3971330"/>
            <a:ext cx="3345981" cy="18775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Fashion is a multi-layered sensory experience.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Quality evaluation of a design idea requires full and precise understanding of all elements employed.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Samples included in the process book (or dedicated sample box) play a pivotal role in communicating the quality and value of the proposed designs.</a:t>
            </a:r>
            <a:endParaRPr lang="en-GB" sz="1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9" y="1972467"/>
            <a:ext cx="3345981" cy="18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9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Once all the creative possibilities of the inspiration have been explored loosely, the next step is to refine and visualize a collection of designs.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Moving from loose design ideas to a refined collection involves two steps: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1. Styling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2. Editing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Your Collection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733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633" y="74141"/>
            <a:ext cx="3925432" cy="58886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7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24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b="1" dirty="0"/>
              <a:t>Styling</a:t>
            </a:r>
            <a:r>
              <a:rPr lang="en-US" sz="1900" dirty="0"/>
              <a:t> is the process of combining individual design ideas into effective outfits.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Loose design ideas may focus on individual garments such as jackets, pants, or sweaters.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Once all separate design options have been rendered in </a:t>
            </a:r>
            <a:r>
              <a:rPr lang="en-US" sz="1900" dirty="0" err="1"/>
              <a:t>croquis</a:t>
            </a:r>
            <a:r>
              <a:rPr lang="en-US" sz="1900" dirty="0"/>
              <a:t> format, designs can be visualized as complete outfits, layering and combining garment types, and visualizing color use. 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Focus on lifestyle of intended consumer is important to success of this process.</a:t>
            </a: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Your Collection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7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9099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b="1" dirty="0"/>
              <a:t>Editing</a:t>
            </a:r>
            <a:r>
              <a:rPr lang="en-US" sz="1900" dirty="0"/>
              <a:t> is the final step in visualizing the collection. 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All the styled outfits are combined into an effective range of design offerings.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Designers must be aware of the value of offering a variety of garment types, functional needs of the consumer, and buyers’ priorities.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Moving a design from 2D to 3D (prototyping) can be costly, so effective editing of the collection is essential to avoid unnecessary waste of time and resources moving forward.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Your Collection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8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Fashion Design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erif Regular" panose="02020600060500020200" pitchFamily="18" charset="0"/>
              </a:rPr>
              <a:t>Denis Antoine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5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Design development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736939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Explore the many design processes used in creating a collection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Understand the creative uses of sketching, collage, and digital media in collection development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Explore a variety of fashion silhouettes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Identify the multiple approaches and uses of draping on the form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08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67599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Find out about digital draping techniques in collection development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Discover detail-focused design and its uses in collection development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Recognize the importance of sampling ideas in the exploration and presentation of fashion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Learn the steps involved in visualizing an original fashion collection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33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0417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Key role of designers is to translate inspiration into a full range of fashion products. Employing diverse techniques of design processing can help achieve this goal.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Designers should always record all their creative exploration through a process book. Process books may include sketches, collage, images of original draping, detail sampling, photography, digital media, etc.</a:t>
            </a:r>
          </a:p>
          <a:p>
            <a:pPr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Process books may be pre-planned and structured in a bound sketchbook format, or can be compiled from loose-sheet experimentation.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Processes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54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The design process involves three phases: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900" dirty="0"/>
              <a:t>1. Research investigation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900" dirty="0"/>
              <a:t>2. Design experimentation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900" dirty="0"/>
              <a:t>3. Design refinement</a:t>
            </a:r>
            <a:endParaRPr lang="en-GB" sz="19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140" y="3920498"/>
            <a:ext cx="2766581" cy="205051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139" y="1876916"/>
            <a:ext cx="2766581" cy="19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0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Full design exploration should include develop-</a:t>
            </a:r>
            <a:r>
              <a:rPr lang="en-US" sz="1900" dirty="0" err="1"/>
              <a:t>ment</a:t>
            </a:r>
            <a:r>
              <a:rPr lang="en-US" sz="1900" dirty="0"/>
              <a:t> of creative solutions for the following:</a:t>
            </a:r>
          </a:p>
          <a:p>
            <a:pPr lvl="0">
              <a:lnSpc>
                <a:spcPct val="100000"/>
              </a:lnSpc>
            </a:pPr>
            <a:r>
              <a:rPr lang="en-US" sz="1800" dirty="0"/>
              <a:t>Silhouette / volume / shape</a:t>
            </a:r>
            <a:endParaRPr lang="en-GB" sz="1800" dirty="0"/>
          </a:p>
          <a:p>
            <a:pPr lvl="0">
              <a:lnSpc>
                <a:spcPct val="100000"/>
              </a:lnSpc>
            </a:pPr>
            <a:r>
              <a:rPr lang="en-US" sz="1800" dirty="0"/>
              <a:t>Color</a:t>
            </a:r>
            <a:endParaRPr lang="en-GB" sz="1800" dirty="0"/>
          </a:p>
          <a:p>
            <a:pPr lvl="0">
              <a:lnSpc>
                <a:spcPct val="100000"/>
              </a:lnSpc>
            </a:pPr>
            <a:r>
              <a:rPr lang="en-US" sz="1800" dirty="0"/>
              <a:t>Materials / fabrication</a:t>
            </a:r>
            <a:endParaRPr lang="en-GB" sz="1800" dirty="0"/>
          </a:p>
          <a:p>
            <a:pPr lvl="0">
              <a:lnSpc>
                <a:spcPct val="100000"/>
              </a:lnSpc>
            </a:pPr>
            <a:r>
              <a:rPr lang="en-US" sz="1800" dirty="0"/>
              <a:t>Surface / pattern / texture</a:t>
            </a:r>
            <a:endParaRPr lang="en-GB" sz="1800" dirty="0"/>
          </a:p>
          <a:p>
            <a:pPr lvl="0">
              <a:lnSpc>
                <a:spcPct val="100000"/>
              </a:lnSpc>
            </a:pPr>
            <a:r>
              <a:rPr lang="en-US" sz="1800" dirty="0"/>
              <a:t>Construction / details / </a:t>
            </a:r>
            <a:r>
              <a:rPr lang="en-US" sz="1800" dirty="0" err="1"/>
              <a:t>finishings</a:t>
            </a:r>
            <a:endParaRPr lang="en-GB" sz="1800" dirty="0"/>
          </a:p>
          <a:p>
            <a:pPr lvl="0">
              <a:lnSpc>
                <a:spcPct val="100000"/>
              </a:lnSpc>
            </a:pPr>
            <a:r>
              <a:rPr lang="en-US" sz="1800" dirty="0"/>
              <a:t>Styling / mood / creative context</a:t>
            </a:r>
            <a:endParaRPr lang="en-GB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27" y="3193842"/>
            <a:ext cx="3306762" cy="146662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Sketching, Collage, and Digital Media  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9" y="1920271"/>
            <a:ext cx="3300413" cy="23332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To enhance creative value, designers should avoid jumping from raw research to final </a:t>
            </a:r>
            <a:r>
              <a:rPr lang="en-US" sz="1900" b="1" dirty="0" err="1"/>
              <a:t>croquis</a:t>
            </a:r>
            <a:r>
              <a:rPr lang="en-US" sz="1900" dirty="0"/>
              <a:t> sketch (fashion sketch). 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Observational analysis and image tracing through a variety of drawing-based techniques can unlock the creative potential of research.</a:t>
            </a:r>
            <a:endParaRPr lang="en-GB" sz="1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78079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1298</Words>
  <Application>Microsoft Macintosh PowerPoint</Application>
  <PresentationFormat>On-screen Show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Noto Serif Regular</vt:lpstr>
      <vt:lpstr>Noto Serif</vt:lpstr>
      <vt:lpstr>Noto Sans Bold</vt:lpstr>
      <vt:lpstr>Arial</vt:lpstr>
      <vt:lpstr>Noto Sans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Objectives</vt:lpstr>
      <vt:lpstr>Design Processes  </vt:lpstr>
      <vt:lpstr>Design Processes </vt:lpstr>
      <vt:lpstr>Design Processes </vt:lpstr>
      <vt:lpstr>Sketching, Collage, and Digital Media   </vt:lpstr>
      <vt:lpstr>Sketching, Collage, and Digital Media </vt:lpstr>
      <vt:lpstr>Sketching, Collage, and Digital Media </vt:lpstr>
      <vt:lpstr>Exploring Silhouettes </vt:lpstr>
      <vt:lpstr>PowerPoint Presentation</vt:lpstr>
      <vt:lpstr>Draping on the Form  </vt:lpstr>
      <vt:lpstr>Draping on the Form </vt:lpstr>
      <vt:lpstr>Draping on the Form  </vt:lpstr>
      <vt:lpstr>Draping on the Form </vt:lpstr>
      <vt:lpstr>Draping on the Form</vt:lpstr>
      <vt:lpstr>Digital Draping  </vt:lpstr>
      <vt:lpstr>Detail-focused Design  </vt:lpstr>
      <vt:lpstr>Sampling Your Ideas </vt:lpstr>
      <vt:lpstr>Visualizing Your Collection  </vt:lpstr>
      <vt:lpstr>PowerPoint Presentation</vt:lpstr>
      <vt:lpstr>Visualizing Your Collection  </vt:lpstr>
      <vt:lpstr>Visualizing Your Collection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Clare Double</cp:lastModifiedBy>
  <cp:revision>83</cp:revision>
  <dcterms:created xsi:type="dcterms:W3CDTF">2018-05-18T09:22:04Z</dcterms:created>
  <dcterms:modified xsi:type="dcterms:W3CDTF">2019-10-28T15:25:55Z</dcterms:modified>
</cp:coreProperties>
</file>