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67" r:id="rId3"/>
    <p:sldId id="257" r:id="rId4"/>
    <p:sldId id="269" r:id="rId5"/>
    <p:sldId id="270" r:id="rId6"/>
    <p:sldId id="273" r:id="rId7"/>
    <p:sldId id="274" r:id="rId8"/>
    <p:sldId id="266" r:id="rId9"/>
    <p:sldId id="2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lker" initials="W" lastIdx="5" clrIdx="0">
    <p:extLst>
      <p:ext uri="{19B8F6BF-5375-455C-9EA6-DF929625EA0E}">
        <p15:presenceInfo xmlns:p15="http://schemas.microsoft.com/office/powerpoint/2012/main" userId="Walker" providerId="None"/>
      </p:ext>
    </p:extLst>
  </p:cmAuthor>
  <p:cmAuthor id="2" name="Melanie Walker" initials="MW" lastIdx="5" clrIdx="1">
    <p:extLst>
      <p:ext uri="{19B8F6BF-5375-455C-9EA6-DF929625EA0E}">
        <p15:presenceInfo xmlns:p15="http://schemas.microsoft.com/office/powerpoint/2012/main" userId="89ff106a3e8bbc5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99AB"/>
    <a:srgbClr val="32B8B8"/>
    <a:srgbClr val="4886A2"/>
    <a:srgbClr val="4DA39F"/>
    <a:srgbClr val="1E8CAE"/>
    <a:srgbClr val="24A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CBC4EA-27F6-4AD0-B98A-541286D67B64}" v="11" dt="2020-11-11T17:15:41.8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1" d="100"/>
          <a:sy n="91" d="100"/>
        </p:scale>
        <p:origin x="208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062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31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916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7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526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78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20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72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8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62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77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792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CDCEA721-EE03-438B-8664-EA3F52FB9A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526"/>
            <a:ext cx="12222391" cy="686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390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14">
            <a:extLst>
              <a:ext uri="{FF2B5EF4-FFF2-40B4-BE49-F238E27FC236}">
                <a16:creationId xmlns:a16="http://schemas.microsoft.com/office/drawing/2014/main" id="{BE194971-2F2D-44B0-8AE6-FF2DCCEE0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Oval 5">
            <a:extLst>
              <a:ext uri="{FF2B5EF4-FFF2-40B4-BE49-F238E27FC236}">
                <a16:creationId xmlns:a16="http://schemas.microsoft.com/office/drawing/2014/main" id="{1FF9A61E-EB11-4C46-82E1-3E00A3B4B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4" name="Straight Connector 18">
            <a:extLst>
              <a:ext uri="{FF2B5EF4-FFF2-40B4-BE49-F238E27FC236}">
                <a16:creationId xmlns:a16="http://schemas.microsoft.com/office/drawing/2014/main" id="{5E564EB3-35F2-4EFF-87DC-642DC0205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6" name="Rectangle 20">
            <a:extLst>
              <a:ext uri="{FF2B5EF4-FFF2-40B4-BE49-F238E27FC236}">
                <a16:creationId xmlns:a16="http://schemas.microsoft.com/office/drawing/2014/main" id="{0BA28970-3E8F-46CD-A302-42EE83668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A401BA-FE71-4005-9579-7E68C104CAEF}"/>
              </a:ext>
            </a:extLst>
          </p:cNvPr>
          <p:cNvSpPr txBox="1"/>
          <p:nvPr/>
        </p:nvSpPr>
        <p:spPr>
          <a:xfrm>
            <a:off x="643467" y="643467"/>
            <a:ext cx="7164674" cy="5571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cap="all" spc="200" dirty="0">
                <a:solidFill>
                  <a:schemeClr val="tx1">
                    <a:alpha val="80000"/>
                  </a:schemeClr>
                </a:solidFill>
                <a:ea typeface="+mj-ea"/>
                <a:cs typeface="+mj-cs"/>
              </a:rPr>
              <a:t>01:</a:t>
            </a:r>
          </a:p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cap="all" spc="200" dirty="0">
                <a:solidFill>
                  <a:schemeClr val="tx1">
                    <a:alpha val="80000"/>
                  </a:schemeClr>
                </a:solidFill>
                <a:ea typeface="+mj-ea"/>
                <a:cs typeface="+mj-cs"/>
              </a:rPr>
              <a:t>A Circular mindset</a:t>
            </a:r>
          </a:p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en-US" sz="6600" cap="all" spc="200" dirty="0">
              <a:solidFill>
                <a:schemeClr val="tx1">
                  <a:alpha val="80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87" name="Straight Connector 22">
            <a:extLst>
              <a:ext uri="{FF2B5EF4-FFF2-40B4-BE49-F238E27FC236}">
                <a16:creationId xmlns:a16="http://schemas.microsoft.com/office/drawing/2014/main" id="{47AE7893-212D-45CB-A5B0-AE377389A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C53D4E9-7A88-428D-BFF1-15E35B9E0ED8}"/>
              </a:ext>
            </a:extLst>
          </p:cNvPr>
          <p:cNvSpPr txBox="1"/>
          <p:nvPr/>
        </p:nvSpPr>
        <p:spPr>
          <a:xfrm>
            <a:off x="6700683" y="6374535"/>
            <a:ext cx="62001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Circular Fashion: Making the Fashion Industry Sustainable</a:t>
            </a: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F915D4DA-30AD-4823-ADBB-776D58CE26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3" y="6015318"/>
            <a:ext cx="752452" cy="66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82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15F1CC53-719A-4763-BF30-5E25A63C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57D175FC-84CC-4D12-A5E2-FA27D934E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23CE72-0D94-4F29-8E01-0C27C6F09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000000"/>
                </a:solidFill>
              </a:rPr>
              <a:t>Circular Fashion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AC38328-2D50-4DDB-BD20-28DE12E49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8B44D675-7D96-402B-B641-D3F6BF8FEE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8" y="2116723"/>
            <a:ext cx="6066816" cy="4023360"/>
          </a:xfrm>
        </p:spPr>
        <p:txBody>
          <a:bodyPr vert="horz" lIns="45720" tIns="45720" rIns="45720" bIns="45720" rtlCol="0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0000"/>
                </a:solidFill>
              </a:rPr>
              <a:t> Nature: A </a:t>
            </a:r>
            <a:r>
              <a:rPr lang="en-US" sz="2000" dirty="0"/>
              <a:t>c</a:t>
            </a:r>
            <a:r>
              <a:rPr lang="en-US" sz="2000" dirty="0">
                <a:solidFill>
                  <a:srgbClr val="000000"/>
                </a:solidFill>
              </a:rPr>
              <a:t>ircular </a:t>
            </a:r>
            <a:r>
              <a:rPr lang="en-US" sz="2000" dirty="0"/>
              <a:t>s</a:t>
            </a:r>
            <a:r>
              <a:rPr lang="en-US" sz="2000" dirty="0">
                <a:solidFill>
                  <a:srgbClr val="000000"/>
                </a:solidFill>
              </a:rPr>
              <a:t>ystem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0000"/>
                </a:solidFill>
              </a:rPr>
              <a:t> Learning from </a:t>
            </a:r>
            <a:r>
              <a:rPr lang="en-US" sz="2000" dirty="0"/>
              <a:t>n</a:t>
            </a:r>
            <a:r>
              <a:rPr lang="en-US" sz="2000" dirty="0">
                <a:solidFill>
                  <a:srgbClr val="000000"/>
                </a:solidFill>
              </a:rPr>
              <a:t>ature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0000"/>
                </a:solidFill>
              </a:rPr>
              <a:t> Shifting from linear to circular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0000"/>
                </a:solidFill>
              </a:rPr>
              <a:t> Circular fashion definition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 </a:t>
            </a:r>
          </a:p>
          <a:p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915D4DA-30AD-4823-ADBB-776D58CE26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48" y="5933276"/>
            <a:ext cx="752452" cy="7521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C0A133-F73E-4148-857F-1EBDF47E8F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8862" y="1417320"/>
            <a:ext cx="5295061" cy="40233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C121B98-6B36-4925-96D7-856B71C1C78B}"/>
              </a:ext>
            </a:extLst>
          </p:cNvPr>
          <p:cNvSpPr txBox="1"/>
          <p:nvPr/>
        </p:nvSpPr>
        <p:spPr>
          <a:xfrm>
            <a:off x="5928862" y="6140083"/>
            <a:ext cx="60946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8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217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DB2E712-8822-4460-9CA1-D8BECBD2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4431792" cy="1499616"/>
          </a:xfrm>
        </p:spPr>
        <p:txBody>
          <a:bodyPr>
            <a:normAutofit/>
          </a:bodyPr>
          <a:lstStyle/>
          <a:p>
            <a:r>
              <a:rPr lang="en-US" sz="4000" dirty="0"/>
              <a:t>A Circular fashion model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40F9704-A06F-4E93-9C8D-E20628EAE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5999"/>
            <a:ext cx="4429615" cy="3931921"/>
          </a:xfrm>
        </p:spPr>
        <p:txBody>
          <a:bodyPr>
            <a:normAutofit fontScale="850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00"/>
                </a:solidFill>
              </a:rPr>
              <a:t> A circle of responsibility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00"/>
                </a:solidFill>
              </a:rPr>
              <a:t> Create: What is it that we want to circulate?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00"/>
                </a:solidFill>
              </a:rPr>
              <a:t> Make: Human-centric innovations and technologies that design out waste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00"/>
                </a:solidFill>
              </a:rPr>
              <a:t> Market: </a:t>
            </a:r>
            <a:r>
              <a:rPr lang="en-US" sz="2400" dirty="0"/>
              <a:t>Environmental Profit and Loss (EP&amp;L) </a:t>
            </a:r>
            <a:r>
              <a:rPr lang="en-US" sz="2400" dirty="0">
                <a:solidFill>
                  <a:srgbClr val="000000"/>
                </a:solidFill>
              </a:rPr>
              <a:t>model, cross-industry collaborations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00"/>
                </a:solidFill>
              </a:rPr>
              <a:t> Use/care/repair: Extending product lifespans, garment warranties, self-repair kits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00"/>
                </a:solidFill>
              </a:rPr>
              <a:t> Renew: Industry information exchanges, recycling technologies</a:t>
            </a:r>
          </a:p>
          <a:p>
            <a:endParaRPr lang="en-US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915D4DA-30AD-4823-ADBB-776D58CE26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7" y="5944496"/>
            <a:ext cx="752452" cy="752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0A8A1B-3F92-49E5-8689-16721BB616D9}"/>
              </a:ext>
            </a:extLst>
          </p:cNvPr>
          <p:cNvSpPr txBox="1"/>
          <p:nvPr/>
        </p:nvSpPr>
        <p:spPr>
          <a:xfrm>
            <a:off x="7283865" y="6151303"/>
            <a:ext cx="60946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8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C4CE91-4B95-40EE-A1DE-93B10A2832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8250" y="940680"/>
            <a:ext cx="5392397" cy="513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14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DB2E712-8822-4460-9CA1-D8BECBD26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CHANGING mindsets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14DEEB-DE75-41B0-BF12-C764745BDF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CONSUMER MINDSET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40F9704-A06F-4E93-9C8D-E20628EAE33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How consumers look for sustainable messages from brands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Common language: Brand’s communication messages to consumers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Fashion and rational purchasing decisions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Exciting sustainable fashion at no extra cost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6F371-9CE3-4DC3-A3CE-3077E7AD6A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INDUSTRY MINDSET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A803A-2BC1-4CEB-BFA8-E92E86ED2A4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Organizational change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Sustainability as an investment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Long-term efficiency and positive environmental impacts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Sustainability as standard operating procedure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Systems thinking</a:t>
            </a:r>
          </a:p>
          <a:p>
            <a:endParaRPr lang="en-US" dirty="0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915D4DA-30AD-4823-ADBB-776D58CE26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6" y="5933276"/>
            <a:ext cx="752452" cy="7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556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5">
            <a:extLst>
              <a:ext uri="{FF2B5EF4-FFF2-40B4-BE49-F238E27FC236}">
                <a16:creationId xmlns:a16="http://schemas.microsoft.com/office/drawing/2014/main" id="{9200C8B5-FB5A-4F8B-A9BD-693C05141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0DB2E712-8822-4460-9CA1-D8BECBD2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4431792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The circular economy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40F9704-A06F-4E93-9C8D-E20628EAE3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429615" cy="393192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Cradle to Cradle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Performance economy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Industrial economy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Natural capitalism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1E259B0-30B4-4879-A31E-D1635AA62C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004141"/>
            <a:ext cx="5455921" cy="4849717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915D4DA-30AD-4823-ADBB-776D58CE26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9" y="6031676"/>
            <a:ext cx="752452" cy="752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4E70A7-534B-4D7F-89BE-7D14FCC8AACF}"/>
              </a:ext>
            </a:extLst>
          </p:cNvPr>
          <p:cNvSpPr txBox="1"/>
          <p:nvPr/>
        </p:nvSpPr>
        <p:spPr>
          <a:xfrm>
            <a:off x="6096000" y="6238483"/>
            <a:ext cx="60946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8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238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4">
            <a:extLst>
              <a:ext uri="{FF2B5EF4-FFF2-40B4-BE49-F238E27FC236}">
                <a16:creationId xmlns:a16="http://schemas.microsoft.com/office/drawing/2014/main" id="{15F1CC53-719A-4763-BF30-5E25A63C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0DB2E712-8822-4460-9CA1-D8BECBD2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Circular leaders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40F9704-A06F-4E93-9C8D-E20628EAE3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8" y="2231136"/>
            <a:ext cx="5902061" cy="3931920"/>
          </a:xfrm>
        </p:spPr>
        <p:txBody>
          <a:bodyPr vert="horz" lIns="45720" tIns="45720" rIns="45720" bIns="45720" rtlCol="0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Visionaries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Collaborative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Purpose driven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People, planet, profit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Adopt a circular mindset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90FF9DF-2605-45A4-A7C2-9B2EB57D7F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2267" y="585216"/>
            <a:ext cx="3999654" cy="5577840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915D4DA-30AD-4823-ADBB-776D58CE26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4" y="6031676"/>
            <a:ext cx="752452" cy="752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47C20A-1B72-4DBA-8F05-F24126010096}"/>
              </a:ext>
            </a:extLst>
          </p:cNvPr>
          <p:cNvSpPr txBox="1"/>
          <p:nvPr/>
        </p:nvSpPr>
        <p:spPr>
          <a:xfrm>
            <a:off x="7552267" y="6238483"/>
            <a:ext cx="60946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8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076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15557A-498F-481D-945A-638F9CF0E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dirty="0"/>
              <a:t>Think Piece</a:t>
            </a:r>
          </a:p>
        </p:txBody>
      </p:sp>
      <p:cxnSp>
        <p:nvCxnSpPr>
          <p:cNvPr id="18" name="Straight Connector 10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AA401BA-FE71-4005-9579-7E68C104CAEF}"/>
              </a:ext>
            </a:extLst>
          </p:cNvPr>
          <p:cNvSpPr txBox="1"/>
          <p:nvPr/>
        </p:nvSpPr>
        <p:spPr>
          <a:xfrm>
            <a:off x="4999330" y="804333"/>
            <a:ext cx="6257721" cy="5249334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dirty="0"/>
              <a:t>How can we change mindsets so that we can all live a more sustainable life, and so life here on this planet can continue?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915D4DA-30AD-4823-ADBB-776D58CE26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0" y="6053667"/>
            <a:ext cx="752452" cy="7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98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C52306F-5A57-4878-A4F5-E40D2737D7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725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368</Words>
  <Application>Microsoft Macintosh PowerPoint</Application>
  <PresentationFormat>Widescreen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Century Gothic</vt:lpstr>
      <vt:lpstr>Courier New</vt:lpstr>
      <vt:lpstr>Noto Sans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Circular Fashion</vt:lpstr>
      <vt:lpstr>A Circular fashion model</vt:lpstr>
      <vt:lpstr>CHANGING mindsets</vt:lpstr>
      <vt:lpstr>The circular economy</vt:lpstr>
      <vt:lpstr>Circular leaders</vt:lpstr>
      <vt:lpstr>Think Piece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Peggy Blum</dc:creator>
  <cp:lastModifiedBy>Sophie Wise</cp:lastModifiedBy>
  <cp:revision>24</cp:revision>
  <dcterms:created xsi:type="dcterms:W3CDTF">2020-09-23T19:17:53Z</dcterms:created>
  <dcterms:modified xsi:type="dcterms:W3CDTF">2021-03-12T17:31:17Z</dcterms:modified>
</cp:coreProperties>
</file>